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57" r:id="rId3"/>
    <p:sldId id="256" r:id="rId4"/>
    <p:sldId id="259" r:id="rId5"/>
    <p:sldId id="260" r:id="rId6"/>
    <p:sldId id="261" r:id="rId7"/>
    <p:sldId id="262" r:id="rId8"/>
    <p:sldId id="263"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6" d="100"/>
          <a:sy n="46" d="100"/>
        </p:scale>
        <p:origin x="7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415422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240083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390180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409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211626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1724343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17474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69218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381668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415143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184220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149411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913795" y="2912232"/>
            <a:ext cx="5107208" cy="287896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912232"/>
            <a:ext cx="5095357" cy="287896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304920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394628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334654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98422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7BE1FD0-0B0B-47B0-8577-46FF6CED5BC7}" type="datetimeFigureOut">
              <a:rPr lang="he-IL" smtClean="0"/>
              <a:t>כ'/חשון/תשע"ח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8E028BD-6B58-4AF7-B362-B6F801154984}" type="slidenum">
              <a:rPr lang="he-IL" smtClean="0"/>
              <a:t>‹#›</a:t>
            </a:fld>
            <a:endParaRPr lang="he-IL"/>
          </a:p>
        </p:txBody>
      </p:sp>
    </p:spTree>
    <p:extLst>
      <p:ext uri="{BB962C8B-B14F-4D97-AF65-F5344CB8AC3E}">
        <p14:creationId xmlns:p14="http://schemas.microsoft.com/office/powerpoint/2010/main" val="75338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7BE1FD0-0B0B-47B0-8577-46FF6CED5BC7}" type="datetimeFigureOut">
              <a:rPr lang="he-IL" smtClean="0"/>
              <a:t>כ'/חשון/תשע"ח</a:t>
            </a:fld>
            <a:endParaRPr lang="he-I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8E028BD-6B58-4AF7-B362-B6F801154984}" type="slidenum">
              <a:rPr lang="he-IL" smtClean="0"/>
              <a:t>‹#›</a:t>
            </a:fld>
            <a:endParaRPr lang="he-IL"/>
          </a:p>
        </p:txBody>
      </p:sp>
    </p:spTree>
    <p:extLst>
      <p:ext uri="{BB962C8B-B14F-4D97-AF65-F5344CB8AC3E}">
        <p14:creationId xmlns:p14="http://schemas.microsoft.com/office/powerpoint/2010/main" val="40918737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782641" y="128035"/>
            <a:ext cx="10353761" cy="1326321"/>
          </a:xfrm>
        </p:spPr>
        <p:txBody>
          <a:bodyPr>
            <a:normAutofit fontScale="90000"/>
          </a:bodyPr>
          <a:lstStyle/>
          <a:p>
            <a:r>
              <a:rPr lang="he-IL" sz="4000" dirty="0"/>
              <a:t>מערכת החינוך ביפו כעיר מעורבת</a:t>
            </a:r>
            <a:r>
              <a:rPr lang="he-IL" sz="4800" dirty="0"/>
              <a:t/>
            </a:r>
            <a:br>
              <a:rPr lang="he-IL" sz="4800" dirty="0"/>
            </a:br>
            <a:r>
              <a:rPr lang="en-US" sz="3100" dirty="0">
                <a:effectLst/>
              </a:rPr>
              <a:t>The Jaffa educational system as a mixed city</a:t>
            </a:r>
            <a:endParaRPr lang="he-IL" sz="3100" dirty="0">
              <a:effectLst/>
            </a:endParaRPr>
          </a:p>
        </p:txBody>
      </p:sp>
      <p:pic>
        <p:nvPicPr>
          <p:cNvPr id="7" name="תמונה 6"/>
          <p:cNvPicPr>
            <a:picLocks noChangeAspect="1"/>
          </p:cNvPicPr>
          <p:nvPr/>
        </p:nvPicPr>
        <p:blipFill>
          <a:blip r:embed="rId2"/>
          <a:stretch>
            <a:fillRect/>
          </a:stretch>
        </p:blipFill>
        <p:spPr>
          <a:xfrm>
            <a:off x="1498719" y="2023717"/>
            <a:ext cx="8318373" cy="26008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extBox 1"/>
          <p:cNvSpPr txBox="1"/>
          <p:nvPr/>
        </p:nvSpPr>
        <p:spPr>
          <a:xfrm>
            <a:off x="254756" y="5193976"/>
            <a:ext cx="5602705" cy="1569660"/>
          </a:xfrm>
          <a:prstGeom prst="rect">
            <a:avLst/>
          </a:prstGeom>
          <a:noFill/>
        </p:spPr>
        <p:txBody>
          <a:bodyPr wrap="square" rtlCol="1">
            <a:spAutoFit/>
          </a:bodyPr>
          <a:lstStyle/>
          <a:p>
            <a:r>
              <a:rPr lang="he-IL" sz="2400" dirty="0">
                <a:cs typeface="+mj-cs"/>
              </a:rPr>
              <a:t>מאת: עבד </a:t>
            </a:r>
            <a:r>
              <a:rPr lang="he-IL" sz="2400" dirty="0" err="1">
                <a:cs typeface="+mj-cs"/>
              </a:rPr>
              <a:t>אלחלים</a:t>
            </a:r>
            <a:r>
              <a:rPr lang="he-IL" sz="2400" dirty="0">
                <a:cs typeface="+mj-cs"/>
              </a:rPr>
              <a:t> </a:t>
            </a:r>
            <a:r>
              <a:rPr lang="he-IL" sz="2400" dirty="0" err="1">
                <a:cs typeface="+mj-cs"/>
              </a:rPr>
              <a:t>סטל</a:t>
            </a:r>
            <a:r>
              <a:rPr lang="he-IL" sz="2400" dirty="0">
                <a:cs typeface="+mj-cs"/>
              </a:rPr>
              <a:t>  </a:t>
            </a:r>
          </a:p>
          <a:p>
            <a:r>
              <a:rPr lang="he-IL" sz="2400" dirty="0">
                <a:cs typeface="+mj-cs"/>
              </a:rPr>
              <a:t>מנהל שש שנתי </a:t>
            </a:r>
          </a:p>
          <a:p>
            <a:pPr algn="l"/>
            <a:r>
              <a:rPr lang="en-US" sz="2400" dirty="0">
                <a:cs typeface="+mj-cs"/>
              </a:rPr>
              <a:t>By: Abd el Halim </a:t>
            </a:r>
            <a:r>
              <a:rPr lang="en-US" sz="2400" dirty="0" err="1">
                <a:cs typeface="+mj-cs"/>
              </a:rPr>
              <a:t>Satel</a:t>
            </a:r>
            <a:endParaRPr lang="he-IL" sz="2400" dirty="0">
              <a:cs typeface="+mj-cs"/>
            </a:endParaRPr>
          </a:p>
          <a:p>
            <a:pPr algn="l"/>
            <a:r>
              <a:rPr lang="en-US" sz="2400" dirty="0">
                <a:cs typeface="+mj-cs"/>
              </a:rPr>
              <a:t>The school principal</a:t>
            </a:r>
            <a:endParaRPr lang="he-IL" sz="2400" dirty="0">
              <a:cs typeface="+mj-cs"/>
            </a:endParaRPr>
          </a:p>
        </p:txBody>
      </p:sp>
    </p:spTree>
    <p:extLst>
      <p:ext uri="{BB962C8B-B14F-4D97-AF65-F5344CB8AC3E}">
        <p14:creationId xmlns:p14="http://schemas.microsoft.com/office/powerpoint/2010/main" val="306207286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125" autoRev="1" fill="hold">
                                          <p:stCondLst>
                                            <p:cond delay="0"/>
                                          </p:stCondLst>
                                        </p:cTn>
                                        <p:tgtEl>
                                          <p:spTgt spid="6"/>
                                        </p:tgtEl>
                                        <p:attrNameLst>
                                          <p:attrName>ppt_w</p:attrName>
                                        </p:attrNameLst>
                                      </p:cBhvr>
                                    </p:anim>
                                    <p:anim by="(#ppt_w*0.50)" calcmode="lin" valueType="num">
                                      <p:cBhvr>
                                        <p:cTn id="8" dur="125" decel="50000" autoRev="1" fill="hold">
                                          <p:stCondLst>
                                            <p:cond delay="0"/>
                                          </p:stCondLst>
                                        </p:cTn>
                                        <p:tgtEl>
                                          <p:spTgt spid="6"/>
                                        </p:tgtEl>
                                        <p:attrNameLst>
                                          <p:attrName>ppt_x</p:attrName>
                                        </p:attrNameLst>
                                      </p:cBhvr>
                                    </p:anim>
                                    <p:anim from="(-#ppt_h/2)" to="(#ppt_y)" calcmode="lin" valueType="num">
                                      <p:cBhvr>
                                        <p:cTn id="9" dur="250" fill="hold">
                                          <p:stCondLst>
                                            <p:cond delay="0"/>
                                          </p:stCondLst>
                                        </p:cTn>
                                        <p:tgtEl>
                                          <p:spTgt spid="6"/>
                                        </p:tgtEl>
                                        <p:attrNameLst>
                                          <p:attrName>ppt_y</p:attrName>
                                        </p:attrNameLst>
                                      </p:cBhvr>
                                    </p:anim>
                                    <p:animRot by="21600000">
                                      <p:cBhvr>
                                        <p:cTn id="10" dur="25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125" autoRev="1" fill="hold">
                                          <p:stCondLst>
                                            <p:cond delay="0"/>
                                          </p:stCondLst>
                                        </p:cTn>
                                        <p:tgtEl>
                                          <p:spTgt spid="2"/>
                                        </p:tgtEl>
                                        <p:attrNameLst>
                                          <p:attrName>ppt_w</p:attrName>
                                        </p:attrNameLst>
                                      </p:cBhvr>
                                    </p:anim>
                                    <p:anim by="(#ppt_w*0.50)" calcmode="lin" valueType="num">
                                      <p:cBhvr>
                                        <p:cTn id="21" dur="125" decel="50000" autoRev="1" fill="hold">
                                          <p:stCondLst>
                                            <p:cond delay="0"/>
                                          </p:stCondLst>
                                        </p:cTn>
                                        <p:tgtEl>
                                          <p:spTgt spid="2"/>
                                        </p:tgtEl>
                                        <p:attrNameLst>
                                          <p:attrName>ppt_x</p:attrName>
                                        </p:attrNameLst>
                                      </p:cBhvr>
                                    </p:anim>
                                    <p:anim from="(-#ppt_h/2)" to="(#ppt_y)" calcmode="lin" valueType="num">
                                      <p:cBhvr>
                                        <p:cTn id="22" dur="250" fill="hold">
                                          <p:stCondLst>
                                            <p:cond delay="0"/>
                                          </p:stCondLst>
                                        </p:cTn>
                                        <p:tgtEl>
                                          <p:spTgt spid="2"/>
                                        </p:tgtEl>
                                        <p:attrNameLst>
                                          <p:attrName>ppt_y</p:attrName>
                                        </p:attrNameLst>
                                      </p:cBhvr>
                                    </p:anim>
                                    <p:animRot by="21600000">
                                      <p:cBhvr>
                                        <p:cTn id="23" dur="2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תמונה קשורה"/>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6747" y="4197250"/>
            <a:ext cx="4312898" cy="21782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כותרת 1"/>
          <p:cNvSpPr>
            <a:spLocks noGrp="1"/>
          </p:cNvSpPr>
          <p:nvPr>
            <p:ph type="title"/>
          </p:nvPr>
        </p:nvSpPr>
        <p:spPr>
          <a:xfrm>
            <a:off x="1952288" y="223044"/>
            <a:ext cx="8121023" cy="1114437"/>
          </a:xfrm>
        </p:spPr>
        <p:txBody>
          <a:bodyPr>
            <a:normAutofit fontScale="90000"/>
          </a:bodyPr>
          <a:lstStyle/>
          <a:p>
            <a:r>
              <a:rPr lang="he-IL" sz="4400" dirty="0"/>
              <a:t/>
            </a:r>
            <a:br>
              <a:rPr lang="he-IL" sz="4400" dirty="0"/>
            </a:br>
            <a:r>
              <a:rPr lang="en-US" sz="3600" dirty="0">
                <a:solidFill>
                  <a:schemeClr val="accent1"/>
                </a:solidFill>
              </a:rPr>
              <a:t>Mixed cities in Israel</a:t>
            </a:r>
            <a:endParaRPr lang="he-IL" sz="3600" dirty="0">
              <a:solidFill>
                <a:schemeClr val="accent1"/>
              </a:solidFill>
            </a:endParaRPr>
          </a:p>
        </p:txBody>
      </p:sp>
      <p:sp>
        <p:nvSpPr>
          <p:cNvPr id="4" name="מציין מיקום תוכן 3">
            <a:extLst>
              <a:ext uri="{FF2B5EF4-FFF2-40B4-BE49-F238E27FC236}">
                <a16:creationId xmlns:a16="http://schemas.microsoft.com/office/drawing/2014/main" id="{7D37C07B-08E6-4C7E-831F-B11EBC5A85D2}"/>
              </a:ext>
            </a:extLst>
          </p:cNvPr>
          <p:cNvSpPr>
            <a:spLocks noGrp="1"/>
          </p:cNvSpPr>
          <p:nvPr>
            <p:ph sz="half" idx="2"/>
          </p:nvPr>
        </p:nvSpPr>
        <p:spPr>
          <a:xfrm>
            <a:off x="439772" y="1732450"/>
            <a:ext cx="8571706" cy="3044958"/>
          </a:xfrm>
        </p:spPr>
        <p:txBody>
          <a:bodyPr>
            <a:noAutofit/>
          </a:bodyPr>
          <a:lstStyle/>
          <a:p>
            <a:pPr lvl="0" algn="l"/>
            <a:r>
              <a:rPr lang="en-US" sz="2800" b="1" dirty="0">
                <a:solidFill>
                  <a:schemeClr val="accent1">
                    <a:lumMod val="60000"/>
                    <a:lumOff val="40000"/>
                  </a:schemeClr>
                </a:solidFill>
                <a:effectLst/>
                <a:cs typeface="+mj-cs"/>
              </a:rPr>
              <a:t>Are cities in which a significant Arab minority (over 10%) lives alongside a Jewish majority. 2.216 million people in Israel (about a third of the country's population) live in mixed areas, of which 1.330 million are Jews (about 60%) and 885,000 Arabs (40%).</a:t>
            </a:r>
            <a:endParaRPr lang="he-IL" sz="2800" b="1" dirty="0">
              <a:solidFill>
                <a:schemeClr val="accent1">
                  <a:lumMod val="60000"/>
                  <a:lumOff val="40000"/>
                </a:schemeClr>
              </a:solidFill>
              <a:effectLst/>
              <a:cs typeface="+mj-cs"/>
            </a:endParaRPr>
          </a:p>
          <a:p>
            <a:pPr algn="l"/>
            <a:endParaRPr lang="he-IL" sz="2400" b="1" dirty="0">
              <a:solidFill>
                <a:schemeClr val="bg1"/>
              </a:solidFill>
              <a:effectLst/>
              <a:cs typeface="+mj-cs"/>
            </a:endParaRPr>
          </a:p>
        </p:txBody>
      </p:sp>
    </p:spTree>
    <p:extLst>
      <p:ext uri="{BB962C8B-B14F-4D97-AF65-F5344CB8AC3E}">
        <p14:creationId xmlns:p14="http://schemas.microsoft.com/office/powerpoint/2010/main" val="26464686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id="{C72EB3AB-B0CA-431E-ADA5-D38A72F21F8A}"/>
              </a:ext>
            </a:extLst>
          </p:cNvPr>
          <p:cNvSpPr>
            <a:spLocks noGrp="1"/>
          </p:cNvSpPr>
          <p:nvPr>
            <p:ph type="title"/>
          </p:nvPr>
        </p:nvSpPr>
        <p:spPr>
          <a:xfrm>
            <a:off x="1177060" y="784039"/>
            <a:ext cx="10250074" cy="945218"/>
          </a:xfrm>
        </p:spPr>
        <p:txBody>
          <a:bodyPr>
            <a:normAutofit/>
          </a:bodyPr>
          <a:lstStyle/>
          <a:p>
            <a:r>
              <a:rPr lang="en-US" sz="3200" cap="none" dirty="0">
                <a:solidFill>
                  <a:srgbClr val="FFFF00"/>
                </a:solidFill>
                <a:effectLst/>
                <a:latin typeface="Rockwell" panose="02060603020205020403"/>
                <a:ea typeface="+mn-ea"/>
                <a:cs typeface="+mn-cs"/>
              </a:rPr>
              <a:t>Mixed cities in Israel</a:t>
            </a:r>
            <a:r>
              <a:rPr lang="he-IL" sz="3200" cap="none" dirty="0">
                <a:solidFill>
                  <a:srgbClr val="FFFF00"/>
                </a:solidFill>
                <a:effectLst/>
                <a:latin typeface="Rockwell" panose="02060603020205020403"/>
                <a:ea typeface="+mn-ea"/>
                <a:cs typeface="Arial" panose="020B0604020202020204" pitchFamily="34" charset="0"/>
              </a:rPr>
              <a:t> </a:t>
            </a:r>
            <a:endParaRPr lang="he-IL" sz="3200" dirty="0"/>
          </a:p>
        </p:txBody>
      </p:sp>
      <p:pic>
        <p:nvPicPr>
          <p:cNvPr id="4" name="תמונה 3"/>
          <p:cNvPicPr>
            <a:picLocks noChangeAspect="1"/>
          </p:cNvPicPr>
          <p:nvPr/>
        </p:nvPicPr>
        <p:blipFill>
          <a:blip r:embed="rId2"/>
          <a:stretch>
            <a:fillRect/>
          </a:stretch>
        </p:blipFill>
        <p:spPr>
          <a:xfrm>
            <a:off x="10711843" y="885343"/>
            <a:ext cx="1091851" cy="1048581"/>
          </a:xfrm>
          <a:prstGeom prst="rect">
            <a:avLst/>
          </a:prstGeom>
          <a:ln>
            <a:noFill/>
          </a:ln>
          <a:effectLst>
            <a:outerShdw blurRad="190500" algn="tl" rotWithShape="0">
              <a:srgbClr val="000000">
                <a:alpha val="70000"/>
              </a:srgbClr>
            </a:outerShdw>
          </a:effectLst>
        </p:spPr>
      </p:pic>
      <p:pic>
        <p:nvPicPr>
          <p:cNvPr id="5" name="תמונה 4"/>
          <p:cNvPicPr>
            <a:picLocks noChangeAspect="1"/>
          </p:cNvPicPr>
          <p:nvPr/>
        </p:nvPicPr>
        <p:blipFill>
          <a:blip r:embed="rId3"/>
          <a:stretch>
            <a:fillRect/>
          </a:stretch>
        </p:blipFill>
        <p:spPr>
          <a:xfrm>
            <a:off x="217846" y="211716"/>
            <a:ext cx="1195828" cy="961132"/>
          </a:xfrm>
          <a:prstGeom prst="rect">
            <a:avLst/>
          </a:prstGeom>
          <a:ln>
            <a:noFill/>
          </a:ln>
          <a:effectLst>
            <a:outerShdw blurRad="190500" algn="tl" rotWithShape="0">
              <a:srgbClr val="000000">
                <a:alpha val="70000"/>
              </a:srgbClr>
            </a:outerShdw>
          </a:effectLst>
        </p:spPr>
      </p:pic>
      <p:pic>
        <p:nvPicPr>
          <p:cNvPr id="10" name="תמונה 9"/>
          <p:cNvPicPr>
            <a:picLocks noChangeAspect="1"/>
          </p:cNvPicPr>
          <p:nvPr/>
        </p:nvPicPr>
        <p:blipFill rotWithShape="1">
          <a:blip r:embed="rId4"/>
          <a:srcRect l="1800" t="14396" r="1112"/>
          <a:stretch/>
        </p:blipFill>
        <p:spPr>
          <a:xfrm>
            <a:off x="9831392" y="215024"/>
            <a:ext cx="1233522" cy="945218"/>
          </a:xfrm>
          <a:prstGeom prst="rect">
            <a:avLst/>
          </a:prstGeom>
        </p:spPr>
      </p:pic>
      <p:pic>
        <p:nvPicPr>
          <p:cNvPr id="15" name="תמונה 14"/>
          <p:cNvPicPr>
            <a:picLocks noChangeAspect="1"/>
          </p:cNvPicPr>
          <p:nvPr/>
        </p:nvPicPr>
        <p:blipFill rotWithShape="1">
          <a:blip r:embed="rId5"/>
          <a:srcRect t="9489" b="13302"/>
          <a:stretch/>
        </p:blipFill>
        <p:spPr>
          <a:xfrm>
            <a:off x="956626" y="673812"/>
            <a:ext cx="1233407" cy="998072"/>
          </a:xfrm>
          <a:prstGeom prst="rect">
            <a:avLst/>
          </a:prstGeom>
          <a:ln>
            <a:noFill/>
          </a:ln>
          <a:effectLst>
            <a:outerShdw blurRad="190500" algn="tl" rotWithShape="0">
              <a:srgbClr val="000000">
                <a:alpha val="70000"/>
              </a:srgbClr>
            </a:outerShdw>
          </a:effectLst>
        </p:spPr>
      </p:pic>
      <p:sp>
        <p:nvSpPr>
          <p:cNvPr id="2" name="מלבן 1">
            <a:extLst>
              <a:ext uri="{FF2B5EF4-FFF2-40B4-BE49-F238E27FC236}">
                <a16:creationId xmlns:a16="http://schemas.microsoft.com/office/drawing/2014/main" id="{8F7F7083-35CE-46F3-94D4-4E8BB752A11F}"/>
              </a:ext>
            </a:extLst>
          </p:cNvPr>
          <p:cNvSpPr/>
          <p:nvPr/>
        </p:nvSpPr>
        <p:spPr>
          <a:xfrm>
            <a:off x="956626" y="2469807"/>
            <a:ext cx="9952382" cy="3939540"/>
          </a:xfrm>
          <a:prstGeom prst="rect">
            <a:avLst/>
          </a:prstGeom>
        </p:spPr>
        <p:txBody>
          <a:bodyPr wrap="square">
            <a:spAutoFit/>
          </a:bodyPr>
          <a:lstStyle/>
          <a:p>
            <a:pPr algn="l"/>
            <a:r>
              <a:rPr lang="en-US" sz="2000" b="1" dirty="0">
                <a:cs typeface="+mj-cs"/>
              </a:rPr>
              <a:t>Jerusalem:</a:t>
            </a:r>
            <a:r>
              <a:rPr lang="en-US" sz="2000" b="1" dirty="0">
                <a:solidFill>
                  <a:schemeClr val="accent1">
                    <a:lumMod val="60000"/>
                    <a:lumOff val="40000"/>
                  </a:schemeClr>
                </a:solidFill>
                <a:cs typeface="+mj-cs"/>
              </a:rPr>
              <a:t> </a:t>
            </a:r>
            <a:r>
              <a:rPr lang="en-US" b="1" dirty="0">
                <a:solidFill>
                  <a:schemeClr val="accent1">
                    <a:lumMod val="60000"/>
                    <a:lumOff val="40000"/>
                  </a:schemeClr>
                </a:solidFill>
                <a:cs typeface="+mj-cs"/>
              </a:rPr>
              <a:t>Approximately 64% of the city's residents are Jewish, and approximately 34% are Arabs  </a:t>
            </a:r>
          </a:p>
          <a:p>
            <a:pPr algn="l"/>
            <a:r>
              <a:rPr lang="en-US" sz="2000" b="1" dirty="0">
                <a:cs typeface="+mj-cs"/>
              </a:rPr>
              <a:t>Tel Aviv-Yafo: </a:t>
            </a:r>
            <a:r>
              <a:rPr lang="en-US" b="1" dirty="0">
                <a:solidFill>
                  <a:schemeClr val="accent1">
                    <a:lumMod val="60000"/>
                    <a:lumOff val="40000"/>
                  </a:schemeClr>
                </a:solidFill>
                <a:cs typeface="+mj-cs"/>
              </a:rPr>
              <a:t>Approximately 92% of the city's residents are Jews, about 4% are Arabs</a:t>
            </a:r>
          </a:p>
          <a:p>
            <a:pPr algn="l"/>
            <a:r>
              <a:rPr lang="en-US" sz="2000" b="1" dirty="0">
                <a:cs typeface="+mj-cs"/>
              </a:rPr>
              <a:t>Haifa: </a:t>
            </a:r>
            <a:r>
              <a:rPr lang="en-US" b="1" dirty="0">
                <a:solidFill>
                  <a:schemeClr val="accent1">
                    <a:lumMod val="60000"/>
                    <a:lumOff val="40000"/>
                  </a:schemeClr>
                </a:solidFill>
                <a:cs typeface="+mj-cs"/>
              </a:rPr>
              <a:t>Approximately 82% of the city's residents are Jews, about 10% are Arabs</a:t>
            </a:r>
          </a:p>
          <a:p>
            <a:pPr algn="l"/>
            <a:r>
              <a:rPr lang="en-US" sz="2000" b="1" dirty="0">
                <a:cs typeface="+mj-cs"/>
              </a:rPr>
              <a:t>Acre: </a:t>
            </a:r>
            <a:r>
              <a:rPr lang="en-US" b="1" dirty="0">
                <a:solidFill>
                  <a:schemeClr val="accent1">
                    <a:lumMod val="60000"/>
                    <a:lumOff val="40000"/>
                  </a:schemeClr>
                </a:solidFill>
                <a:cs typeface="+mj-cs"/>
              </a:rPr>
              <a:t>Approximately 67% of the city's residents are Jewish, and approximately 27% are Arabs</a:t>
            </a:r>
          </a:p>
          <a:p>
            <a:pPr algn="l"/>
            <a:r>
              <a:rPr lang="en-US" sz="2000" b="1" dirty="0" err="1">
                <a:cs typeface="+mj-cs"/>
              </a:rPr>
              <a:t>Ramle</a:t>
            </a:r>
            <a:r>
              <a:rPr lang="en-US" sz="2000" b="1" dirty="0">
                <a:cs typeface="+mj-cs"/>
              </a:rPr>
              <a:t>: </a:t>
            </a:r>
            <a:r>
              <a:rPr lang="en-US" b="1" dirty="0">
                <a:solidFill>
                  <a:schemeClr val="accent1">
                    <a:lumMod val="60000"/>
                    <a:lumOff val="40000"/>
                  </a:schemeClr>
                </a:solidFill>
                <a:cs typeface="+mj-cs"/>
              </a:rPr>
              <a:t>Approximately 75% of the city's residents are Jewish, about 22% are Arabs</a:t>
            </a:r>
          </a:p>
          <a:p>
            <a:pPr algn="l"/>
            <a:r>
              <a:rPr lang="en-US" sz="2000" b="1" dirty="0">
                <a:cs typeface="+mj-cs"/>
              </a:rPr>
              <a:t>Lod: </a:t>
            </a:r>
            <a:r>
              <a:rPr lang="en-US" b="1" dirty="0">
                <a:solidFill>
                  <a:schemeClr val="accent1">
                    <a:lumMod val="60000"/>
                    <a:lumOff val="40000"/>
                  </a:schemeClr>
                </a:solidFill>
                <a:cs typeface="+mj-cs"/>
              </a:rPr>
              <a:t>About three-quarters of the city's residents are Jews and about a quarter are Arabs</a:t>
            </a:r>
          </a:p>
          <a:p>
            <a:pPr algn="l"/>
            <a:r>
              <a:rPr lang="en-US" sz="2000" b="1" dirty="0" err="1">
                <a:cs typeface="+mj-cs"/>
              </a:rPr>
              <a:t>Maalot</a:t>
            </a:r>
            <a:r>
              <a:rPr lang="en-US" sz="2000" b="1" dirty="0">
                <a:cs typeface="+mj-cs"/>
              </a:rPr>
              <a:t>   </a:t>
            </a:r>
            <a:r>
              <a:rPr lang="en-US" sz="2000" b="1" dirty="0" err="1">
                <a:cs typeface="+mj-cs"/>
              </a:rPr>
              <a:t>Tarshiha</a:t>
            </a:r>
            <a:r>
              <a:rPr lang="en-US" sz="2000" b="1" dirty="0">
                <a:cs typeface="+mj-cs"/>
              </a:rPr>
              <a:t>: </a:t>
            </a:r>
            <a:r>
              <a:rPr lang="en-US" b="1" dirty="0">
                <a:solidFill>
                  <a:schemeClr val="accent1">
                    <a:lumMod val="60000"/>
                    <a:lumOff val="40000"/>
                  </a:schemeClr>
                </a:solidFill>
                <a:cs typeface="+mj-cs"/>
              </a:rPr>
              <a:t>Approximately 69% of the city's residents are Jewish, and 31% are Arabs</a:t>
            </a:r>
          </a:p>
          <a:p>
            <a:pPr algn="l"/>
            <a:r>
              <a:rPr lang="en-US" sz="2000" b="1" dirty="0">
                <a:cs typeface="+mj-cs"/>
              </a:rPr>
              <a:t>Upper Nazareth: </a:t>
            </a:r>
            <a:r>
              <a:rPr lang="en-US" b="1" dirty="0">
                <a:solidFill>
                  <a:schemeClr val="accent1">
                    <a:lumMod val="60000"/>
                    <a:lumOff val="40000"/>
                  </a:schemeClr>
                </a:solidFill>
                <a:cs typeface="+mj-cs"/>
              </a:rPr>
              <a:t>Approximately 87% of the city's residents are Jewish, and approximately 13% are Arabs</a:t>
            </a:r>
          </a:p>
        </p:txBody>
      </p:sp>
    </p:spTree>
    <p:extLst>
      <p:ext uri="{BB962C8B-B14F-4D97-AF65-F5344CB8AC3E}">
        <p14:creationId xmlns:p14="http://schemas.microsoft.com/office/powerpoint/2010/main" val="16074259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b="7573"/>
          <a:stretch/>
        </p:blipFill>
        <p:spPr>
          <a:xfrm>
            <a:off x="8411927" y="145774"/>
            <a:ext cx="3093492" cy="1595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כותרת 1"/>
          <p:cNvSpPr>
            <a:spLocks noGrp="1"/>
          </p:cNvSpPr>
          <p:nvPr>
            <p:ph type="title"/>
          </p:nvPr>
        </p:nvSpPr>
        <p:spPr>
          <a:xfrm>
            <a:off x="1126434" y="316148"/>
            <a:ext cx="6128795" cy="1254556"/>
          </a:xfrm>
        </p:spPr>
        <p:txBody>
          <a:bodyPr>
            <a:normAutofit/>
          </a:bodyPr>
          <a:lstStyle/>
          <a:p>
            <a:r>
              <a:rPr lang="en-US" sz="3200" dirty="0">
                <a:solidFill>
                  <a:srgbClr val="00B050"/>
                </a:solidFill>
                <a:effectLst>
                  <a:outerShdw blurRad="38100" dist="38100" dir="2700000" algn="tl">
                    <a:srgbClr val="000000">
                      <a:alpha val="43137"/>
                    </a:srgbClr>
                  </a:outerShdw>
                </a:effectLst>
              </a:rPr>
              <a:t>Jaffa as a mixed city</a:t>
            </a:r>
            <a:r>
              <a:rPr lang="en-US" sz="3200" dirty="0">
                <a:solidFill>
                  <a:schemeClr val="bg1"/>
                </a:solidFill>
                <a:effectLst/>
              </a:rPr>
              <a:t/>
            </a:r>
            <a:br>
              <a:rPr lang="en-US" sz="3200" dirty="0">
                <a:solidFill>
                  <a:schemeClr val="bg1"/>
                </a:solidFill>
                <a:effectLst/>
              </a:rPr>
            </a:br>
            <a:endParaRPr lang="he-IL" sz="3200" dirty="0">
              <a:solidFill>
                <a:schemeClr val="bg1"/>
              </a:solidFill>
            </a:endParaRPr>
          </a:p>
        </p:txBody>
      </p:sp>
      <p:sp>
        <p:nvSpPr>
          <p:cNvPr id="5" name="מציין מיקום טקסט 4">
            <a:extLst>
              <a:ext uri="{FF2B5EF4-FFF2-40B4-BE49-F238E27FC236}">
                <a16:creationId xmlns:a16="http://schemas.microsoft.com/office/drawing/2014/main" id="{582FBB3F-52BA-4411-A5DD-5182B1656D1E}"/>
              </a:ext>
            </a:extLst>
          </p:cNvPr>
          <p:cNvSpPr>
            <a:spLocks noGrp="1"/>
          </p:cNvSpPr>
          <p:nvPr>
            <p:ph type="body" sz="half" idx="2"/>
          </p:nvPr>
        </p:nvSpPr>
        <p:spPr>
          <a:xfrm>
            <a:off x="421697" y="1868160"/>
            <a:ext cx="11529391" cy="4691666"/>
          </a:xfrm>
        </p:spPr>
        <p:txBody>
          <a:bodyPr>
            <a:noAutofit/>
          </a:bodyPr>
          <a:lstStyle/>
          <a:p>
            <a:pPr algn="l"/>
            <a:r>
              <a:rPr lang="en-US" sz="2000" b="1" dirty="0">
                <a:solidFill>
                  <a:srgbClr val="92D050"/>
                </a:solidFill>
                <a:effectLst/>
                <a:cs typeface="+mj-cs"/>
              </a:rPr>
              <a:t>As a central port city, Jaffa was the gateway to the Jewish settlers and later the Zionists. Until the third Aliyah, Jaffa was the capital of the Zionist settlement.</a:t>
            </a:r>
          </a:p>
          <a:p>
            <a:pPr algn="l"/>
            <a:r>
              <a:rPr lang="en-US" sz="2000" b="1" dirty="0">
                <a:solidFill>
                  <a:srgbClr val="92D050"/>
                </a:solidFill>
                <a:effectLst/>
                <a:cs typeface="+mj-cs"/>
              </a:rPr>
              <a:t>With the establishment of the State of Israel, Jaffa lost its municipal status as an independent local authority.</a:t>
            </a:r>
          </a:p>
          <a:p>
            <a:pPr algn="l"/>
            <a:r>
              <a:rPr lang="en-US" sz="2000" b="1" dirty="0">
                <a:solidFill>
                  <a:srgbClr val="92D050"/>
                </a:solidFill>
                <a:effectLst/>
                <a:cs typeface="+mj-cs"/>
              </a:rPr>
              <a:t>After a short period of military government after 1948, it was annexed to Tel Aviv in 1950 and since then the Arab community has been a national minority in a Jewish city.</a:t>
            </a:r>
          </a:p>
          <a:p>
            <a:pPr algn="l"/>
            <a:r>
              <a:rPr lang="en-US" sz="2000" b="1" dirty="0">
                <a:solidFill>
                  <a:srgbClr val="92D050"/>
                </a:solidFill>
                <a:effectLst/>
                <a:cs typeface="+mj-cs"/>
              </a:rPr>
              <a:t>After 1948, there remained in the city a low-income Arab population of only 3900 residents out of a community of 70,000 before the outbreak of hostilities.</a:t>
            </a:r>
          </a:p>
          <a:p>
            <a:pPr algn="l"/>
            <a:r>
              <a:rPr lang="en-US" sz="2000" b="1" dirty="0">
                <a:solidFill>
                  <a:srgbClr val="92D050"/>
                </a:solidFill>
                <a:effectLst/>
                <a:cs typeface="+mj-cs"/>
              </a:rPr>
              <a:t>Arab Jaffa remained without an intellectual elite, middle class and social leadership. At the same time, Jaffa was populated by tens of thousands of Jews from the Balkans and North Africa</a:t>
            </a:r>
            <a:r>
              <a:rPr lang="en-US" sz="2000" dirty="0">
                <a:solidFill>
                  <a:srgbClr val="92D050"/>
                </a:solidFill>
              </a:rPr>
              <a:t>.</a:t>
            </a:r>
            <a:endParaRPr lang="he-IL" sz="2000" dirty="0">
              <a:solidFill>
                <a:srgbClr val="92D050"/>
              </a:solidFill>
            </a:endParaRPr>
          </a:p>
        </p:txBody>
      </p:sp>
    </p:spTree>
    <p:extLst>
      <p:ext uri="{BB962C8B-B14F-4D97-AF65-F5344CB8AC3E}">
        <p14:creationId xmlns:p14="http://schemas.microsoft.com/office/powerpoint/2010/main" val="1363910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227443" y="3380961"/>
            <a:ext cx="7275444" cy="27282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מלבן 3">
            <a:extLst>
              <a:ext uri="{FF2B5EF4-FFF2-40B4-BE49-F238E27FC236}">
                <a16:creationId xmlns:a16="http://schemas.microsoft.com/office/drawing/2014/main" id="{5B140032-6671-45E5-8275-CF595B90EBFE}"/>
              </a:ext>
            </a:extLst>
          </p:cNvPr>
          <p:cNvSpPr/>
          <p:nvPr/>
        </p:nvSpPr>
        <p:spPr>
          <a:xfrm>
            <a:off x="516836" y="637546"/>
            <a:ext cx="11489634" cy="1938992"/>
          </a:xfrm>
          <a:prstGeom prst="rect">
            <a:avLst/>
          </a:prstGeom>
        </p:spPr>
        <p:txBody>
          <a:bodyPr wrap="square">
            <a:spAutoFit/>
          </a:bodyPr>
          <a:lstStyle/>
          <a:p>
            <a:pPr algn="l"/>
            <a:r>
              <a:rPr lang="en-US" sz="2400" b="1" dirty="0">
                <a:ln w="9525">
                  <a:solidFill>
                    <a:schemeClr val="bg1"/>
                  </a:solidFill>
                  <a:prstDash val="solid"/>
                </a:ln>
                <a:effectLst>
                  <a:outerShdw blurRad="12700" dist="38100" dir="2700000" algn="tl" rotWithShape="0">
                    <a:schemeClr val="bg1">
                      <a:lumMod val="50000"/>
                    </a:schemeClr>
                  </a:outerShdw>
                </a:effectLst>
                <a:cs typeface="+mj-cs"/>
              </a:rPr>
              <a:t>Over the years, those Jews who arrived in the city and were economically established left Jaffa, and Jaffa remained a weak and resource-poor Jewish and Arab population. Today, Jaffa has 50,000 residents, of whom 16,341 are Arabs. The Arab population of Jaffa is a young population (44%). Of the Arab residents of Yafo, 7146 are young people aged 0-19.</a:t>
            </a:r>
          </a:p>
        </p:txBody>
      </p:sp>
    </p:spTree>
    <p:extLst>
      <p:ext uri="{BB962C8B-B14F-4D97-AF65-F5344CB8AC3E}">
        <p14:creationId xmlns:p14="http://schemas.microsoft.com/office/powerpoint/2010/main" val="2751082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9514956" y="1274427"/>
            <a:ext cx="1752600" cy="61814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2800">
                <a:solidFill>
                  <a:schemeClr val="bg1"/>
                </a:solidFill>
              </a:rPr>
              <a:t>Ajami</a:t>
            </a:r>
            <a:endParaRPr lang="he-IL" sz="2800" dirty="0">
              <a:solidFill>
                <a:schemeClr val="bg1"/>
              </a:solidFill>
            </a:endParaRPr>
          </a:p>
        </p:txBody>
      </p:sp>
      <p:sp>
        <p:nvSpPr>
          <p:cNvPr id="6" name="מלבן מעוגל 5"/>
          <p:cNvSpPr/>
          <p:nvPr/>
        </p:nvSpPr>
        <p:spPr>
          <a:xfrm>
            <a:off x="7334597" y="1274427"/>
            <a:ext cx="1752600" cy="61814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2800">
                <a:solidFill>
                  <a:schemeClr val="bg1"/>
                </a:solidFill>
              </a:rPr>
              <a:t>Jabalia</a:t>
            </a:r>
            <a:endParaRPr lang="he-IL" sz="2800" dirty="0">
              <a:solidFill>
                <a:schemeClr val="bg1"/>
              </a:solidFill>
            </a:endParaRPr>
          </a:p>
        </p:txBody>
      </p:sp>
      <p:sp>
        <p:nvSpPr>
          <p:cNvPr id="7" name="מלבן מעוגל 6"/>
          <p:cNvSpPr/>
          <p:nvPr/>
        </p:nvSpPr>
        <p:spPr>
          <a:xfrm>
            <a:off x="5359747" y="1274427"/>
            <a:ext cx="1752600" cy="61814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2400" dirty="0" err="1">
                <a:solidFill>
                  <a:schemeClr val="bg1"/>
                </a:solidFill>
              </a:rPr>
              <a:t>LiveYaffo</a:t>
            </a:r>
            <a:endParaRPr lang="he-IL" sz="2400" dirty="0">
              <a:solidFill>
                <a:schemeClr val="bg1"/>
              </a:solidFill>
            </a:endParaRPr>
          </a:p>
        </p:txBody>
      </p:sp>
      <p:sp>
        <p:nvSpPr>
          <p:cNvPr id="8" name="מלבן מעוגל 7"/>
          <p:cNvSpPr/>
          <p:nvPr/>
        </p:nvSpPr>
        <p:spPr>
          <a:xfrm>
            <a:off x="3407641" y="1274427"/>
            <a:ext cx="1752600" cy="61814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2800" dirty="0" err="1">
                <a:solidFill>
                  <a:schemeClr val="bg1"/>
                </a:solidFill>
              </a:rPr>
              <a:t>Yaffo</a:t>
            </a:r>
            <a:r>
              <a:rPr lang="en-US" sz="2800" dirty="0">
                <a:solidFill>
                  <a:schemeClr val="bg1"/>
                </a:solidFill>
              </a:rPr>
              <a:t> G</a:t>
            </a:r>
            <a:endParaRPr lang="he-IL" sz="2800" dirty="0">
              <a:solidFill>
                <a:schemeClr val="bg1"/>
              </a:solidFill>
            </a:endParaRPr>
          </a:p>
        </p:txBody>
      </p:sp>
      <p:sp>
        <p:nvSpPr>
          <p:cNvPr id="9" name="מלבן מעוגל 8"/>
          <p:cNvSpPr/>
          <p:nvPr/>
        </p:nvSpPr>
        <p:spPr>
          <a:xfrm>
            <a:off x="1432791" y="1274427"/>
            <a:ext cx="1752600" cy="61814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2800" dirty="0" err="1">
                <a:solidFill>
                  <a:schemeClr val="bg1"/>
                </a:solidFill>
              </a:rPr>
              <a:t>Yaffo</a:t>
            </a:r>
            <a:r>
              <a:rPr lang="en-US" sz="2800" dirty="0">
                <a:solidFill>
                  <a:schemeClr val="bg1"/>
                </a:solidFill>
              </a:rPr>
              <a:t> D</a:t>
            </a:r>
            <a:endParaRPr lang="he-IL" sz="2800" dirty="0">
              <a:solidFill>
                <a:schemeClr val="bg1"/>
              </a:solidFill>
            </a:endParaRPr>
          </a:p>
        </p:txBody>
      </p:sp>
      <p:pic>
        <p:nvPicPr>
          <p:cNvPr id="4" name="תמונה 3"/>
          <p:cNvPicPr>
            <a:picLocks noChangeAspect="1"/>
          </p:cNvPicPr>
          <p:nvPr/>
        </p:nvPicPr>
        <p:blipFill>
          <a:blip r:embed="rId2"/>
          <a:stretch>
            <a:fillRect/>
          </a:stretch>
        </p:blipFill>
        <p:spPr>
          <a:xfrm>
            <a:off x="6558964" y="2948264"/>
            <a:ext cx="4695340" cy="3283235"/>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
        <p:nvSpPr>
          <p:cNvPr id="10" name="מלבן 9">
            <a:extLst>
              <a:ext uri="{FF2B5EF4-FFF2-40B4-BE49-F238E27FC236}">
                <a16:creationId xmlns:a16="http://schemas.microsoft.com/office/drawing/2014/main" id="{2D556956-601B-4FAC-A3F4-D9033410C7F1}"/>
              </a:ext>
            </a:extLst>
          </p:cNvPr>
          <p:cNvSpPr/>
          <p:nvPr/>
        </p:nvSpPr>
        <p:spPr>
          <a:xfrm>
            <a:off x="359641" y="2422656"/>
            <a:ext cx="6752706" cy="3785652"/>
          </a:xfrm>
          <a:prstGeom prst="rect">
            <a:avLst/>
          </a:prstGeom>
        </p:spPr>
        <p:txBody>
          <a:bodyPr wrap="square">
            <a:spAutoFit/>
          </a:bodyPr>
          <a:lstStyle/>
          <a:p>
            <a:pPr algn="l"/>
            <a:r>
              <a:rPr lang="en-US" sz="2000" b="1" dirty="0">
                <a:cs typeface="+mj-cs"/>
              </a:rPr>
              <a:t>The situation of the Arabs of Jaffa is also inferior to that of the Arabs in other places in Israel, both in terms of status and education and in terms of income.</a:t>
            </a:r>
          </a:p>
          <a:p>
            <a:pPr algn="l"/>
            <a:endParaRPr lang="en-US" sz="2000" b="1" dirty="0">
              <a:cs typeface="+mj-cs"/>
            </a:endParaRPr>
          </a:p>
          <a:p>
            <a:pPr algn="l"/>
            <a:r>
              <a:rPr lang="en-US" sz="2000" b="1" dirty="0">
                <a:cs typeface="+mj-cs"/>
              </a:rPr>
              <a:t>Jaffa is different from the other old Arab cities in that it is cut off from other Arab population centers.</a:t>
            </a:r>
          </a:p>
          <a:p>
            <a:pPr algn="l"/>
            <a:endParaRPr lang="en-US" sz="2000" b="1" dirty="0">
              <a:cs typeface="+mj-cs"/>
            </a:endParaRPr>
          </a:p>
          <a:p>
            <a:pPr algn="l"/>
            <a:r>
              <a:rPr lang="en-US" sz="2000" b="1" dirty="0">
                <a:cs typeface="+mj-cs"/>
              </a:rPr>
              <a:t>As of today, with the entry of a religious Jewish population and the entry of affluent Jewish residents into its neighborhoods, there has been a change in the fabric of life in the city.</a:t>
            </a:r>
            <a:endParaRPr lang="he-IL" sz="2000" b="1" dirty="0">
              <a:cs typeface="+mj-cs"/>
            </a:endParaRPr>
          </a:p>
        </p:txBody>
      </p:sp>
      <p:sp>
        <p:nvSpPr>
          <p:cNvPr id="3" name="מלבן 2">
            <a:extLst>
              <a:ext uri="{FF2B5EF4-FFF2-40B4-BE49-F238E27FC236}">
                <a16:creationId xmlns:a16="http://schemas.microsoft.com/office/drawing/2014/main" id="{13701A5D-8EA6-466D-B836-321EF8B914BF}"/>
              </a:ext>
            </a:extLst>
          </p:cNvPr>
          <p:cNvSpPr/>
          <p:nvPr/>
        </p:nvSpPr>
        <p:spPr>
          <a:xfrm>
            <a:off x="92766" y="282677"/>
            <a:ext cx="10853530" cy="461665"/>
          </a:xfrm>
          <a:prstGeom prst="rect">
            <a:avLst/>
          </a:prstGeom>
        </p:spPr>
        <p:txBody>
          <a:bodyPr wrap="square">
            <a:spAutoFit/>
          </a:bodyPr>
          <a:lstStyle/>
          <a:p>
            <a:r>
              <a:rPr lang="en-US" sz="2400" b="1" dirty="0">
                <a:ln w="9525">
                  <a:solidFill>
                    <a:schemeClr val="bg1"/>
                  </a:solidFill>
                  <a:prstDash val="solid"/>
                </a:ln>
                <a:cs typeface="+mj-cs"/>
              </a:rPr>
              <a:t>The Arabs of Jaffa are concentrated in five central neighborhoods</a:t>
            </a:r>
            <a:endParaRPr lang="he-IL" sz="2400" b="1" dirty="0">
              <a:ln w="9525">
                <a:solidFill>
                  <a:schemeClr val="bg1"/>
                </a:solidFill>
                <a:prstDash val="solid"/>
              </a:ln>
              <a:cs typeface="+mj-cs"/>
            </a:endParaRPr>
          </a:p>
        </p:txBody>
      </p:sp>
    </p:spTree>
    <p:extLst>
      <p:ext uri="{BB962C8B-B14F-4D97-AF65-F5344CB8AC3E}">
        <p14:creationId xmlns:p14="http://schemas.microsoft.com/office/powerpoint/2010/main" val="41808150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05891" y="-104129"/>
            <a:ext cx="10353761" cy="1333500"/>
          </a:xfrm>
        </p:spPr>
        <p:txBody>
          <a:bodyPr>
            <a:normAutofit/>
          </a:bodyPr>
          <a:lstStyle/>
          <a:p>
            <a:r>
              <a:rPr lang="en-US" dirty="0">
                <a:effectLst/>
              </a:rPr>
              <a:t/>
            </a:r>
            <a:br>
              <a:rPr lang="en-US" dirty="0">
                <a:effectLst/>
              </a:rPr>
            </a:br>
            <a:r>
              <a:rPr lang="en-US" sz="3100"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structure of the educational system in Jaffa</a:t>
            </a:r>
            <a:endParaRPr lang="he-IL" sz="3100" dirty="0">
              <a:solidFill>
                <a:schemeClr val="tx1">
                  <a:lumMod val="85000"/>
                </a:schemeClr>
              </a:solidFill>
            </a:endParaRPr>
          </a:p>
        </p:txBody>
      </p:sp>
      <p:sp>
        <p:nvSpPr>
          <p:cNvPr id="8" name="מלבן מעוגל 7"/>
          <p:cNvSpPr/>
          <p:nvPr/>
        </p:nvSpPr>
        <p:spPr>
          <a:xfrm>
            <a:off x="9356238" y="4030084"/>
            <a:ext cx="1868353" cy="9661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l"/>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Hassan </a:t>
            </a:r>
            <a:r>
              <a:rPr lang="en-US" sz="24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Araffa</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מלבן מעוגל 8"/>
          <p:cNvSpPr/>
          <p:nvPr/>
        </p:nvSpPr>
        <p:spPr>
          <a:xfrm>
            <a:off x="6429762" y="4008866"/>
            <a:ext cx="1958864" cy="98733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r>
              <a:rPr lang="en-US" dirty="0"/>
              <a:t> </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l"/>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El </a:t>
            </a:r>
            <a:r>
              <a:rPr lang="en-US" sz="24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Zahraa</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l"/>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Live </a:t>
            </a:r>
            <a:r>
              <a:rPr lang="en-US" sz="24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Yaffo</a:t>
            </a:r>
            <a:endParaRPr lang="he-IL"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uttman Vilna" panose="02010401010101010101" pitchFamily="2" charset="-79"/>
              <a:cs typeface="Guttman Vilna" panose="02010401010101010101" pitchFamily="2" charset="-79"/>
            </a:endParaRPr>
          </a:p>
        </p:txBody>
      </p:sp>
      <p:sp>
        <p:nvSpPr>
          <p:cNvPr id="10" name="מלבן מעוגל 9"/>
          <p:cNvSpPr/>
          <p:nvPr/>
        </p:nvSpPr>
        <p:spPr>
          <a:xfrm>
            <a:off x="3829878" y="4007211"/>
            <a:ext cx="1696279" cy="105078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l"/>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Ahvaa</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מלבן מעוגל 10"/>
          <p:cNvSpPr/>
          <p:nvPr/>
        </p:nvSpPr>
        <p:spPr>
          <a:xfrm>
            <a:off x="1156683" y="4007211"/>
            <a:ext cx="1769590" cy="102791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l"/>
            <a:r>
              <a:rPr lang="en-US" sz="24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Ajyaal</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מלבן 6">
            <a:extLst>
              <a:ext uri="{FF2B5EF4-FFF2-40B4-BE49-F238E27FC236}">
                <a16:creationId xmlns:a16="http://schemas.microsoft.com/office/drawing/2014/main" id="{B96EA733-883C-4437-8C5A-6ABAF663136F}"/>
              </a:ext>
            </a:extLst>
          </p:cNvPr>
          <p:cNvSpPr/>
          <p:nvPr/>
        </p:nvSpPr>
        <p:spPr>
          <a:xfrm>
            <a:off x="913795" y="1465233"/>
            <a:ext cx="11079422" cy="2308324"/>
          </a:xfrm>
          <a:prstGeom prst="rect">
            <a:avLst/>
          </a:prstGeom>
        </p:spPr>
        <p:txBody>
          <a:bodyPr wrap="square">
            <a:spAutoFit/>
          </a:bodyPr>
          <a:lstStyle/>
          <a:p>
            <a:pPr algn="l"/>
            <a:r>
              <a:rPr lang="en-US" sz="2400" b="1" dirty="0">
                <a:cs typeface="+mj-cs"/>
              </a:rPr>
              <a:t>In Jaffa there are Jewish and Arab state educational systems, as well as Arab church and private educational institutions.</a:t>
            </a:r>
          </a:p>
          <a:p>
            <a:pPr algn="l"/>
            <a:r>
              <a:rPr lang="en-US" sz="2400" b="1" dirty="0">
                <a:cs typeface="+mj-cs"/>
              </a:rPr>
              <a:t>Jaffa residents can choose between public education - the Arab state system and, to a certain extent, the Jewish system, and the church and private educational system.</a:t>
            </a:r>
          </a:p>
          <a:p>
            <a:pPr algn="l"/>
            <a:r>
              <a:rPr lang="en-US" sz="2400" b="1" dirty="0">
                <a:cs typeface="+mj-cs"/>
              </a:rPr>
              <a:t>In Jaffa there are four Arab public elementary schools:</a:t>
            </a:r>
            <a:endParaRPr lang="he-IL" sz="2400" b="1" dirty="0">
              <a:cs typeface="+mj-cs"/>
            </a:endParaRPr>
          </a:p>
        </p:txBody>
      </p:sp>
      <p:sp>
        <p:nvSpPr>
          <p:cNvPr id="12" name="מלבן 11">
            <a:extLst>
              <a:ext uri="{FF2B5EF4-FFF2-40B4-BE49-F238E27FC236}">
                <a16:creationId xmlns:a16="http://schemas.microsoft.com/office/drawing/2014/main" id="{3365A279-EA17-4687-A589-0656E7559F65}"/>
              </a:ext>
            </a:extLst>
          </p:cNvPr>
          <p:cNvSpPr/>
          <p:nvPr/>
        </p:nvSpPr>
        <p:spPr>
          <a:xfrm>
            <a:off x="384314" y="5293307"/>
            <a:ext cx="11608904" cy="1200329"/>
          </a:xfrm>
          <a:prstGeom prst="rect">
            <a:avLst/>
          </a:prstGeom>
        </p:spPr>
        <p:txBody>
          <a:bodyPr wrap="square">
            <a:spAutoFit/>
          </a:bodyPr>
          <a:lstStyle/>
          <a:p>
            <a:pPr algn="l"/>
            <a:r>
              <a:rPr lang="en-US" sz="2400" b="1" dirty="0">
                <a:cs typeface="+mj-cs"/>
              </a:rPr>
              <a:t>In addition to Jewish primary schools, the percentage of Arabs studying in them is particularly high, especially in the Hashmonean, Itamar, and Avigal schools.</a:t>
            </a:r>
            <a:endParaRPr lang="he-IL" sz="2400" b="1" dirty="0">
              <a:cs typeface="+mj-cs"/>
            </a:endParaRPr>
          </a:p>
        </p:txBody>
      </p:sp>
    </p:spTree>
    <p:extLst>
      <p:ext uri="{BB962C8B-B14F-4D97-AF65-F5344CB8AC3E}">
        <p14:creationId xmlns:p14="http://schemas.microsoft.com/office/powerpoint/2010/main" val="246198411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8426604" y="1060561"/>
            <a:ext cx="1936750" cy="601799"/>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2000" dirty="0">
              <a:solidFill>
                <a:schemeClr val="bg1"/>
              </a:solidFill>
              <a:latin typeface="Guttman Vilna" panose="02010401010101010101" pitchFamily="2" charset="-79"/>
              <a:cs typeface="Guttman Vilna" panose="02010401010101010101" pitchFamily="2" charset="-79"/>
            </a:endParaRPr>
          </a:p>
        </p:txBody>
      </p:sp>
      <p:sp>
        <p:nvSpPr>
          <p:cNvPr id="5" name="מלבן מעוגל 4"/>
          <p:cNvSpPr/>
          <p:nvPr/>
        </p:nvSpPr>
        <p:spPr>
          <a:xfrm>
            <a:off x="5200650" y="1134635"/>
            <a:ext cx="1936750" cy="601799"/>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2000" dirty="0">
              <a:solidFill>
                <a:schemeClr val="bg1"/>
              </a:solidFill>
              <a:latin typeface="Guttman Vilna" panose="02010401010101010101" pitchFamily="2" charset="-79"/>
              <a:cs typeface="Guttman Vilna" panose="02010401010101010101" pitchFamily="2" charset="-79"/>
            </a:endParaRPr>
          </a:p>
        </p:txBody>
      </p:sp>
      <p:sp>
        <p:nvSpPr>
          <p:cNvPr id="6" name="מלבן מעוגל 5"/>
          <p:cNvSpPr/>
          <p:nvPr/>
        </p:nvSpPr>
        <p:spPr>
          <a:xfrm>
            <a:off x="1046922" y="1216822"/>
            <a:ext cx="2676984" cy="601799"/>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nSpc>
                <a:spcPct val="107000"/>
              </a:lnSpc>
              <a:spcAft>
                <a:spcPts val="800"/>
              </a:spcAft>
            </a:pPr>
            <a:r>
              <a:rPr lang="en-US"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Ironi Lamed Geemel  opened recently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מלבן מעוגל 6"/>
          <p:cNvSpPr/>
          <p:nvPr/>
        </p:nvSpPr>
        <p:spPr>
          <a:xfrm>
            <a:off x="7787037" y="2800679"/>
            <a:ext cx="2158786" cy="913993"/>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nSpc>
                <a:spcPct val="107000"/>
              </a:lnSpc>
              <a:spcAft>
                <a:spcPts val="800"/>
              </a:spcAft>
            </a:pP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Ironi Kaf Bet</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מלבן מעוגל 7"/>
          <p:cNvSpPr/>
          <p:nvPr/>
        </p:nvSpPr>
        <p:spPr>
          <a:xfrm>
            <a:off x="1339210" y="2821384"/>
            <a:ext cx="3972825" cy="112623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2000" dirty="0">
              <a:solidFill>
                <a:schemeClr val="bg1"/>
              </a:solidFill>
              <a:latin typeface="Guttman Vilna" panose="02010401010101010101" pitchFamily="2" charset="-79"/>
              <a:cs typeface="Guttman Vilna" panose="02010401010101010101" pitchFamily="2" charset="-79"/>
            </a:endParaRPr>
          </a:p>
        </p:txBody>
      </p:sp>
      <p:sp>
        <p:nvSpPr>
          <p:cNvPr id="9" name="מלבן מעוגל 8"/>
          <p:cNvSpPr/>
          <p:nvPr/>
        </p:nvSpPr>
        <p:spPr>
          <a:xfrm>
            <a:off x="7049607" y="4919348"/>
            <a:ext cx="1879600" cy="924419"/>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2000" dirty="0">
              <a:solidFill>
                <a:schemeClr val="bg1"/>
              </a:solidFill>
              <a:latin typeface="Guttman Vilna" panose="02010401010101010101" pitchFamily="2" charset="-79"/>
              <a:cs typeface="Guttman Vilna" panose="02010401010101010101" pitchFamily="2" charset="-79"/>
            </a:endParaRPr>
          </a:p>
        </p:txBody>
      </p:sp>
      <p:sp>
        <p:nvSpPr>
          <p:cNvPr id="10" name="מלבן מעוגל 9"/>
          <p:cNvSpPr/>
          <p:nvPr/>
        </p:nvSpPr>
        <p:spPr>
          <a:xfrm>
            <a:off x="4163900" y="4901483"/>
            <a:ext cx="2053980" cy="108686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2000" dirty="0">
              <a:solidFill>
                <a:schemeClr val="bg1"/>
              </a:solidFill>
              <a:latin typeface="Guttman Vilna" panose="02010401010101010101" pitchFamily="2" charset="-79"/>
              <a:cs typeface="Guttman Vilna" panose="02010401010101010101" pitchFamily="2" charset="-79"/>
            </a:endParaRPr>
          </a:p>
        </p:txBody>
      </p:sp>
      <p:sp>
        <p:nvSpPr>
          <p:cNvPr id="11" name="מלבן מעוגל 10"/>
          <p:cNvSpPr/>
          <p:nvPr/>
        </p:nvSpPr>
        <p:spPr>
          <a:xfrm>
            <a:off x="1339210" y="4945243"/>
            <a:ext cx="2384696" cy="1043101"/>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2000" dirty="0">
              <a:solidFill>
                <a:schemeClr val="bg1"/>
              </a:solidFill>
              <a:latin typeface="Guttman Vilna" panose="02010401010101010101" pitchFamily="2" charset="-79"/>
              <a:cs typeface="Guttman Vilna" panose="02010401010101010101" pitchFamily="2" charset="-79"/>
            </a:endParaRPr>
          </a:p>
        </p:txBody>
      </p:sp>
      <p:sp>
        <p:nvSpPr>
          <p:cNvPr id="12" name="מלבן מעוגל 11"/>
          <p:cNvSpPr/>
          <p:nvPr/>
        </p:nvSpPr>
        <p:spPr>
          <a:xfrm>
            <a:off x="9760934" y="4877553"/>
            <a:ext cx="1879600" cy="67945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nSpc>
                <a:spcPct val="107000"/>
              </a:lnSpc>
              <a:spcAft>
                <a:spcPts val="800"/>
              </a:spcAft>
            </a:pP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Orthodox</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לבן 1">
            <a:extLst>
              <a:ext uri="{FF2B5EF4-FFF2-40B4-BE49-F238E27FC236}">
                <a16:creationId xmlns:a16="http://schemas.microsoft.com/office/drawing/2014/main" id="{E384CBA2-6364-433C-8FEB-C129B3FA47D8}"/>
              </a:ext>
            </a:extLst>
          </p:cNvPr>
          <p:cNvSpPr/>
          <p:nvPr/>
        </p:nvSpPr>
        <p:spPr>
          <a:xfrm>
            <a:off x="4022503" y="292639"/>
            <a:ext cx="4246854" cy="523220"/>
          </a:xfrm>
          <a:prstGeom prst="rect">
            <a:avLst/>
          </a:prstGeom>
        </p:spPr>
        <p:txBody>
          <a:bodyPr wrap="square">
            <a:spAutoFit/>
          </a:bodyPr>
          <a:lstStyle/>
          <a:p>
            <a:pPr algn="ctr"/>
            <a:r>
              <a:rPr lang="en-US" sz="2800" b="1" dirty="0">
                <a:ln w="9525">
                  <a:solidFill>
                    <a:schemeClr val="bg1"/>
                  </a:solidFill>
                  <a:prstDash val="solid"/>
                </a:ln>
                <a:effectLst>
                  <a:outerShdw blurRad="12700" dist="38100" dir="2700000" algn="tl" rotWithShape="0">
                    <a:schemeClr val="bg1">
                      <a:lumMod val="50000"/>
                    </a:schemeClr>
                  </a:outerShdw>
                </a:effectLst>
              </a:rPr>
              <a:t>Secondary education</a:t>
            </a:r>
            <a:endParaRPr lang="he-IL"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3" name="מלבן 12">
            <a:extLst>
              <a:ext uri="{FF2B5EF4-FFF2-40B4-BE49-F238E27FC236}">
                <a16:creationId xmlns:a16="http://schemas.microsoft.com/office/drawing/2014/main" id="{95DC464B-0E4C-4466-A2D6-47DC3E3C6279}"/>
              </a:ext>
            </a:extLst>
          </p:cNvPr>
          <p:cNvSpPr/>
          <p:nvPr/>
        </p:nvSpPr>
        <p:spPr>
          <a:xfrm>
            <a:off x="1450753" y="2954196"/>
            <a:ext cx="3234488" cy="672107"/>
          </a:xfrm>
          <a:prstGeom prst="rect">
            <a:avLst/>
          </a:prstGeom>
        </p:spPr>
        <p:txBody>
          <a:bodyPr wrap="square">
            <a:spAutoFit/>
          </a:bodyPr>
          <a:lstStyle/>
          <a:p>
            <a:pPr>
              <a:lnSpc>
                <a:spcPct val="107000"/>
              </a:lnSpc>
              <a:spcAft>
                <a:spcPts val="800"/>
              </a:spcAft>
            </a:pPr>
            <a:r>
              <a:rPr lang="en-US" sz="20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Amaal One </a:t>
            </a:r>
            <a:r>
              <a:rPr lang="en-US" sz="1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1600" b="1" dirty="0">
                <a:solidFill>
                  <a:schemeClr val="bg1"/>
                </a:solidFill>
                <a:latin typeface="Times New Roman" panose="02020603050405020304" pitchFamily="18" charset="0"/>
                <a:ea typeface="Calibri" panose="020F0502020204030204" pitchFamily="34" charset="0"/>
                <a:cs typeface="Arial" panose="020B0604020202020204" pitchFamily="34" charset="0"/>
              </a:rPr>
              <a:t>Jewish School – where all students are Arabs</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9" name="מלבן 18">
            <a:extLst>
              <a:ext uri="{FF2B5EF4-FFF2-40B4-BE49-F238E27FC236}">
                <a16:creationId xmlns:a16="http://schemas.microsoft.com/office/drawing/2014/main" id="{E07C3815-1361-496C-87AD-ED9643E72C4B}"/>
              </a:ext>
            </a:extLst>
          </p:cNvPr>
          <p:cNvSpPr/>
          <p:nvPr/>
        </p:nvSpPr>
        <p:spPr>
          <a:xfrm>
            <a:off x="4630526" y="3802423"/>
            <a:ext cx="3076997" cy="597215"/>
          </a:xfrm>
          <a:prstGeom prst="rect">
            <a:avLst/>
          </a:prstGeom>
        </p:spPr>
        <p:txBody>
          <a:bodyPr wrap="none">
            <a:spAutoFit/>
          </a:bodyPr>
          <a:lstStyle/>
          <a:p>
            <a:pPr lvl="0" algn="ctr">
              <a:lnSpc>
                <a:spcPct val="120000"/>
              </a:lnSpc>
              <a:spcBef>
                <a:spcPts val="1000"/>
              </a:spcBef>
            </a:pPr>
            <a:r>
              <a:rPr lang="en-US" sz="3000" b="1" dirty="0">
                <a:ln w="9525">
                  <a:solidFill>
                    <a:srgbClr val="000000"/>
                  </a:solidFill>
                  <a:prstDash val="solid"/>
                </a:ln>
                <a:solidFill>
                  <a:prstClr val="white"/>
                </a:solidFill>
                <a:effectLst>
                  <a:outerShdw blurRad="12700" dist="38100" dir="2700000" algn="tl" rotWithShape="0">
                    <a:srgbClr val="000000">
                      <a:lumMod val="50000"/>
                    </a:srgbClr>
                  </a:outerShdw>
                </a:effectLst>
              </a:rPr>
              <a:t>Private schools</a:t>
            </a:r>
            <a:endParaRPr lang="he-IL" sz="3000" b="1" dirty="0">
              <a:ln w="9525">
                <a:solidFill>
                  <a:srgbClr val="000000"/>
                </a:solidFill>
                <a:prstDash val="solid"/>
              </a:ln>
              <a:solidFill>
                <a:prstClr val="white"/>
              </a:solidFill>
              <a:effectLst>
                <a:outerShdw blurRad="12700" dist="38100" dir="2700000" algn="tl" rotWithShape="0">
                  <a:srgbClr val="000000">
                    <a:lumMod val="50000"/>
                  </a:srgbClr>
                </a:outerShdw>
              </a:effectLst>
            </a:endParaRPr>
          </a:p>
        </p:txBody>
      </p:sp>
      <p:sp>
        <p:nvSpPr>
          <p:cNvPr id="20" name="מלבן 19">
            <a:extLst>
              <a:ext uri="{FF2B5EF4-FFF2-40B4-BE49-F238E27FC236}">
                <a16:creationId xmlns:a16="http://schemas.microsoft.com/office/drawing/2014/main" id="{99F4281D-29D4-4584-9325-FD92CC72A378}"/>
              </a:ext>
            </a:extLst>
          </p:cNvPr>
          <p:cNvSpPr/>
          <p:nvPr/>
        </p:nvSpPr>
        <p:spPr>
          <a:xfrm>
            <a:off x="2307585" y="6076714"/>
            <a:ext cx="7638238" cy="400110"/>
          </a:xfrm>
          <a:prstGeom prst="rect">
            <a:avLst/>
          </a:prstGeom>
        </p:spPr>
        <p:txBody>
          <a:bodyPr wrap="square">
            <a:spAutoFit/>
          </a:bodyPr>
          <a:lstStyle/>
          <a:p>
            <a:r>
              <a:rPr lang="en-US" sz="2000" dirty="0">
                <a:cs typeface="+mj-cs"/>
              </a:rPr>
              <a:t>At the same time, in the Jewish education Ironi z school</a:t>
            </a:r>
            <a:endParaRPr lang="he-IL" sz="2000" dirty="0">
              <a:cs typeface="+mj-cs"/>
            </a:endParaRPr>
          </a:p>
        </p:txBody>
      </p:sp>
      <p:sp>
        <p:nvSpPr>
          <p:cNvPr id="16" name="מלבן 15">
            <a:extLst>
              <a:ext uri="{FF2B5EF4-FFF2-40B4-BE49-F238E27FC236}">
                <a16:creationId xmlns:a16="http://schemas.microsoft.com/office/drawing/2014/main" id="{49E37EC9-3369-4C84-A4B7-A3624663DB1C}"/>
              </a:ext>
            </a:extLst>
          </p:cNvPr>
          <p:cNvSpPr/>
          <p:nvPr/>
        </p:nvSpPr>
        <p:spPr>
          <a:xfrm>
            <a:off x="8426604" y="1216822"/>
            <a:ext cx="1751065" cy="368755"/>
          </a:xfrm>
          <a:prstGeom prst="rect">
            <a:avLst/>
          </a:prstGeom>
        </p:spPr>
        <p:txBody>
          <a:bodyPr wrap="square">
            <a:spAutoFit/>
          </a:bodyPr>
          <a:lstStyle/>
          <a:p>
            <a:pPr>
              <a:lnSpc>
                <a:spcPct val="107000"/>
              </a:lnSpc>
              <a:spcAft>
                <a:spcPts val="80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Ironi Yud Bet</a:t>
            </a:r>
            <a:endParaRPr lang="en-US"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מלבן 16">
            <a:extLst>
              <a:ext uri="{FF2B5EF4-FFF2-40B4-BE49-F238E27FC236}">
                <a16:creationId xmlns:a16="http://schemas.microsoft.com/office/drawing/2014/main" id="{48E5D25A-7072-4444-A46E-F848D5B21680}"/>
              </a:ext>
            </a:extLst>
          </p:cNvPr>
          <p:cNvSpPr/>
          <p:nvPr/>
        </p:nvSpPr>
        <p:spPr>
          <a:xfrm>
            <a:off x="5726996" y="1150196"/>
            <a:ext cx="884055" cy="530594"/>
          </a:xfrm>
          <a:prstGeom prst="rect">
            <a:avLst/>
          </a:prstGeom>
        </p:spPr>
        <p:txBody>
          <a:bodyPr wrap="square">
            <a:spAutoFit/>
          </a:bodyPr>
          <a:lstStyle/>
          <a:p>
            <a:pPr>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Arial" panose="020B0604020202020204" pitchFamily="34" charset="0"/>
              </a:rPr>
              <a:t>Ajya</a:t>
            </a:r>
            <a:r>
              <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l</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מלבן 17">
            <a:extLst>
              <a:ext uri="{FF2B5EF4-FFF2-40B4-BE49-F238E27FC236}">
                <a16:creationId xmlns:a16="http://schemas.microsoft.com/office/drawing/2014/main" id="{7CF2D396-6810-4F97-BBBA-DD0CCF73C372}"/>
              </a:ext>
            </a:extLst>
          </p:cNvPr>
          <p:cNvSpPr/>
          <p:nvPr/>
        </p:nvSpPr>
        <p:spPr>
          <a:xfrm>
            <a:off x="4205175" y="2158567"/>
            <a:ext cx="4581016" cy="523220"/>
          </a:xfrm>
          <a:prstGeom prst="rect">
            <a:avLst/>
          </a:prstGeom>
        </p:spPr>
        <p:txBody>
          <a:bodyPr wrap="square">
            <a:spAutoFit/>
          </a:bodyPr>
          <a:lstStyle/>
          <a:p>
            <a:pPr algn="ctr"/>
            <a:r>
              <a:rPr lang="en-US" sz="2800" b="1" dirty="0">
                <a:ln w="9525">
                  <a:solidFill>
                    <a:schemeClr val="bg1"/>
                  </a:solidFill>
                  <a:prstDash val="solid"/>
                </a:ln>
                <a:effectLst>
                  <a:outerShdw blurRad="12700" dist="38100" dir="2700000" algn="tl" rotWithShape="0">
                    <a:schemeClr val="bg1">
                      <a:lumMod val="50000"/>
                    </a:schemeClr>
                  </a:outerShdw>
                </a:effectLst>
              </a:rPr>
              <a:t>Professional schools</a:t>
            </a:r>
            <a:endParaRPr lang="he-IL"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2" name="מלבן 21">
            <a:extLst>
              <a:ext uri="{FF2B5EF4-FFF2-40B4-BE49-F238E27FC236}">
                <a16:creationId xmlns:a16="http://schemas.microsoft.com/office/drawing/2014/main" id="{A95197E6-EC6E-4F8C-8059-0296F4167CB5}"/>
              </a:ext>
            </a:extLst>
          </p:cNvPr>
          <p:cNvSpPr/>
          <p:nvPr/>
        </p:nvSpPr>
        <p:spPr>
          <a:xfrm>
            <a:off x="7338977" y="5022416"/>
            <a:ext cx="1375761" cy="400110"/>
          </a:xfrm>
          <a:prstGeom prst="rect">
            <a:avLst/>
          </a:prstGeom>
        </p:spPr>
        <p:txBody>
          <a:bodyPr wrap="none">
            <a:spAutoFit/>
          </a:bodyPr>
          <a:lstStyle/>
          <a:p>
            <a:r>
              <a:rPr lang="en-US" sz="2000" dirty="0">
                <a:solidFill>
                  <a:schemeClr val="bg1"/>
                </a:solidFill>
              </a:rPr>
              <a:t>Terasanta</a:t>
            </a:r>
            <a:r>
              <a:rPr lang="en-US" dirty="0"/>
              <a:t> </a:t>
            </a:r>
            <a:endParaRPr lang="he-IL" dirty="0"/>
          </a:p>
        </p:txBody>
      </p:sp>
      <p:sp>
        <p:nvSpPr>
          <p:cNvPr id="23" name="מלבן 22">
            <a:extLst>
              <a:ext uri="{FF2B5EF4-FFF2-40B4-BE49-F238E27FC236}">
                <a16:creationId xmlns:a16="http://schemas.microsoft.com/office/drawing/2014/main" id="{FEEAFC13-BE69-4588-94AB-63620075B8A9}"/>
              </a:ext>
            </a:extLst>
          </p:cNvPr>
          <p:cNvSpPr/>
          <p:nvPr/>
        </p:nvSpPr>
        <p:spPr>
          <a:xfrm>
            <a:off x="4166260" y="4904540"/>
            <a:ext cx="1818318" cy="837280"/>
          </a:xfrm>
          <a:prstGeom prst="rect">
            <a:avLst/>
          </a:prstGeom>
        </p:spPr>
        <p:txBody>
          <a:bodyPr wrap="none">
            <a:spAutoFit/>
          </a:bodyPr>
          <a:lstStyle/>
          <a:p>
            <a:pPr algn="ctr">
              <a:lnSpc>
                <a:spcPct val="107000"/>
              </a:lnSpc>
              <a:spcAft>
                <a:spcPts val="800"/>
              </a:spcAft>
            </a:pP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Freres</a:t>
            </a:r>
          </a:p>
          <a:p>
            <a:pPr>
              <a:lnSpc>
                <a:spcPct val="107000"/>
              </a:lnSpc>
              <a:spcAft>
                <a:spcPts val="800"/>
              </a:spcAft>
            </a:pP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French School</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מלבן 23">
            <a:extLst>
              <a:ext uri="{FF2B5EF4-FFF2-40B4-BE49-F238E27FC236}">
                <a16:creationId xmlns:a16="http://schemas.microsoft.com/office/drawing/2014/main" id="{C0BF583A-E340-44C1-B088-4B75434AF7B0}"/>
              </a:ext>
            </a:extLst>
          </p:cNvPr>
          <p:cNvSpPr/>
          <p:nvPr/>
        </p:nvSpPr>
        <p:spPr>
          <a:xfrm>
            <a:off x="1279296" y="5036010"/>
            <a:ext cx="1992854" cy="837280"/>
          </a:xfrm>
          <a:prstGeom prst="rect">
            <a:avLst/>
          </a:prstGeom>
        </p:spPr>
        <p:txBody>
          <a:bodyPr wrap="none">
            <a:spAutoFit/>
          </a:bodyPr>
          <a:lstStyle/>
          <a:p>
            <a:pPr algn="ctr">
              <a:lnSpc>
                <a:spcPct val="107000"/>
              </a:lnSpc>
              <a:spcAft>
                <a:spcPts val="800"/>
              </a:spcAft>
            </a:pP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D  habita </a:t>
            </a:r>
          </a:p>
          <a:p>
            <a:pPr algn="ctr">
              <a:lnSpc>
                <a:spcPct val="107000"/>
              </a:lnSpc>
              <a:spcAft>
                <a:spcPts val="800"/>
              </a:spcAft>
            </a:pP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English School  </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763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כתום">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5402</TotalTime>
  <Words>700</Words>
  <Application>Microsoft Office PowerPoint</Application>
  <PresentationFormat>מסך רחב</PresentationFormat>
  <Paragraphs>60</Paragraphs>
  <Slides>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8</vt:i4>
      </vt:variant>
    </vt:vector>
  </HeadingPairs>
  <TitlesOfParts>
    <vt:vector size="15" baseType="lpstr">
      <vt:lpstr>Arial</vt:lpstr>
      <vt:lpstr>Bookman Old Style</vt:lpstr>
      <vt:lpstr>Calibri</vt:lpstr>
      <vt:lpstr>Guttman Vilna</vt:lpstr>
      <vt:lpstr>Rockwell</vt:lpstr>
      <vt:lpstr>Times New Roman</vt:lpstr>
      <vt:lpstr>Damask</vt:lpstr>
      <vt:lpstr>מערכת החינוך ביפו כעיר מעורבת The Jaffa educational system as a mixed city</vt:lpstr>
      <vt:lpstr> Mixed cities in Israel</vt:lpstr>
      <vt:lpstr>Mixed cities in Israel </vt:lpstr>
      <vt:lpstr>Jaffa as a mixed city </vt:lpstr>
      <vt:lpstr>מצגת של PowerPoint‏</vt:lpstr>
      <vt:lpstr>מצגת של PowerPoint‏</vt:lpstr>
      <vt:lpstr> The structure of the educational system in Jaffa</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Admin</dc:creator>
  <cp:lastModifiedBy>‏‏משתמש Windows</cp:lastModifiedBy>
  <cp:revision>66</cp:revision>
  <dcterms:created xsi:type="dcterms:W3CDTF">2017-11-04T13:47:26Z</dcterms:created>
  <dcterms:modified xsi:type="dcterms:W3CDTF">2017-11-09T06:24:38Z</dcterms:modified>
</cp:coreProperties>
</file>