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57" r:id="rId6"/>
    <p:sldId id="256" r:id="rId7"/>
    <p:sldId id="262" r:id="rId8"/>
    <p:sldId id="267" r:id="rId9"/>
    <p:sldId id="266"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61" r:id="rId24"/>
  </p:sldIdLst>
  <p:sldSz cx="9144000" cy="6858000" type="screen4x3"/>
  <p:notesSz cx="6888163" cy="1002188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rly"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368" y="-1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128" b="1" i="0" u="none" strike="noStrike" kern="1200" baseline="0">
                <a:solidFill>
                  <a:schemeClr val="tx2"/>
                </a:solidFill>
                <a:latin typeface="+mn-lt"/>
                <a:ea typeface="+mn-ea"/>
                <a:cs typeface="+mn-cs"/>
              </a:defRPr>
            </a:pPr>
            <a:r>
              <a:rPr lang="en-US" baseline="0" dirty="0"/>
              <a:t>Mentors </a:t>
            </a:r>
            <a:r>
              <a:rPr lang="en-US" baseline="0" dirty="0" err="1"/>
              <a:t>Beitberl</a:t>
            </a:r>
            <a:r>
              <a:rPr lang="en-US" baseline="0" dirty="0"/>
              <a:t> 2016-2017 </a:t>
            </a:r>
            <a:endParaRPr lang="he-IL" dirty="0"/>
          </a:p>
        </c:rich>
      </c:tx>
      <c:layout>
        <c:manualLayout>
          <c:xMode val="edge"/>
          <c:yMode val="edge"/>
          <c:x val="2.1381513455607602E-2"/>
          <c:y val="2.156941190931504E-2"/>
        </c:manualLayout>
      </c:layout>
      <c:overlay val="0"/>
      <c:spPr>
        <a:noFill/>
        <a:ln>
          <a:noFill/>
        </a:ln>
        <a:effectLst/>
      </c:spPr>
    </c:title>
    <c:autoTitleDeleted val="0"/>
    <c:plotArea>
      <c:layout/>
      <c:pieChart>
        <c:varyColors val="1"/>
        <c:ser>
          <c:idx val="0"/>
          <c:order val="0"/>
          <c:tx>
            <c:strRef>
              <c:f>גיליון1!$B$1</c:f>
              <c:strCache>
                <c:ptCount val="1"/>
                <c:pt idx="0">
                  <c:v>מכירות</c:v>
                </c:pt>
              </c:strCache>
            </c:strRef>
          </c:tx>
          <c:spPr>
            <a:ln>
              <a:solidFill>
                <a:srgbClr val="FF0000"/>
              </a:solidFill>
            </a:ln>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rgbClr val="FF0000"/>
                </a:solid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7099-4069-97F8-12A60AD41C13}"/>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rgbClr val="FF0000"/>
                </a:solid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2-D3AF-45BA-B858-038103BB1818}"/>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rgbClr val="FF0000"/>
                </a:solid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D3AF-45BA-B858-038103BB1818}"/>
              </c:ext>
            </c:extLst>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solidFill>
                  <a:srgbClr val="FF0000"/>
                </a:solid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7-7099-4069-97F8-12A60AD41C13}"/>
              </c:ext>
            </c:extLst>
          </c:dPt>
          <c:dLbls>
            <c:dLbl>
              <c:idx val="1"/>
              <c:layout/>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3AF-45BA-B858-038103BB1818}"/>
                </c:ext>
              </c:extLst>
            </c:dLbl>
            <c:dLbl>
              <c:idx val="2"/>
              <c:layout/>
              <c:tx>
                <c:rich>
                  <a:bodyPr/>
                  <a:lstStyle/>
                  <a:p>
                    <a:r>
                      <a:rPr lang="en-US"/>
                      <a:t> </a:t>
                    </a:r>
                    <a:r>
                      <a:rPr lang="en-US" dirty="0"/>
                      <a:t>70%</a:t>
                    </a:r>
                  </a:p>
                </c:rich>
              </c:tx>
              <c:dLblPos val="ctr"/>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3AF-45BA-B858-038103BB18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he-IL"/>
              </a:p>
            </c:txPr>
            <c:dLblPos val="ct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גיליון1!$A$2:$A$5</c:f>
              <c:strCache>
                <c:ptCount val="3"/>
                <c:pt idx="1">
                  <c:v>בעלי הכשרה </c:v>
                </c:pt>
                <c:pt idx="2">
                  <c:v>ללא הכשרה </c:v>
                </c:pt>
              </c:strCache>
            </c:strRef>
          </c:cat>
          <c:val>
            <c:numRef>
              <c:f>גיליון1!$B$2:$B$5</c:f>
              <c:numCache>
                <c:formatCode>General</c:formatCode>
                <c:ptCount val="4"/>
                <c:pt idx="1">
                  <c:v>52</c:v>
                </c:pt>
                <c:pt idx="2">
                  <c:v>123</c:v>
                </c:pt>
              </c:numCache>
            </c:numRef>
          </c:val>
          <c:extLst xmlns:c16r2="http://schemas.microsoft.com/office/drawing/2015/06/chart">
            <c:ext xmlns:c16="http://schemas.microsoft.com/office/drawing/2014/chart" uri="{C3380CC4-5D6E-409C-BE32-E72D297353CC}">
              <c16:uniqueId val="{00000000-D3AF-45BA-B858-038103BB1818}"/>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3292" y="0"/>
            <a:ext cx="2984871" cy="501094"/>
          </a:xfrm>
          <a:prstGeom prst="rect">
            <a:avLst/>
          </a:prstGeom>
        </p:spPr>
        <p:txBody>
          <a:bodyPr vert="horz" lIns="96625" tIns="48312" rIns="96625" bIns="48312" rtlCol="1"/>
          <a:lstStyle>
            <a:lvl1pPr algn="r">
              <a:defRPr sz="1300"/>
            </a:lvl1pPr>
          </a:lstStyle>
          <a:p>
            <a:endParaRPr lang="he-IL"/>
          </a:p>
        </p:txBody>
      </p:sp>
      <p:sp>
        <p:nvSpPr>
          <p:cNvPr id="3" name="מציין מיקום של תאריך 2"/>
          <p:cNvSpPr>
            <a:spLocks noGrp="1"/>
          </p:cNvSpPr>
          <p:nvPr>
            <p:ph type="dt" idx="1"/>
          </p:nvPr>
        </p:nvSpPr>
        <p:spPr>
          <a:xfrm>
            <a:off x="1595" y="0"/>
            <a:ext cx="2984871" cy="501094"/>
          </a:xfrm>
          <a:prstGeom prst="rect">
            <a:avLst/>
          </a:prstGeom>
        </p:spPr>
        <p:txBody>
          <a:bodyPr vert="horz" lIns="96625" tIns="48312" rIns="96625" bIns="48312" rtlCol="1"/>
          <a:lstStyle>
            <a:lvl1pPr algn="l">
              <a:defRPr sz="1300"/>
            </a:lvl1pPr>
          </a:lstStyle>
          <a:p>
            <a:fld id="{A6850240-3E85-4032-962A-876BB876A00D}" type="datetimeFigureOut">
              <a:rPr lang="he-IL" smtClean="0"/>
              <a:t>י"א/סיון/תשע"ז</a:t>
            </a:fld>
            <a:endParaRPr lang="he-IL"/>
          </a:p>
        </p:txBody>
      </p:sp>
      <p:sp>
        <p:nvSpPr>
          <p:cNvPr id="4" name="מציין מיקום של תמונת שקופית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1" anchor="ctr"/>
          <a:lstStyle/>
          <a:p>
            <a:endParaRPr lang="he-IL"/>
          </a:p>
        </p:txBody>
      </p:sp>
      <p:sp>
        <p:nvSpPr>
          <p:cNvPr id="5" name="מציין מיקום של הערות 4"/>
          <p:cNvSpPr>
            <a:spLocks noGrp="1"/>
          </p:cNvSpPr>
          <p:nvPr>
            <p:ph type="body" sz="quarter" idx="3"/>
          </p:nvPr>
        </p:nvSpPr>
        <p:spPr>
          <a:xfrm>
            <a:off x="688817" y="4760397"/>
            <a:ext cx="5510530" cy="4509850"/>
          </a:xfrm>
          <a:prstGeom prst="rect">
            <a:avLst/>
          </a:prstGeom>
        </p:spPr>
        <p:txBody>
          <a:bodyPr vert="horz" lIns="96625" tIns="48312" rIns="96625" bIns="48312"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03292" y="9519054"/>
            <a:ext cx="2984871" cy="501094"/>
          </a:xfrm>
          <a:prstGeom prst="rect">
            <a:avLst/>
          </a:prstGeom>
        </p:spPr>
        <p:txBody>
          <a:bodyPr vert="horz" lIns="96625" tIns="48312" rIns="96625" bIns="48312"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95" y="9519054"/>
            <a:ext cx="2984871" cy="501094"/>
          </a:xfrm>
          <a:prstGeom prst="rect">
            <a:avLst/>
          </a:prstGeom>
        </p:spPr>
        <p:txBody>
          <a:bodyPr vert="horz" lIns="96625" tIns="48312" rIns="96625" bIns="48312" rtlCol="1" anchor="b"/>
          <a:lstStyle>
            <a:lvl1pPr algn="l">
              <a:defRPr sz="1300"/>
            </a:lvl1pPr>
          </a:lstStyle>
          <a:p>
            <a:fld id="{5FF40797-E186-4F20-B582-9A6A6F4BEA8C}" type="slidenum">
              <a:rPr lang="he-IL" smtClean="0"/>
              <a:t>‹#›</a:t>
            </a:fld>
            <a:endParaRPr lang="he-IL"/>
          </a:p>
        </p:txBody>
      </p:sp>
    </p:spTree>
    <p:extLst>
      <p:ext uri="{BB962C8B-B14F-4D97-AF65-F5344CB8AC3E}">
        <p14:creationId xmlns:p14="http://schemas.microsoft.com/office/powerpoint/2010/main" val="36428204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966246">
              <a:defRPr/>
            </a:pPr>
            <a:r>
              <a:rPr lang="en-US" baseline="0" dirty="0"/>
              <a:t>spearhead the subject of </a:t>
            </a:r>
            <a:r>
              <a:rPr lang="en-US" dirty="0"/>
              <a:t> Mentoring of</a:t>
            </a:r>
            <a:r>
              <a:rPr lang="en-US" baseline="0" dirty="0"/>
              <a:t> teachers in </a:t>
            </a:r>
            <a:r>
              <a:rPr lang="en-US" baseline="0" dirty="0" err="1"/>
              <a:t>israel</a:t>
            </a:r>
            <a:r>
              <a:rPr lang="en-US" baseline="0" dirty="0"/>
              <a:t> &amp;  development of models for novice kindergartens teachers  </a:t>
            </a:r>
            <a:endParaRPr lang="he-IL" dirty="0"/>
          </a:p>
          <a:p>
            <a:pPr defTabSz="966246">
              <a:defRPr/>
            </a:pPr>
            <a:r>
              <a:rPr lang="en-US" baseline="0" dirty="0"/>
              <a:t> I</a:t>
            </a:r>
            <a:endParaRPr lang="he-IL" dirty="0"/>
          </a:p>
        </p:txBody>
      </p:sp>
      <p:sp>
        <p:nvSpPr>
          <p:cNvPr id="4" name="מציין מיקום של מספר שקופית 3"/>
          <p:cNvSpPr>
            <a:spLocks noGrp="1"/>
          </p:cNvSpPr>
          <p:nvPr>
            <p:ph type="sldNum" sz="quarter" idx="10"/>
          </p:nvPr>
        </p:nvSpPr>
        <p:spPr/>
        <p:txBody>
          <a:bodyPr/>
          <a:lstStyle/>
          <a:p>
            <a:fld id="{5FF40797-E186-4F20-B582-9A6A6F4BEA8C}" type="slidenum">
              <a:rPr lang="he-IL" smtClean="0"/>
              <a:t>2</a:t>
            </a:fld>
            <a:endParaRPr lang="he-IL"/>
          </a:p>
        </p:txBody>
      </p:sp>
    </p:spTree>
    <p:extLst>
      <p:ext uri="{BB962C8B-B14F-4D97-AF65-F5344CB8AC3E}">
        <p14:creationId xmlns:p14="http://schemas.microsoft.com/office/powerpoint/2010/main" val="188520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a:t>הכל</a:t>
            </a:r>
            <a:r>
              <a:rPr lang="he-IL" baseline="0" dirty="0"/>
              <a:t> באופן גלוי כחלק מצמיחה מקצועית של המתמחה </a:t>
            </a:r>
            <a:endParaRPr lang="he-IL" dirty="0"/>
          </a:p>
        </p:txBody>
      </p:sp>
      <p:sp>
        <p:nvSpPr>
          <p:cNvPr id="4" name="מציין מיקום של מספר שקופית 3"/>
          <p:cNvSpPr>
            <a:spLocks noGrp="1"/>
          </p:cNvSpPr>
          <p:nvPr>
            <p:ph type="sldNum" sz="quarter" idx="10"/>
          </p:nvPr>
        </p:nvSpPr>
        <p:spPr/>
        <p:txBody>
          <a:bodyPr/>
          <a:lstStyle/>
          <a:p>
            <a:fld id="{5FF40797-E186-4F20-B582-9A6A6F4BEA8C}" type="slidenum">
              <a:rPr lang="he-IL" smtClean="0"/>
              <a:t>12</a:t>
            </a:fld>
            <a:endParaRPr lang="he-IL"/>
          </a:p>
        </p:txBody>
      </p:sp>
    </p:spTree>
    <p:extLst>
      <p:ext uri="{BB962C8B-B14F-4D97-AF65-F5344CB8AC3E}">
        <p14:creationId xmlns:p14="http://schemas.microsoft.com/office/powerpoint/2010/main" val="869598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08520" y="-27384"/>
            <a:ext cx="9252520" cy="1470025"/>
          </a:xfrm>
          <a:solidFill>
            <a:srgbClr val="0000FF"/>
          </a:solidFill>
        </p:spPr>
        <p:txBody>
          <a:bodyPr/>
          <a:lstStyle>
            <a:lvl1pPr marL="536575" indent="0" algn="l" rtl="0">
              <a:defRPr b="1">
                <a:solidFill>
                  <a:schemeClr val="bg1"/>
                </a:solidFill>
                <a:cs typeface="+mn-cs"/>
              </a:defRPr>
            </a:lvl1pPr>
          </a:lstStyle>
          <a:p>
            <a:r>
              <a:rPr lang="he-IL" dirty="0"/>
              <a:t>לחץ כדי לערוך כותרת</a:t>
            </a:r>
          </a:p>
        </p:txBody>
      </p:sp>
      <p:sp>
        <p:nvSpPr>
          <p:cNvPr id="3" name="כותרת משנה 2"/>
          <p:cNvSpPr>
            <a:spLocks noGrp="1"/>
          </p:cNvSpPr>
          <p:nvPr>
            <p:ph type="subTitle" idx="1" hasCustomPrompt="1"/>
          </p:nvPr>
        </p:nvSpPr>
        <p:spPr>
          <a:xfrm>
            <a:off x="827584" y="1556792"/>
            <a:ext cx="7776864" cy="648072"/>
          </a:xfr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a:t>לחץ כדי לערוך כותרת משנה</a:t>
            </a:r>
          </a:p>
        </p:txBody>
      </p:sp>
      <p:sp>
        <p:nvSpPr>
          <p:cNvPr id="4" name="מציין מיקום של תאריך 3"/>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F192CC9-53F0-4BA2-900C-8269B74B772A}" type="slidenum">
              <a:rPr lang="he-IL" smtClean="0"/>
              <a:pPr/>
              <a:t>‹#›</a:t>
            </a:fld>
            <a:endParaRPr lang="he-IL" dirty="0"/>
          </a:p>
        </p:txBody>
      </p:sp>
      <p:pic>
        <p:nvPicPr>
          <p:cNvPr id="8" name="תמונה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308536"/>
            <a:ext cx="1253877" cy="1569117"/>
          </a:xfrm>
          <a:prstGeom prst="rect">
            <a:avLst/>
          </a:prstGeom>
        </p:spPr>
      </p:pic>
      <p:sp>
        <p:nvSpPr>
          <p:cNvPr id="10" name="מלבן 9"/>
          <p:cNvSpPr/>
          <p:nvPr userDrawn="1"/>
        </p:nvSpPr>
        <p:spPr>
          <a:xfrm>
            <a:off x="7668344" y="260648"/>
            <a:ext cx="965845" cy="965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9536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F192CC9-53F0-4BA2-900C-8269B74B772A}" type="slidenum">
              <a:rPr lang="he-IL" smtClean="0"/>
              <a:pPr/>
              <a:t>‹#›</a:t>
            </a:fld>
            <a:endParaRPr lang="he-IL"/>
          </a:p>
        </p:txBody>
      </p:sp>
    </p:spTree>
    <p:extLst>
      <p:ext uri="{BB962C8B-B14F-4D97-AF65-F5344CB8AC3E}">
        <p14:creationId xmlns:p14="http://schemas.microsoft.com/office/powerpoint/2010/main" val="365346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9839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135446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3076529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328603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406520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14589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2394430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2908149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157729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4" name="מציין מיקום של תאריך 3"/>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F192CC9-53F0-4BA2-900C-8269B74B772A}" type="slidenum">
              <a:rPr lang="he-IL" smtClean="0"/>
              <a:pPr/>
              <a:t>‹#›</a:t>
            </a:fld>
            <a:endParaRPr lang="he-IL"/>
          </a:p>
        </p:txBody>
      </p:sp>
      <p:sp>
        <p:nvSpPr>
          <p:cNvPr id="7" name="כותרת 1"/>
          <p:cNvSpPr>
            <a:spLocks noGrp="1"/>
          </p:cNvSpPr>
          <p:nvPr>
            <p:ph type="ctrTitle" hasCustomPrompt="1"/>
          </p:nvPr>
        </p:nvSpPr>
        <p:spPr>
          <a:xfrm>
            <a:off x="-108520" y="-27384"/>
            <a:ext cx="9252520" cy="1470025"/>
          </a:xfrm>
          <a:solidFill>
            <a:srgbClr val="0000FF"/>
          </a:solidFill>
        </p:spPr>
        <p:txBody>
          <a:bodyPr/>
          <a:lstStyle>
            <a:lvl1pPr marL="536575" indent="0" algn="l" rtl="0">
              <a:defRPr b="1">
                <a:solidFill>
                  <a:schemeClr val="bg1"/>
                </a:solidFill>
                <a:cs typeface="+mn-cs"/>
              </a:defRPr>
            </a:lvl1pPr>
          </a:lstStyle>
          <a:p>
            <a:r>
              <a:rPr lang="he-IL" dirty="0"/>
              <a:t>לחץ כדי לערוך כותרת</a:t>
            </a:r>
          </a:p>
        </p:txBody>
      </p:sp>
      <p:pic>
        <p:nvPicPr>
          <p:cNvPr id="9" name="תמונה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308536"/>
            <a:ext cx="1253877" cy="1569117"/>
          </a:xfrm>
          <a:prstGeom prst="rect">
            <a:avLst/>
          </a:prstGeom>
        </p:spPr>
      </p:pic>
      <p:sp>
        <p:nvSpPr>
          <p:cNvPr id="10" name="מלבן 9"/>
          <p:cNvSpPr/>
          <p:nvPr userDrawn="1"/>
        </p:nvSpPr>
        <p:spPr>
          <a:xfrm>
            <a:off x="7668344" y="260648"/>
            <a:ext cx="965845" cy="965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8271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242167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760AD99-7E73-409D-BBC8-6B9FC6FE10F7}"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74EBFB-6C87-4F3E-B7CC-58EA059270BC}" type="slidenum">
              <a:rPr lang="he-IL" smtClean="0"/>
              <a:pPr/>
              <a:t>‹#›</a:t>
            </a:fld>
            <a:endParaRPr lang="he-IL"/>
          </a:p>
        </p:txBody>
      </p:sp>
    </p:spTree>
    <p:extLst>
      <p:ext uri="{BB962C8B-B14F-4D97-AF65-F5344CB8AC3E}">
        <p14:creationId xmlns:p14="http://schemas.microsoft.com/office/powerpoint/2010/main" val="380963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611560" y="2420889"/>
            <a:ext cx="7883153" cy="1986012"/>
          </a:xfrm>
        </p:spPr>
        <p:txBody>
          <a:bodyPr anchor="b"/>
          <a:lstStyle>
            <a:lvl1pPr marL="0" indent="0" algn="l"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F192CC9-53F0-4BA2-900C-8269B74B772A}" type="slidenum">
              <a:rPr lang="he-IL" smtClean="0"/>
              <a:pPr/>
              <a:t>‹#›</a:t>
            </a:fld>
            <a:endParaRPr lang="he-IL"/>
          </a:p>
        </p:txBody>
      </p:sp>
      <p:sp>
        <p:nvSpPr>
          <p:cNvPr id="7" name="כותרת 1"/>
          <p:cNvSpPr txBox="1">
            <a:spLocks/>
          </p:cNvSpPr>
          <p:nvPr userDrawn="1"/>
        </p:nvSpPr>
        <p:spPr>
          <a:xfrm>
            <a:off x="0" y="-27384"/>
            <a:ext cx="9144000" cy="1470025"/>
          </a:xfrm>
          <a:prstGeom prst="rect">
            <a:avLst/>
          </a:prstGeom>
          <a:solidFill>
            <a:srgbClr val="0000FF"/>
          </a:solidFill>
        </p:spPr>
        <p:txBody>
          <a:bodyPr vert="horz" lIns="91440" tIns="45720" rIns="91440" bIns="45720" rtlCol="1" anchor="ctr">
            <a:normAutofit/>
          </a:bodyPr>
          <a:lstStyle>
            <a:lvl1pPr marL="536575" indent="0" algn="l" defTabSz="914400" rtl="0" eaLnBrk="1" latinLnBrk="0" hangingPunct="1">
              <a:spcBef>
                <a:spcPct val="0"/>
              </a:spcBef>
              <a:buNone/>
              <a:defRPr sz="4400" b="1" kern="1200">
                <a:solidFill>
                  <a:schemeClr val="bg1"/>
                </a:solidFill>
                <a:latin typeface="+mj-lt"/>
                <a:ea typeface="+mj-ea"/>
                <a:cs typeface="+mn-cs"/>
              </a:defRPr>
            </a:lvl1pPr>
          </a:lstStyle>
          <a:p>
            <a:r>
              <a:rPr lang="he-IL" dirty="0"/>
              <a:t>לחץ כדי לערוך כותרת</a:t>
            </a:r>
          </a:p>
        </p:txBody>
      </p:sp>
      <p:sp>
        <p:nvSpPr>
          <p:cNvPr id="8" name="כותרת משנה 2"/>
          <p:cNvSpPr>
            <a:spLocks noGrp="1"/>
          </p:cNvSpPr>
          <p:nvPr>
            <p:ph type="subTitle" idx="13" hasCustomPrompt="1"/>
          </p:nvPr>
        </p:nvSpPr>
        <p:spPr>
          <a:xfrm>
            <a:off x="683568" y="1556792"/>
            <a:ext cx="7827738" cy="648072"/>
          </a:xfr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a:t>לחץ כדי לערוך כותרת משנה</a:t>
            </a:r>
          </a:p>
        </p:txBody>
      </p:sp>
      <p:pic>
        <p:nvPicPr>
          <p:cNvPr id="9" name="תמונה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308536"/>
            <a:ext cx="1253877" cy="1569117"/>
          </a:xfrm>
          <a:prstGeom prst="rect">
            <a:avLst/>
          </a:prstGeom>
        </p:spPr>
      </p:pic>
      <p:sp>
        <p:nvSpPr>
          <p:cNvPr id="10" name="מלבן 9"/>
          <p:cNvSpPr/>
          <p:nvPr userDrawn="1"/>
        </p:nvSpPr>
        <p:spPr>
          <a:xfrm>
            <a:off x="7668344" y="260648"/>
            <a:ext cx="965845" cy="965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817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4" name="מציין מיקום תוכן 3"/>
          <p:cNvSpPr>
            <a:spLocks noGrp="1"/>
          </p:cNvSpPr>
          <p:nvPr>
            <p:ph sz="half" idx="2"/>
          </p:nvPr>
        </p:nvSpPr>
        <p:spPr>
          <a:xfrm>
            <a:off x="4648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5" name="מציין מיקום של תאריך 4"/>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F192CC9-53F0-4BA2-900C-8269B74B772A}" type="slidenum">
              <a:rPr lang="he-IL" smtClean="0"/>
              <a:pPr/>
              <a:t>‹#›</a:t>
            </a:fld>
            <a:endParaRPr lang="he-IL"/>
          </a:p>
        </p:txBody>
      </p:sp>
      <p:sp>
        <p:nvSpPr>
          <p:cNvPr id="8" name="כותרת 1"/>
          <p:cNvSpPr>
            <a:spLocks noGrp="1"/>
          </p:cNvSpPr>
          <p:nvPr>
            <p:ph type="ctrTitle" hasCustomPrompt="1"/>
          </p:nvPr>
        </p:nvSpPr>
        <p:spPr>
          <a:xfrm>
            <a:off x="0" y="-27384"/>
            <a:ext cx="9144000" cy="1470025"/>
          </a:xfrm>
          <a:solidFill>
            <a:srgbClr val="0000FF"/>
          </a:solidFill>
        </p:spPr>
        <p:txBody>
          <a:bodyPr/>
          <a:lstStyle>
            <a:lvl1pPr marL="536575" indent="0" algn="l" rtl="0">
              <a:defRPr b="1">
                <a:solidFill>
                  <a:schemeClr val="bg1"/>
                </a:solidFill>
                <a:cs typeface="+mn-cs"/>
              </a:defRPr>
            </a:lvl1pPr>
          </a:lstStyle>
          <a:p>
            <a:r>
              <a:rPr lang="he-IL" dirty="0"/>
              <a:t>לחץ כדי לערוך כותרת</a:t>
            </a:r>
          </a:p>
        </p:txBody>
      </p:sp>
      <p:pic>
        <p:nvPicPr>
          <p:cNvPr id="10" name="תמונה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308536"/>
            <a:ext cx="1253877" cy="1569117"/>
          </a:xfrm>
          <a:prstGeom prst="rect">
            <a:avLst/>
          </a:prstGeom>
        </p:spPr>
      </p:pic>
      <p:sp>
        <p:nvSpPr>
          <p:cNvPr id="11" name="מלבן 10"/>
          <p:cNvSpPr/>
          <p:nvPr userDrawn="1"/>
        </p:nvSpPr>
        <p:spPr>
          <a:xfrm>
            <a:off x="7668344" y="260648"/>
            <a:ext cx="965845" cy="965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7273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lvl1pPr rtl="0">
              <a:defRPr sz="4000" b="1">
                <a:solidFill>
                  <a:srgbClr val="0000FF"/>
                </a:solidFill>
                <a:cs typeface="+mn-cs"/>
              </a:defRPr>
            </a:lvl1pPr>
          </a:lstStyle>
          <a:p>
            <a:r>
              <a:rPr lang="he-IL"/>
              <a:t>לחץ כדי לערוך סגנון כותרת של תבנית בסיס</a:t>
            </a:r>
            <a:endParaRPr lang="he-IL" dirty="0"/>
          </a:p>
        </p:txBody>
      </p:sp>
      <p:sp>
        <p:nvSpPr>
          <p:cNvPr id="3" name="מציין מיקום של תאריך 2"/>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F192CC9-53F0-4BA2-900C-8269B74B772A}" type="slidenum">
              <a:rPr lang="he-IL" smtClean="0"/>
              <a:pPr/>
              <a:t>‹#›</a:t>
            </a:fld>
            <a:endParaRPr lang="he-IL"/>
          </a:p>
        </p:txBody>
      </p:sp>
    </p:spTree>
    <p:extLst>
      <p:ext uri="{BB962C8B-B14F-4D97-AF65-F5344CB8AC3E}">
        <p14:creationId xmlns:p14="http://schemas.microsoft.com/office/powerpoint/2010/main" val="377370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F192CC9-53F0-4BA2-900C-8269B74B772A}" type="slidenum">
              <a:rPr lang="he-IL" smtClean="0"/>
              <a:pPr/>
              <a:t>‹#›</a:t>
            </a:fld>
            <a:endParaRPr lang="he-IL"/>
          </a:p>
        </p:txBody>
      </p:sp>
    </p:spTree>
    <p:extLst>
      <p:ext uri="{BB962C8B-B14F-4D97-AF65-F5344CB8AC3E}">
        <p14:creationId xmlns:p14="http://schemas.microsoft.com/office/powerpoint/2010/main" val="313100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F192CC9-53F0-4BA2-900C-8269B74B772A}" type="slidenum">
              <a:rPr lang="he-IL" smtClean="0"/>
              <a:pPr/>
              <a:t>‹#›</a:t>
            </a:fld>
            <a:endParaRPr lang="he-IL"/>
          </a:p>
        </p:txBody>
      </p:sp>
    </p:spTree>
    <p:extLst>
      <p:ext uri="{BB962C8B-B14F-4D97-AF65-F5344CB8AC3E}">
        <p14:creationId xmlns:p14="http://schemas.microsoft.com/office/powerpoint/2010/main" val="367695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F192CC9-53F0-4BA2-900C-8269B74B772A}" type="slidenum">
              <a:rPr lang="he-IL" smtClean="0"/>
              <a:pPr/>
              <a:t>‹#›</a:t>
            </a:fld>
            <a:endParaRPr lang="he-IL"/>
          </a:p>
        </p:txBody>
      </p:sp>
    </p:spTree>
    <p:extLst>
      <p:ext uri="{BB962C8B-B14F-4D97-AF65-F5344CB8AC3E}">
        <p14:creationId xmlns:p14="http://schemas.microsoft.com/office/powerpoint/2010/main" val="93592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F826939-312C-432A-BEC2-F311DE03E8A8}" type="datetimeFigureOut">
              <a:rPr lang="he-IL" smtClean="0"/>
              <a:pPr/>
              <a:t>י"א/סיון/תשע"ז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F192CC9-53F0-4BA2-900C-8269B74B772A}" type="slidenum">
              <a:rPr lang="he-IL" smtClean="0"/>
              <a:pPr/>
              <a:t>‹#›</a:t>
            </a:fld>
            <a:endParaRPr lang="he-IL"/>
          </a:p>
        </p:txBody>
      </p:sp>
    </p:spTree>
    <p:extLst>
      <p:ext uri="{BB962C8B-B14F-4D97-AF65-F5344CB8AC3E}">
        <p14:creationId xmlns:p14="http://schemas.microsoft.com/office/powerpoint/2010/main" val="246879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F826939-312C-432A-BEC2-F311DE03E8A8}" type="datetimeFigureOut">
              <a:rPr lang="he-IL" smtClean="0"/>
              <a:pPr/>
              <a:t>י"א/סיון/תשע"ז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192CC9-53F0-4BA2-900C-8269B74B772A}" type="slidenum">
              <a:rPr lang="he-IL" smtClean="0"/>
              <a:pPr/>
              <a:t>‹#›</a:t>
            </a:fld>
            <a:endParaRPr lang="he-IL"/>
          </a:p>
        </p:txBody>
      </p:sp>
    </p:spTree>
    <p:extLst>
      <p:ext uri="{BB962C8B-B14F-4D97-AF65-F5344CB8AC3E}">
        <p14:creationId xmlns:p14="http://schemas.microsoft.com/office/powerpoint/2010/main" val="705353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60AD99-7E73-409D-BBC8-6B9FC6FE10F7}" type="datetimeFigureOut">
              <a:rPr lang="he-IL" smtClean="0"/>
              <a:pPr/>
              <a:t>י"א/סיון/תשע"ז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74EBFB-6C87-4F3E-B7CC-58EA059270BC}" type="slidenum">
              <a:rPr lang="he-IL" smtClean="0"/>
              <a:pPr/>
              <a:t>‹#›</a:t>
            </a:fld>
            <a:endParaRPr lang="he-IL"/>
          </a:p>
        </p:txBody>
      </p:sp>
    </p:spTree>
    <p:extLst>
      <p:ext uri="{BB962C8B-B14F-4D97-AF65-F5344CB8AC3E}">
        <p14:creationId xmlns:p14="http://schemas.microsoft.com/office/powerpoint/2010/main" val="497539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BTpGJfh8xk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IqVs0P9FjA" TargetMode="External"/><Relationship Id="rId2" Type="http://schemas.openxmlformats.org/officeDocument/2006/relationships/hyperlink" Target="https://www.sratim.co.il/video.php?id=9473" TargetMode="External"/><Relationship Id="rId1" Type="http://schemas.openxmlformats.org/officeDocument/2006/relationships/slideLayout" Target="../slideLayouts/slideLayout1.xml"/><Relationship Id="rId4" Type="http://schemas.openxmlformats.org/officeDocument/2006/relationships/hyperlink" Target="https://www.youtube.com/watch?v=eaDci5MwLRk&amp;t=380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156176" y="274638"/>
            <a:ext cx="2664296" cy="5746650"/>
          </a:xfrm>
        </p:spPr>
        <p:txBody>
          <a:bodyPr>
            <a:normAutofit/>
          </a:bodyPr>
          <a:lstStyle/>
          <a:p>
            <a:pPr rtl="0"/>
            <a:r>
              <a:rPr lang="en-US" b="1" dirty="0">
                <a:solidFill>
                  <a:schemeClr val="bg1"/>
                </a:solidFill>
              </a:rPr>
              <a:t>Mentoring</a:t>
            </a:r>
            <a:br>
              <a:rPr lang="en-US" b="1" dirty="0">
                <a:solidFill>
                  <a:schemeClr val="bg1"/>
                </a:solidFill>
              </a:rPr>
            </a:br>
            <a:r>
              <a:rPr lang="en-US" sz="3600" b="1" dirty="0">
                <a:solidFill>
                  <a:schemeClr val="bg1"/>
                </a:solidFill>
              </a:rPr>
              <a:t/>
            </a:r>
            <a:br>
              <a:rPr lang="en-US" sz="3600" b="1" dirty="0">
                <a:solidFill>
                  <a:schemeClr val="bg1"/>
                </a:solidFill>
              </a:rPr>
            </a:br>
            <a:r>
              <a:rPr lang="en-US" sz="2800" dirty="0">
                <a:solidFill>
                  <a:schemeClr val="bg1"/>
                </a:solidFill>
              </a:rPr>
              <a:t>Ministry of Education Policy and Training at Beit </a:t>
            </a:r>
            <a:r>
              <a:rPr lang="en-US" sz="2800" dirty="0" err="1">
                <a:solidFill>
                  <a:schemeClr val="bg1"/>
                </a:solidFill>
              </a:rPr>
              <a:t>Berl</a:t>
            </a:r>
            <a:r>
              <a:rPr lang="en-US" sz="2800" dirty="0">
                <a:solidFill>
                  <a:schemeClr val="bg1"/>
                </a:solidFill>
              </a:rPr>
              <a:t> College</a:t>
            </a:r>
            <a:br>
              <a:rPr lang="en-US" sz="2800" dirty="0">
                <a:solidFill>
                  <a:schemeClr val="bg1"/>
                </a:solidFill>
              </a:rPr>
            </a:br>
            <a:r>
              <a:rPr lang="en-US" sz="2800" dirty="0">
                <a:solidFill>
                  <a:schemeClr val="bg1"/>
                </a:solidFill>
              </a:rPr>
              <a:t/>
            </a:r>
            <a:br>
              <a:rPr lang="en-US" sz="2800" dirty="0">
                <a:solidFill>
                  <a:schemeClr val="bg1"/>
                </a:solidFill>
              </a:rPr>
            </a:br>
            <a:r>
              <a:rPr lang="en-US" sz="1800" dirty="0">
                <a:solidFill>
                  <a:schemeClr val="bg1"/>
                </a:solidFill>
              </a:rPr>
              <a:t>Presented by: </a:t>
            </a:r>
            <a:br>
              <a:rPr lang="en-US" sz="1800" dirty="0">
                <a:solidFill>
                  <a:schemeClr val="bg1"/>
                </a:solidFill>
              </a:rPr>
            </a:br>
            <a:r>
              <a:rPr lang="en-US" sz="1800" dirty="0">
                <a:solidFill>
                  <a:schemeClr val="bg1"/>
                </a:solidFill>
              </a:rPr>
              <a:t>Dr. Ali </a:t>
            </a:r>
            <a:r>
              <a:rPr lang="en-US" sz="1800" dirty="0" err="1">
                <a:solidFill>
                  <a:schemeClr val="bg1"/>
                </a:solidFill>
              </a:rPr>
              <a:t>Wathad</a:t>
            </a:r>
            <a:r>
              <a:rPr lang="en-US" sz="1800" dirty="0">
                <a:solidFill>
                  <a:schemeClr val="bg1"/>
                </a:solidFill>
              </a:rPr>
              <a:t> and</a:t>
            </a:r>
            <a:br>
              <a:rPr lang="en-US" sz="1800" dirty="0">
                <a:solidFill>
                  <a:schemeClr val="bg1"/>
                </a:solidFill>
              </a:rPr>
            </a:br>
            <a:r>
              <a:rPr lang="en-US" sz="1800" dirty="0">
                <a:solidFill>
                  <a:schemeClr val="bg1"/>
                </a:solidFill>
              </a:rPr>
              <a:t>Mali Leibowitz</a:t>
            </a:r>
            <a:br>
              <a:rPr lang="en-US" sz="1800" dirty="0">
                <a:solidFill>
                  <a:schemeClr val="bg1"/>
                </a:solidFill>
              </a:rPr>
            </a:br>
            <a:r>
              <a:rPr lang="en-US" sz="1800" dirty="0">
                <a:solidFill>
                  <a:schemeClr val="bg1"/>
                </a:solidFill>
              </a:rPr>
              <a:t/>
            </a:r>
            <a:br>
              <a:rPr lang="en-US" sz="1800" dirty="0">
                <a:solidFill>
                  <a:schemeClr val="bg1"/>
                </a:solidFill>
              </a:rPr>
            </a:br>
            <a:r>
              <a:rPr lang="en-US" sz="1800" dirty="0">
                <a:solidFill>
                  <a:schemeClr val="bg1"/>
                </a:solidFill>
              </a:rPr>
              <a:t>Teaching Induction and Novice Teachers Advancement Unit</a:t>
            </a:r>
            <a:endParaRPr lang="he-IL" sz="3600" b="1" dirty="0">
              <a:solidFill>
                <a:schemeClr val="bg1"/>
              </a:solidFill>
            </a:endParaRPr>
          </a:p>
        </p:txBody>
      </p:sp>
    </p:spTree>
    <p:extLst>
      <p:ext uri="{BB962C8B-B14F-4D97-AF65-F5344CB8AC3E}">
        <p14:creationId xmlns:p14="http://schemas.microsoft.com/office/powerpoint/2010/main" val="159095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7384"/>
            <a:ext cx="9144000" cy="1470025"/>
          </a:xfrm>
        </p:spPr>
        <p:txBody>
          <a:bodyPr/>
          <a:lstStyle/>
          <a:p>
            <a:pPr marL="0" algn="ctr" rtl="0"/>
            <a:r>
              <a:rPr lang="en-US" dirty="0"/>
              <a:t>Ministry of Education Policy Regarding the Mentor's Responsibility</a:t>
            </a:r>
            <a:endParaRPr lang="he-IL" dirty="0"/>
          </a:p>
        </p:txBody>
      </p:sp>
      <p:sp>
        <p:nvSpPr>
          <p:cNvPr id="4" name="TextBox 3"/>
          <p:cNvSpPr txBox="1"/>
          <p:nvPr/>
        </p:nvSpPr>
        <p:spPr>
          <a:xfrm>
            <a:off x="611560" y="1700808"/>
            <a:ext cx="8064896" cy="3754874"/>
          </a:xfrm>
          <a:prstGeom prst="rect">
            <a:avLst/>
          </a:prstGeom>
          <a:noFill/>
        </p:spPr>
        <p:txBody>
          <a:bodyPr wrap="square" rtlCol="1">
            <a:spAutoFit/>
          </a:bodyPr>
          <a:lstStyle/>
          <a:p>
            <a:pPr marL="342900" indent="-342900" algn="l" rtl="0">
              <a:buClr>
                <a:srgbClr val="0000FF"/>
              </a:buClr>
              <a:buFont typeface="Arial" panose="020B0604020202020204" pitchFamily="34" charset="0"/>
              <a:buChar char="•"/>
              <a:defRPr/>
            </a:pPr>
            <a:r>
              <a:rPr lang="en-US" sz="2000" dirty="0"/>
              <a:t>A document containing updated information, was published a month ago for the benefit of all concerned parties in Israel's educational system. </a:t>
            </a:r>
          </a:p>
          <a:p>
            <a:pPr marL="342900" indent="-342900" algn="l" rtl="0">
              <a:buClr>
                <a:srgbClr val="0000FF"/>
              </a:buClr>
              <a:buFont typeface="Arial" panose="020B0604020202020204" pitchFamily="34" charset="0"/>
              <a:buChar char="•"/>
              <a:defRPr/>
            </a:pPr>
            <a:r>
              <a:rPr lang="en-US" sz="2000" dirty="0"/>
              <a:t>The document is the result of negotiations with the Primary and Secondary Teachers Association and it is hoped that in the coming summer it will apply to high school teachers as well. </a:t>
            </a:r>
          </a:p>
          <a:p>
            <a:pPr marL="342900" indent="-342900" algn="l" rtl="0">
              <a:buClr>
                <a:srgbClr val="0000FF"/>
              </a:buClr>
              <a:buFont typeface="Arial" panose="020B0604020202020204" pitchFamily="34" charset="0"/>
              <a:buChar char="•"/>
              <a:defRPr/>
            </a:pPr>
            <a:r>
              <a:rPr lang="en-US" sz="2000" dirty="0"/>
              <a:t>Reference is made in the document to the responsibility borne by schools and the inspectorate for the appointment, training and remuneration of mentors, who according to plan are to be paid a sum equivalent to a percentage of their salary.</a:t>
            </a:r>
          </a:p>
          <a:p>
            <a:pPr marL="342900" indent="-342900" algn="l" rtl="0">
              <a:buClr>
                <a:srgbClr val="0000FF"/>
              </a:buClr>
              <a:buFont typeface="Arial" panose="020B0604020202020204" pitchFamily="34" charset="0"/>
              <a:buChar char="•"/>
              <a:defRPr/>
            </a:pPr>
            <a:r>
              <a:rPr lang="en-US" sz="2000" dirty="0"/>
              <a:t> To date payment for their services has been transferred through training institutions.</a:t>
            </a:r>
          </a:p>
          <a:p>
            <a:pPr marL="0" marR="0" indent="0" algn="l" defTabSz="914400" rtl="0" eaLnBrk="1" fontAlgn="auto" latinLnBrk="0" hangingPunct="1">
              <a:lnSpc>
                <a:spcPct val="100000"/>
              </a:lnSpc>
              <a:spcBef>
                <a:spcPts val="0"/>
              </a:spcBef>
              <a:spcAft>
                <a:spcPts val="0"/>
              </a:spcAft>
              <a:buClrTx/>
              <a:buSzTx/>
              <a:buFontTx/>
              <a:buNone/>
              <a:tabLst/>
              <a:defRPr/>
            </a:pPr>
            <a:endParaRPr lang="he-IL" dirty="0"/>
          </a:p>
        </p:txBody>
      </p:sp>
      <p:pic>
        <p:nvPicPr>
          <p:cNvPr id="2051" name="Picture 3" descr="C:\Users\owner\AppData\Local\Microsoft\Windows\Temporary Internet Files\Content.IE5\6O82PKNA\מלח-סלרי-600x3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570" y="5013177"/>
            <a:ext cx="3249406" cy="1705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7664" y="5210616"/>
            <a:ext cx="4323556" cy="1477328"/>
          </a:xfrm>
          <a:prstGeom prst="rect">
            <a:avLst/>
          </a:prstGeom>
          <a:noFill/>
        </p:spPr>
        <p:txBody>
          <a:bodyPr wrap="none" rtlCol="1">
            <a:spAutoFit/>
          </a:bodyPr>
          <a:lstStyle/>
          <a:p>
            <a:pPr algn="l" rtl="0">
              <a:buClr>
                <a:srgbClr val="0000FF"/>
              </a:buClr>
              <a:defRPr/>
            </a:pPr>
            <a:r>
              <a:rPr lang="en-US" i="1" dirty="0">
                <a:latin typeface="Berlin Sans FB Demi" panose="020E0802020502020306" pitchFamily="34" charset="0"/>
              </a:rPr>
              <a:t>The origin of the word salary is "salt", </a:t>
            </a:r>
          </a:p>
          <a:p>
            <a:pPr algn="l" rtl="0">
              <a:buClr>
                <a:srgbClr val="0000FF"/>
              </a:buClr>
              <a:defRPr/>
            </a:pPr>
            <a:r>
              <a:rPr lang="en-US" i="1" dirty="0">
                <a:latin typeface="Berlin Sans FB Demi" panose="020E0802020502020306" pitchFamily="34" charset="0"/>
              </a:rPr>
              <a:t>a term dating back to the Middle Ages, </a:t>
            </a:r>
          </a:p>
          <a:p>
            <a:pPr algn="l" rtl="0">
              <a:buClr>
                <a:srgbClr val="0000FF"/>
              </a:buClr>
              <a:defRPr/>
            </a:pPr>
            <a:r>
              <a:rPr lang="en-US" i="1" dirty="0">
                <a:latin typeface="Berlin Sans FB Demi" panose="020E0802020502020306" pitchFamily="34" charset="0"/>
              </a:rPr>
              <a:t>when soldiers were paid in salt </a:t>
            </a:r>
          </a:p>
          <a:p>
            <a:pPr algn="l" rtl="0">
              <a:buClr>
                <a:srgbClr val="0000FF"/>
              </a:buClr>
              <a:defRPr/>
            </a:pPr>
            <a:r>
              <a:rPr lang="en-US" i="1" dirty="0">
                <a:latin typeface="Berlin Sans FB Demi" panose="020E0802020502020306" pitchFamily="34" charset="0"/>
              </a:rPr>
              <a:t>for service to their country.</a:t>
            </a:r>
            <a:endParaRPr lang="he-IL" i="1" dirty="0">
              <a:latin typeface="Berlin Sans FB Demi" panose="020E0802020502020306" pitchFamily="34" charset="0"/>
            </a:endParaRPr>
          </a:p>
          <a:p>
            <a:endParaRPr lang="he-IL" dirty="0"/>
          </a:p>
        </p:txBody>
      </p:sp>
    </p:spTree>
    <p:extLst>
      <p:ext uri="{BB962C8B-B14F-4D97-AF65-F5344CB8AC3E}">
        <p14:creationId xmlns:p14="http://schemas.microsoft.com/office/powerpoint/2010/main" val="334089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marL="0" algn="ctr" rtl="0"/>
            <a:r>
              <a:rPr lang="en-US" dirty="0"/>
              <a:t>Definition of the Role of Mentor</a:t>
            </a:r>
            <a:endParaRPr lang="he-IL" dirty="0"/>
          </a:p>
        </p:txBody>
      </p:sp>
      <p:sp>
        <p:nvSpPr>
          <p:cNvPr id="4" name="TextBox 3"/>
          <p:cNvSpPr txBox="1"/>
          <p:nvPr/>
        </p:nvSpPr>
        <p:spPr>
          <a:xfrm>
            <a:off x="1187624" y="1502688"/>
            <a:ext cx="7776864" cy="5355312"/>
          </a:xfrm>
          <a:prstGeom prst="rect">
            <a:avLst/>
          </a:prstGeom>
          <a:noFill/>
        </p:spPr>
        <p:txBody>
          <a:bodyPr wrap="square" rtlCol="1">
            <a:spAutoFit/>
          </a:bodyPr>
          <a:lstStyle/>
          <a:p>
            <a:pPr algn="l" rtl="0">
              <a:buClr>
                <a:srgbClr val="0000FF"/>
              </a:buClr>
              <a:defRPr/>
            </a:pPr>
            <a:r>
              <a:rPr lang="en-US" b="1" dirty="0"/>
              <a:t>The mentor coaches the intern during his internship year and provides him with support in the following fields:</a:t>
            </a:r>
          </a:p>
          <a:p>
            <a:pPr marL="342900" indent="-342900" algn="l" rtl="0">
              <a:buClr>
                <a:srgbClr val="0000FF"/>
              </a:buClr>
              <a:buFont typeface="Wingdings" panose="05000000000000000000" pitchFamily="2" charset="2"/>
              <a:buChar char="§"/>
              <a:defRPr/>
            </a:pPr>
            <a:r>
              <a:rPr lang="en-US" b="1" dirty="0"/>
              <a:t>Professional</a:t>
            </a:r>
            <a:r>
              <a:rPr lang="en-US" dirty="0"/>
              <a:t>: familiarizing the intern with the syllabuses, assisting him in student assessment, class management, cultivation of professional thought processes, and observation and assessment of intern performance</a:t>
            </a:r>
          </a:p>
          <a:p>
            <a:pPr marL="342900" indent="-342900" algn="l" rtl="0">
              <a:buClr>
                <a:srgbClr val="0000FF"/>
              </a:buClr>
              <a:buFont typeface="Wingdings" panose="05000000000000000000" pitchFamily="2" charset="2"/>
              <a:buChar char="§"/>
              <a:defRPr/>
            </a:pPr>
            <a:r>
              <a:rPr lang="en-US" b="1" dirty="0"/>
              <a:t>Emotional</a:t>
            </a:r>
            <a:r>
              <a:rPr lang="en-US" dirty="0"/>
              <a:t>: nurturing a professional self-image, assisting in coping with feelings of isolation or frustration, and in developing a sense of trust between the intern and the teaching staff, the children and the parents.</a:t>
            </a:r>
          </a:p>
          <a:p>
            <a:pPr marL="342900" indent="-342900" algn="l" rtl="0">
              <a:buClr>
                <a:srgbClr val="0000FF"/>
              </a:buClr>
              <a:buFont typeface="Wingdings" panose="05000000000000000000" pitchFamily="2" charset="2"/>
              <a:buChar char="§"/>
              <a:defRPr/>
            </a:pPr>
            <a:r>
              <a:rPr lang="en-US" b="1" dirty="0"/>
              <a:t>System-wide</a:t>
            </a:r>
            <a:r>
              <a:rPr lang="en-US" dirty="0"/>
              <a:t>: familiarizing the intern with the system's procedures, the intern's rights and obligations, and ensuring his integration into the teaching staff.</a:t>
            </a:r>
          </a:p>
          <a:p>
            <a:pPr algn="l" rtl="0">
              <a:buClr>
                <a:srgbClr val="0000FF"/>
              </a:buClr>
              <a:defRPr/>
            </a:pPr>
            <a:r>
              <a:rPr lang="en-US" b="1" dirty="0"/>
              <a:t>The mentor assists the intern / novice teacher in his absorption into the educational institution by cultivating the abilities that are essential to his work.</a:t>
            </a:r>
          </a:p>
          <a:p>
            <a:pPr algn="l" rtl="0">
              <a:buClr>
                <a:srgbClr val="0000FF"/>
              </a:buClr>
              <a:defRPr/>
            </a:pPr>
            <a:r>
              <a:rPr lang="en-US" b="1" dirty="0"/>
              <a:t>He is the person to whom the intern / novice teacher turns for urgent consultations, support and troubleshooting when difficulties arise with the students, the parents and the staff</a:t>
            </a:r>
            <a:r>
              <a:rPr lang="en-US" dirty="0"/>
              <a:t>.</a:t>
            </a:r>
          </a:p>
          <a:p>
            <a:pPr algn="l" rtl="0">
              <a:buClr>
                <a:srgbClr val="0000FF"/>
              </a:buClr>
              <a:defRPr/>
            </a:pPr>
            <a:r>
              <a:rPr lang="en-US" dirty="0"/>
              <a:t>He is party to the process of intern assessment in both the formative and summative assessment stages ahead of receiving his teacher's </a:t>
            </a:r>
            <a:r>
              <a:rPr lang="en-US" dirty="0" err="1"/>
              <a:t>licence</a:t>
            </a:r>
            <a:r>
              <a:rPr lang="en-US" dirty="0"/>
              <a:t>.</a:t>
            </a:r>
            <a:endParaRPr lang="he-IL" dirty="0"/>
          </a:p>
          <a:p>
            <a:pPr marL="0" marR="0" indent="0" algn="l" defTabSz="914400" rtl="0" eaLnBrk="1" fontAlgn="auto" latinLnBrk="0" hangingPunct="1">
              <a:lnSpc>
                <a:spcPct val="100000"/>
              </a:lnSpc>
              <a:spcBef>
                <a:spcPts val="0"/>
              </a:spcBef>
              <a:spcAft>
                <a:spcPts val="0"/>
              </a:spcAft>
              <a:buClrTx/>
              <a:buSzTx/>
              <a:buFontTx/>
              <a:buNone/>
              <a:tabLst/>
              <a:defRPr/>
            </a:pPr>
            <a:endParaRPr lang="he-IL" dirty="0"/>
          </a:p>
        </p:txBody>
      </p:sp>
    </p:spTree>
    <p:extLst>
      <p:ext uri="{BB962C8B-B14F-4D97-AF65-F5344CB8AC3E}">
        <p14:creationId xmlns:p14="http://schemas.microsoft.com/office/powerpoint/2010/main" val="316492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marL="0" algn="ctr" rtl="0"/>
            <a:r>
              <a:rPr lang="en-US" dirty="0"/>
              <a:t>The Mentor's Modus Operandi</a:t>
            </a:r>
            <a:endParaRPr lang="he-IL" dirty="0"/>
          </a:p>
        </p:txBody>
      </p:sp>
      <p:sp>
        <p:nvSpPr>
          <p:cNvPr id="4" name="TextBox 3"/>
          <p:cNvSpPr txBox="1"/>
          <p:nvPr/>
        </p:nvSpPr>
        <p:spPr>
          <a:xfrm>
            <a:off x="251520" y="1443940"/>
            <a:ext cx="7776864" cy="3785652"/>
          </a:xfrm>
          <a:prstGeom prst="rect">
            <a:avLst/>
          </a:prstGeom>
          <a:noFill/>
        </p:spPr>
        <p:txBody>
          <a:bodyPr wrap="square" rtlCol="1">
            <a:spAutoFit/>
          </a:bodyPr>
          <a:lstStyle/>
          <a:p>
            <a:pPr marL="342900" indent="-342900" algn="l" rtl="0">
              <a:buClr>
                <a:srgbClr val="0000FF"/>
              </a:buClr>
              <a:buFont typeface="Wingdings" panose="05000000000000000000" pitchFamily="2" charset="2"/>
              <a:buChar char="§"/>
              <a:defRPr/>
            </a:pPr>
            <a:r>
              <a:rPr lang="en-US" sz="2400" b="1" dirty="0"/>
              <a:t>Holding weekly hour-long personal meetings with the intern</a:t>
            </a:r>
            <a:r>
              <a:rPr lang="en-US" sz="2400" dirty="0"/>
              <a:t> concerning his teaching and the educational issues he encounters in the course of his work</a:t>
            </a:r>
          </a:p>
          <a:p>
            <a:pPr marL="342900" indent="-342900" algn="l" rtl="0">
              <a:buClr>
                <a:srgbClr val="0000FF"/>
              </a:buClr>
              <a:buFont typeface="Wingdings" panose="05000000000000000000" pitchFamily="2" charset="2"/>
              <a:buChar char="§"/>
              <a:defRPr/>
            </a:pPr>
            <a:r>
              <a:rPr lang="en-US" sz="2400" b="1" dirty="0"/>
              <a:t>Observing the intern's lessons</a:t>
            </a:r>
            <a:r>
              <a:rPr lang="en-US" sz="2400" dirty="0"/>
              <a:t>, holding feedback sessions after each observation and recording the observations – collecting evidence to support his assessment</a:t>
            </a:r>
          </a:p>
          <a:p>
            <a:pPr marL="342900" indent="-342900" algn="l" rtl="0">
              <a:buClr>
                <a:srgbClr val="0000FF"/>
              </a:buClr>
              <a:buFont typeface="Wingdings" panose="05000000000000000000" pitchFamily="2" charset="2"/>
              <a:buChar char="§"/>
              <a:defRPr/>
            </a:pPr>
            <a:r>
              <a:rPr lang="en-US" sz="2400" b="1" dirty="0"/>
              <a:t>Ensuring that the intern observes the mentor's lessons</a:t>
            </a:r>
          </a:p>
          <a:p>
            <a:pPr marL="342900" indent="-342900" algn="l" rtl="0">
              <a:buClr>
                <a:srgbClr val="0000FF"/>
              </a:buClr>
              <a:buFont typeface="Wingdings" panose="05000000000000000000" pitchFamily="2" charset="2"/>
              <a:buChar char="§"/>
              <a:defRPr/>
            </a:pPr>
            <a:r>
              <a:rPr lang="en-US" sz="2400" b="1" dirty="0"/>
              <a:t>Establishing contact with the principal / inspector, officers and general staff in order to develop an optimal culture for absorbing interns</a:t>
            </a:r>
            <a:endParaRPr lang="he-IL" b="1" dirty="0"/>
          </a:p>
        </p:txBody>
      </p:sp>
      <p:pic>
        <p:nvPicPr>
          <p:cNvPr id="7" name="תמונה 6" descr="How To Find A &lt;strong&gt;Mentor&lt;/strong&gt;: Seek The Right One To Help You Succe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958" y="4376944"/>
            <a:ext cx="2618530" cy="2481057"/>
          </a:xfrm>
          <a:prstGeom prst="rect">
            <a:avLst/>
          </a:prstGeom>
        </p:spPr>
      </p:pic>
    </p:spTree>
    <p:extLst>
      <p:ext uri="{BB962C8B-B14F-4D97-AF65-F5344CB8AC3E}">
        <p14:creationId xmlns:p14="http://schemas.microsoft.com/office/powerpoint/2010/main" val="155427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marL="0" algn="ctr" rtl="0"/>
            <a:r>
              <a:rPr lang="en-US" dirty="0"/>
              <a:t>Conditions for Appointment to the Position of Mentor</a:t>
            </a:r>
            <a:endParaRPr lang="he-IL" dirty="0"/>
          </a:p>
        </p:txBody>
      </p:sp>
      <p:sp>
        <p:nvSpPr>
          <p:cNvPr id="4" name="TextBox 3"/>
          <p:cNvSpPr txBox="1"/>
          <p:nvPr/>
        </p:nvSpPr>
        <p:spPr>
          <a:xfrm>
            <a:off x="1043608" y="1556792"/>
            <a:ext cx="7776864" cy="4524315"/>
          </a:xfrm>
          <a:prstGeom prst="rect">
            <a:avLst/>
          </a:prstGeom>
          <a:noFill/>
        </p:spPr>
        <p:txBody>
          <a:bodyPr wrap="square" rtlCol="1">
            <a:spAutoFit/>
          </a:bodyPr>
          <a:lstStyle/>
          <a:p>
            <a:pPr marL="342900" indent="-342900" algn="l" rtl="0">
              <a:buClr>
                <a:srgbClr val="0000FF"/>
              </a:buClr>
              <a:buFont typeface="Wingdings" panose="05000000000000000000" pitchFamily="2" charset="2"/>
              <a:buChar char="§"/>
              <a:defRPr/>
            </a:pPr>
            <a:r>
              <a:rPr lang="en-US" sz="2400" b="1" dirty="0"/>
              <a:t>A teacher who is part of the staff in the school </a:t>
            </a:r>
            <a:r>
              <a:rPr lang="en-US" sz="2400" dirty="0"/>
              <a:t>where the intern is employed (school principals and inspectors cannot serve as mentors)</a:t>
            </a:r>
          </a:p>
          <a:p>
            <a:pPr marL="342900" indent="-342900" algn="l" rtl="0">
              <a:buClr>
                <a:srgbClr val="0000FF"/>
              </a:buClr>
              <a:buFont typeface="Wingdings" panose="05000000000000000000" pitchFamily="2" charset="2"/>
              <a:buChar char="§"/>
              <a:defRPr/>
            </a:pPr>
            <a:r>
              <a:rPr lang="en-US" sz="2400" b="1" dirty="0"/>
              <a:t>A person holding a teacher's </a:t>
            </a:r>
            <a:r>
              <a:rPr lang="en-US" sz="2400" b="1" dirty="0" err="1"/>
              <a:t>licence</a:t>
            </a:r>
            <a:endParaRPr lang="en-US" sz="2400" b="1" dirty="0"/>
          </a:p>
          <a:p>
            <a:pPr marL="342900" indent="-342900" algn="l" rtl="0">
              <a:buClr>
                <a:srgbClr val="0000FF"/>
              </a:buClr>
              <a:buFont typeface="Wingdings" panose="05000000000000000000" pitchFamily="2" charset="2"/>
              <a:buChar char="§"/>
              <a:defRPr/>
            </a:pPr>
            <a:r>
              <a:rPr lang="en-US" sz="2400" b="1" dirty="0"/>
              <a:t>A person with at least 4 years experience in teaching</a:t>
            </a:r>
          </a:p>
          <a:p>
            <a:pPr marL="342900" indent="-342900" algn="l" rtl="0">
              <a:buClr>
                <a:srgbClr val="0000FF"/>
              </a:buClr>
              <a:buFont typeface="Wingdings" panose="05000000000000000000" pitchFamily="2" charset="2"/>
              <a:buChar char="§"/>
              <a:defRPr/>
            </a:pPr>
            <a:r>
              <a:rPr lang="en-US" sz="2400" dirty="0"/>
              <a:t>Preferably a person with experience in teaching at least one subject taught by the intern and working with the </a:t>
            </a:r>
            <a:r>
              <a:rPr lang="en-US" sz="2400" b="1" dirty="0"/>
              <a:t>same age group as the intern</a:t>
            </a:r>
          </a:p>
          <a:p>
            <a:pPr marL="342900" indent="-342900" algn="l" rtl="0">
              <a:buClr>
                <a:srgbClr val="0000FF"/>
              </a:buClr>
              <a:buFont typeface="Wingdings" panose="05000000000000000000" pitchFamily="2" charset="2"/>
              <a:buChar char="§"/>
              <a:defRPr/>
            </a:pPr>
            <a:r>
              <a:rPr lang="en-US" sz="2400" b="1" dirty="0"/>
              <a:t>A graduate of a mentoring course </a:t>
            </a:r>
            <a:r>
              <a:rPr lang="en-US" sz="2400" dirty="0"/>
              <a:t>in a teacher training institution, and a participant in seminars on the subject of professional development and intern support and guidance held in a college / university</a:t>
            </a:r>
            <a:endParaRPr lang="he-IL" dirty="0"/>
          </a:p>
        </p:txBody>
      </p:sp>
    </p:spTree>
    <p:extLst>
      <p:ext uri="{BB962C8B-B14F-4D97-AF65-F5344CB8AC3E}">
        <p14:creationId xmlns:p14="http://schemas.microsoft.com/office/powerpoint/2010/main" val="316705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0" algn="ctr" rtl="0"/>
            <a:r>
              <a:rPr lang="en-US" dirty="0"/>
              <a:t>Training of Mentors Throughout Their Professional Development Stages</a:t>
            </a:r>
            <a:endParaRPr lang="he-IL" dirty="0"/>
          </a:p>
        </p:txBody>
      </p:sp>
      <p:sp>
        <p:nvSpPr>
          <p:cNvPr id="4" name="TextBox 3"/>
          <p:cNvSpPr txBox="1"/>
          <p:nvPr/>
        </p:nvSpPr>
        <p:spPr>
          <a:xfrm>
            <a:off x="899592" y="1772816"/>
            <a:ext cx="7776864" cy="4708981"/>
          </a:xfrm>
          <a:prstGeom prst="rect">
            <a:avLst/>
          </a:prstGeom>
          <a:noFill/>
        </p:spPr>
        <p:txBody>
          <a:bodyPr wrap="square" rtlCol="1">
            <a:spAutoFit/>
          </a:bodyPr>
          <a:lstStyle/>
          <a:p>
            <a:pPr marL="342900" indent="-342900" algn="l" rtl="0">
              <a:buClr>
                <a:srgbClr val="0000FF"/>
              </a:buClr>
              <a:buFont typeface="Wingdings" panose="05000000000000000000" pitchFamily="2" charset="2"/>
              <a:buChar char="§"/>
              <a:defRPr/>
            </a:pPr>
            <a:r>
              <a:rPr lang="en-US" sz="2400" dirty="0"/>
              <a:t>Category 2-6 teachers with 4-12 years experience – 60 hours of training</a:t>
            </a:r>
          </a:p>
          <a:p>
            <a:pPr marL="342900" indent="-342900" algn="l" rtl="0">
              <a:buClr>
                <a:srgbClr val="0000FF"/>
              </a:buClr>
              <a:buFont typeface="Wingdings" panose="05000000000000000000" pitchFamily="2" charset="2"/>
              <a:buChar char="§"/>
              <a:defRPr/>
            </a:pPr>
            <a:r>
              <a:rPr lang="en-US" sz="2400" dirty="0"/>
              <a:t>Category 7-8 teachers with 13-22 years experience – 120 hours of training</a:t>
            </a:r>
          </a:p>
          <a:p>
            <a:pPr marL="342900" indent="-342900" algn="l" rtl="0">
              <a:buClr>
                <a:srgbClr val="0000FF"/>
              </a:buClr>
              <a:buFont typeface="Wingdings" panose="05000000000000000000" pitchFamily="2" charset="2"/>
              <a:buChar char="§"/>
              <a:defRPr/>
            </a:pPr>
            <a:r>
              <a:rPr lang="en-US" sz="2400" dirty="0"/>
              <a:t>Supervision for graduates of the training program</a:t>
            </a:r>
          </a:p>
          <a:p>
            <a:pPr algn="l" rtl="0">
              <a:buClr>
                <a:srgbClr val="0000FF"/>
              </a:buClr>
              <a:defRPr/>
            </a:pPr>
            <a:endParaRPr lang="en-US" sz="2400" dirty="0"/>
          </a:p>
          <a:p>
            <a:pPr algn="l" rtl="0">
              <a:buClr>
                <a:srgbClr val="0000FF"/>
              </a:buClr>
              <a:defRPr/>
            </a:pPr>
            <a:r>
              <a:rPr lang="en-US" sz="2400" dirty="0"/>
              <a:t>Training is in line with the policy and pedagogical framework of the educational system, with the emphasis on team work.</a:t>
            </a:r>
          </a:p>
          <a:p>
            <a:pPr algn="l" rtl="0">
              <a:buClr>
                <a:srgbClr val="0000FF"/>
              </a:buClr>
              <a:defRPr/>
            </a:pPr>
            <a:endParaRPr lang="en-US" sz="2400" dirty="0"/>
          </a:p>
          <a:p>
            <a:pPr algn="l" rtl="0">
              <a:buClr>
                <a:srgbClr val="0000FF"/>
              </a:buClr>
              <a:defRPr/>
            </a:pPr>
            <a:r>
              <a:rPr lang="en-US" sz="2400" dirty="0"/>
              <a:t>It is hoped that results will be better than those achieved by the characters in the attached video clip. </a:t>
            </a:r>
            <a:r>
              <a:rPr lang="en-US" dirty="0">
                <a:hlinkClick r:id="rId2"/>
              </a:rPr>
              <a:t>https://www.youtube.com/watch?v=BTpGJfh8xkI</a:t>
            </a:r>
            <a:endParaRPr lang="he-IL" dirty="0"/>
          </a:p>
          <a:p>
            <a:pPr algn="l" rtl="0">
              <a:buClr>
                <a:srgbClr val="0000FF"/>
              </a:buClr>
              <a:defRPr/>
            </a:pPr>
            <a:endParaRPr lang="he-IL" dirty="0"/>
          </a:p>
        </p:txBody>
      </p:sp>
    </p:spTree>
    <p:extLst>
      <p:ext uri="{BB962C8B-B14F-4D97-AF65-F5344CB8AC3E}">
        <p14:creationId xmlns:p14="http://schemas.microsoft.com/office/powerpoint/2010/main" val="231161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0" algn="ctr" rtl="0"/>
            <a:r>
              <a:rPr lang="en-US" dirty="0"/>
              <a:t>Training Programs</a:t>
            </a:r>
            <a:endParaRPr lang="he-IL" dirty="0"/>
          </a:p>
        </p:txBody>
      </p:sp>
      <p:sp>
        <p:nvSpPr>
          <p:cNvPr id="3" name="כותרת משנה 2"/>
          <p:cNvSpPr>
            <a:spLocks noGrp="1"/>
          </p:cNvSpPr>
          <p:nvPr>
            <p:ph type="subTitle" idx="1"/>
          </p:nvPr>
        </p:nvSpPr>
        <p:spPr/>
        <p:txBody>
          <a:bodyPr>
            <a:normAutofit fontScale="85000" lnSpcReduction="10000"/>
          </a:bodyPr>
          <a:lstStyle/>
          <a:p>
            <a:pPr algn="l" rtl="0"/>
            <a:r>
              <a:rPr lang="en-US" dirty="0"/>
              <a:t>The training programs include the following subjects:</a:t>
            </a:r>
            <a:endParaRPr lang="he-IL" dirty="0"/>
          </a:p>
        </p:txBody>
      </p:sp>
      <p:sp>
        <p:nvSpPr>
          <p:cNvPr id="4" name="TextBox 3"/>
          <p:cNvSpPr txBox="1"/>
          <p:nvPr/>
        </p:nvSpPr>
        <p:spPr>
          <a:xfrm>
            <a:off x="1187624" y="2420888"/>
            <a:ext cx="7776864" cy="3046988"/>
          </a:xfrm>
          <a:prstGeom prst="rect">
            <a:avLst/>
          </a:prstGeom>
          <a:noFill/>
        </p:spPr>
        <p:txBody>
          <a:bodyPr wrap="square" rtlCol="1">
            <a:spAutoFit/>
          </a:bodyPr>
          <a:lstStyle/>
          <a:p>
            <a:pPr marL="342900" indent="-342900" algn="l" rtl="0">
              <a:buClr>
                <a:srgbClr val="0000FF"/>
              </a:buClr>
              <a:buFont typeface="Wingdings" panose="05000000000000000000" pitchFamily="2" charset="2"/>
              <a:buChar char="§"/>
              <a:defRPr/>
            </a:pPr>
            <a:r>
              <a:rPr lang="en-US" sz="2400" dirty="0"/>
              <a:t>Understanding of the role of mentor</a:t>
            </a:r>
          </a:p>
          <a:p>
            <a:pPr marL="342900" indent="-342900" algn="l" rtl="0">
              <a:buClr>
                <a:srgbClr val="0000FF"/>
              </a:buClr>
              <a:buFont typeface="Wingdings" panose="05000000000000000000" pitchFamily="2" charset="2"/>
              <a:buChar char="§"/>
              <a:defRPr/>
            </a:pPr>
            <a:r>
              <a:rPr lang="en-US" sz="2400" dirty="0"/>
              <a:t>Guidance and consultation</a:t>
            </a:r>
          </a:p>
          <a:p>
            <a:pPr marL="342900" indent="-342900" algn="l" rtl="0">
              <a:buClr>
                <a:srgbClr val="0000FF"/>
              </a:buClr>
              <a:buFont typeface="Wingdings" panose="05000000000000000000" pitchFamily="2" charset="2"/>
              <a:buChar char="§"/>
              <a:defRPr/>
            </a:pPr>
            <a:r>
              <a:rPr lang="en-US" sz="2400" dirty="0"/>
              <a:t>Support and assessment, and collection of supporting evidence</a:t>
            </a:r>
          </a:p>
          <a:p>
            <a:pPr marL="342900" indent="-342900" algn="l" rtl="0">
              <a:buClr>
                <a:srgbClr val="0000FF"/>
              </a:buClr>
              <a:buFont typeface="Wingdings" panose="05000000000000000000" pitchFamily="2" charset="2"/>
              <a:buChar char="§"/>
              <a:defRPr/>
            </a:pPr>
            <a:r>
              <a:rPr lang="en-US" sz="2400" dirty="0"/>
              <a:t>The world of the novice teacher</a:t>
            </a:r>
          </a:p>
          <a:p>
            <a:pPr marL="342900" indent="-342900" algn="l" rtl="0">
              <a:buClr>
                <a:srgbClr val="0000FF"/>
              </a:buClr>
              <a:buFont typeface="Wingdings" panose="05000000000000000000" pitchFamily="2" charset="2"/>
              <a:buChar char="§"/>
              <a:defRPr/>
            </a:pPr>
            <a:r>
              <a:rPr lang="en-US" sz="2400" dirty="0"/>
              <a:t>School and community culture</a:t>
            </a:r>
          </a:p>
          <a:p>
            <a:pPr marL="342900" indent="-342900" algn="l" rtl="0">
              <a:buClr>
                <a:srgbClr val="0000FF"/>
              </a:buClr>
              <a:buFont typeface="Wingdings" panose="05000000000000000000" pitchFamily="2" charset="2"/>
              <a:buChar char="§"/>
              <a:defRPr/>
            </a:pPr>
            <a:r>
              <a:rPr lang="en-US" sz="2400" dirty="0"/>
              <a:t>Guidance in handling parents and children with special needs</a:t>
            </a:r>
          </a:p>
        </p:txBody>
      </p:sp>
    </p:spTree>
    <p:extLst>
      <p:ext uri="{BB962C8B-B14F-4D97-AF65-F5344CB8AC3E}">
        <p14:creationId xmlns:p14="http://schemas.microsoft.com/office/powerpoint/2010/main" val="140839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0" algn="ctr" rtl="0"/>
            <a:r>
              <a:rPr lang="en-US" dirty="0"/>
              <a:t>Survey of Mentoring Needs in 2016</a:t>
            </a:r>
            <a:endParaRPr lang="he-IL" dirty="0"/>
          </a:p>
        </p:txBody>
      </p:sp>
      <p:sp>
        <p:nvSpPr>
          <p:cNvPr id="4" name="TextBox 3"/>
          <p:cNvSpPr txBox="1"/>
          <p:nvPr/>
        </p:nvSpPr>
        <p:spPr>
          <a:xfrm>
            <a:off x="395536" y="1772816"/>
            <a:ext cx="7776864" cy="1200329"/>
          </a:xfrm>
          <a:prstGeom prst="rect">
            <a:avLst/>
          </a:prstGeom>
          <a:noFill/>
        </p:spPr>
        <p:txBody>
          <a:bodyPr wrap="square" rtlCol="1">
            <a:spAutoFit/>
          </a:bodyPr>
          <a:lstStyle/>
          <a:p>
            <a:pPr marL="342900" indent="-342900" algn="l" rtl="0">
              <a:buClr>
                <a:srgbClr val="0000FF"/>
              </a:buClr>
              <a:buFont typeface="Wingdings" panose="05000000000000000000" pitchFamily="2" charset="2"/>
              <a:buChar char="§"/>
              <a:defRPr/>
            </a:pPr>
            <a:r>
              <a:rPr lang="en-US" sz="2400" dirty="0"/>
              <a:t>As of 2016, 29.7% of the mentors in Beit </a:t>
            </a:r>
            <a:r>
              <a:rPr lang="en-US" sz="2400" dirty="0" err="1"/>
              <a:t>Berl</a:t>
            </a:r>
            <a:r>
              <a:rPr lang="en-US" sz="2400" dirty="0"/>
              <a:t> College had undergone training for their position</a:t>
            </a:r>
          </a:p>
          <a:p>
            <a:pPr marL="342900" indent="-342900" algn="l" rtl="0">
              <a:buClr>
                <a:srgbClr val="0000FF"/>
              </a:buClr>
              <a:buFont typeface="Wingdings" panose="05000000000000000000" pitchFamily="2" charset="2"/>
              <a:buChar char="§"/>
              <a:defRPr/>
            </a:pPr>
            <a:r>
              <a:rPr lang="en-US" sz="2400" dirty="0"/>
              <a:t>70.3% are engaged in mentoring without training</a:t>
            </a:r>
          </a:p>
        </p:txBody>
      </p:sp>
      <p:graphicFrame>
        <p:nvGraphicFramePr>
          <p:cNvPr id="5" name="תרשים 4"/>
          <p:cNvGraphicFramePr/>
          <p:nvPr>
            <p:extLst>
              <p:ext uri="{D42A27DB-BD31-4B8C-83A1-F6EECF244321}">
                <p14:modId xmlns:p14="http://schemas.microsoft.com/office/powerpoint/2010/main" val="1767856729"/>
              </p:ext>
            </p:extLst>
          </p:nvPr>
        </p:nvGraphicFramePr>
        <p:xfrm>
          <a:off x="1331640" y="3284984"/>
          <a:ext cx="6819448"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188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0" algn="ctr" rtl="0"/>
            <a:r>
              <a:rPr lang="en-US" sz="3600" dirty="0"/>
              <a:t>Strengthening the Bond with Mentors as a Condition for Optimal Absorption and Support</a:t>
            </a:r>
            <a:endParaRPr lang="he-IL" sz="3600" dirty="0"/>
          </a:p>
        </p:txBody>
      </p:sp>
      <p:sp>
        <p:nvSpPr>
          <p:cNvPr id="4" name="TextBox 3"/>
          <p:cNvSpPr txBox="1"/>
          <p:nvPr/>
        </p:nvSpPr>
        <p:spPr>
          <a:xfrm>
            <a:off x="323528" y="1772816"/>
            <a:ext cx="8640960" cy="4524315"/>
          </a:xfrm>
          <a:prstGeom prst="rect">
            <a:avLst/>
          </a:prstGeom>
          <a:noFill/>
        </p:spPr>
        <p:txBody>
          <a:bodyPr wrap="square" rtlCol="1">
            <a:spAutoFit/>
          </a:bodyPr>
          <a:lstStyle/>
          <a:p>
            <a:pPr algn="l" rtl="0">
              <a:buClr>
                <a:srgbClr val="0000FF"/>
              </a:buClr>
              <a:defRPr/>
            </a:pPr>
            <a:r>
              <a:rPr lang="en-US" sz="2400" dirty="0"/>
              <a:t>The fact that only some 30% of mentors are trained for their position necessitates the formulation of creative solutions such as:</a:t>
            </a:r>
          </a:p>
          <a:p>
            <a:pPr marL="342900" indent="-342900" algn="l" rtl="0">
              <a:buClr>
                <a:srgbClr val="0000FF"/>
              </a:buClr>
              <a:buFont typeface="Wingdings" panose="05000000000000000000" pitchFamily="2" charset="2"/>
              <a:buChar char="§"/>
              <a:defRPr/>
            </a:pPr>
            <a:r>
              <a:rPr lang="en-US" sz="2400" b="1" dirty="0"/>
              <a:t>Distribution of bulletins to mentors containing relevant information on every internship stage</a:t>
            </a:r>
          </a:p>
          <a:p>
            <a:pPr marL="342900" indent="-342900" algn="l" rtl="0">
              <a:buClr>
                <a:srgbClr val="0000FF"/>
              </a:buClr>
              <a:buFont typeface="Wingdings" panose="05000000000000000000" pitchFamily="2" charset="2"/>
              <a:buChar char="§"/>
              <a:defRPr/>
            </a:pPr>
            <a:r>
              <a:rPr lang="en-US" sz="2400" b="1" dirty="0"/>
              <a:t>Individual responses to difficulties and questions in connection with mentoring</a:t>
            </a:r>
          </a:p>
          <a:p>
            <a:pPr marL="342900" indent="-342900" algn="l" rtl="0">
              <a:buClr>
                <a:srgbClr val="0000FF"/>
              </a:buClr>
              <a:buFont typeface="Wingdings" panose="05000000000000000000" pitchFamily="2" charset="2"/>
              <a:buChar char="§"/>
              <a:defRPr/>
            </a:pPr>
            <a:r>
              <a:rPr lang="en-US" sz="2400" b="1" dirty="0"/>
              <a:t>Direct dialogue with school principals and kindergarten inspectors</a:t>
            </a:r>
          </a:p>
          <a:p>
            <a:pPr marL="342900" indent="-342900" algn="l" rtl="0">
              <a:buClr>
                <a:srgbClr val="0000FF"/>
              </a:buClr>
              <a:buFont typeface="Wingdings" panose="05000000000000000000" pitchFamily="2" charset="2"/>
              <a:buChar char="§"/>
              <a:defRPr/>
            </a:pPr>
            <a:r>
              <a:rPr lang="en-US" sz="2400" b="1" dirty="0"/>
              <a:t>Setting up a Facebook group for mentors providing online assistance</a:t>
            </a:r>
          </a:p>
          <a:p>
            <a:pPr marL="342900" indent="-342900" algn="l" rtl="0">
              <a:buClr>
                <a:srgbClr val="0000FF"/>
              </a:buClr>
              <a:buFont typeface="Wingdings" panose="05000000000000000000" pitchFamily="2" charset="2"/>
              <a:buChar char="§"/>
              <a:defRPr/>
            </a:pPr>
            <a:r>
              <a:rPr lang="en-US" sz="2400" b="1" dirty="0"/>
              <a:t>Group sessions and seminars aimed at achieving greater professionalism</a:t>
            </a:r>
          </a:p>
        </p:txBody>
      </p:sp>
      <p:pic>
        <p:nvPicPr>
          <p:cNvPr id="3" name="תמונה 2" descr="אקלקטיקה אהובתי » &lt;strong&gt;פייסבוק&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5470919"/>
            <a:ext cx="1407398" cy="1407398"/>
          </a:xfrm>
          <a:prstGeom prst="rect">
            <a:avLst/>
          </a:prstGeom>
        </p:spPr>
      </p:pic>
    </p:spTree>
    <p:extLst>
      <p:ext uri="{BB962C8B-B14F-4D97-AF65-F5344CB8AC3E}">
        <p14:creationId xmlns:p14="http://schemas.microsoft.com/office/powerpoint/2010/main" val="281632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0" algn="ctr" rtl="0"/>
            <a:r>
              <a:rPr lang="en-US" sz="3600" dirty="0"/>
              <a:t>Positioning and Training</a:t>
            </a:r>
            <a:endParaRPr lang="he-IL" sz="3600" dirty="0"/>
          </a:p>
        </p:txBody>
      </p:sp>
      <p:sp>
        <p:nvSpPr>
          <p:cNvPr id="4" name="TextBox 3"/>
          <p:cNvSpPr txBox="1"/>
          <p:nvPr/>
        </p:nvSpPr>
        <p:spPr>
          <a:xfrm>
            <a:off x="1187624" y="2420888"/>
            <a:ext cx="7776864" cy="1569660"/>
          </a:xfrm>
          <a:prstGeom prst="rect">
            <a:avLst/>
          </a:prstGeom>
          <a:noFill/>
        </p:spPr>
        <p:txBody>
          <a:bodyPr wrap="square" rtlCol="1">
            <a:spAutoFit/>
          </a:bodyPr>
          <a:lstStyle/>
          <a:p>
            <a:pPr algn="l" rtl="0">
              <a:buClr>
                <a:srgbClr val="0000FF"/>
              </a:buClr>
              <a:defRPr/>
            </a:pPr>
            <a:r>
              <a:rPr lang="en-US" sz="2400" dirty="0"/>
              <a:t>A breakthrough has been achieved in the way of collaboration with teachers' associations, with hope for positioning the role of mentors and ensuring training as part of the requirement for the role. </a:t>
            </a:r>
          </a:p>
        </p:txBody>
      </p:sp>
    </p:spTree>
    <p:extLst>
      <p:ext uri="{BB962C8B-B14F-4D97-AF65-F5344CB8AC3E}">
        <p14:creationId xmlns:p14="http://schemas.microsoft.com/office/powerpoint/2010/main" val="13058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txBox="1">
            <a:spLocks/>
          </p:cNvSpPr>
          <p:nvPr/>
        </p:nvSpPr>
        <p:spPr>
          <a:xfrm>
            <a:off x="611560" y="2564904"/>
            <a:ext cx="4762872" cy="936104"/>
          </a:xfrm>
          <a:prstGeom prst="rect">
            <a:avLst/>
          </a:prstGeom>
          <a:noFill/>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r>
              <a:rPr lang="en-US" b="1">
                <a:solidFill>
                  <a:schemeClr val="bg1"/>
                </a:solidFill>
                <a:cs typeface="+mn-cs"/>
              </a:rPr>
              <a:t>Thank you</a:t>
            </a:r>
            <a:endParaRPr lang="he-IL" b="1" dirty="0">
              <a:solidFill>
                <a:schemeClr val="bg1"/>
              </a:solidFill>
              <a:cs typeface="+mn-cs"/>
            </a:endParaRPr>
          </a:p>
        </p:txBody>
      </p:sp>
    </p:spTree>
    <p:extLst>
      <p:ext uri="{BB962C8B-B14F-4D97-AF65-F5344CB8AC3E}">
        <p14:creationId xmlns:p14="http://schemas.microsoft.com/office/powerpoint/2010/main" val="99044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0" algn="ctr" rtl="0"/>
            <a:r>
              <a:rPr lang="en-US" sz="3600" dirty="0"/>
              <a:t>Personal Introduction – Mali Leibovitz</a:t>
            </a:r>
            <a:endParaRPr lang="he-IL" sz="3600" dirty="0"/>
          </a:p>
        </p:txBody>
      </p:sp>
      <p:sp>
        <p:nvSpPr>
          <p:cNvPr id="3" name="כותרת משנה 2"/>
          <p:cNvSpPr>
            <a:spLocks noGrp="1"/>
          </p:cNvSpPr>
          <p:nvPr>
            <p:ph type="subTitle" idx="1"/>
          </p:nvPr>
        </p:nvSpPr>
        <p:spPr>
          <a:xfrm>
            <a:off x="853088" y="1556792"/>
            <a:ext cx="7776864" cy="2088232"/>
          </a:xfrm>
        </p:spPr>
        <p:txBody>
          <a:bodyPr>
            <a:noAutofit/>
          </a:bodyPr>
          <a:lstStyle/>
          <a:p>
            <a:pPr algn="l" rtl="0"/>
            <a:r>
              <a:rPr lang="en-US" sz="2100" dirty="0"/>
              <a:t>I am very pleased to be making this presentation to you today. I was born not far from here, in the great city of Vilnius, capital of Lithuania</a:t>
            </a:r>
            <a:endParaRPr lang="he-IL" sz="2100" dirty="0"/>
          </a:p>
        </p:txBody>
      </p:sp>
      <p:sp>
        <p:nvSpPr>
          <p:cNvPr id="4" name="TextBox 3"/>
          <p:cNvSpPr txBox="1"/>
          <p:nvPr/>
        </p:nvSpPr>
        <p:spPr>
          <a:xfrm>
            <a:off x="1115616" y="3743724"/>
            <a:ext cx="7594416" cy="2308324"/>
          </a:xfrm>
          <a:prstGeom prst="rect">
            <a:avLst/>
          </a:prstGeom>
          <a:noFill/>
        </p:spPr>
        <p:txBody>
          <a:bodyPr wrap="square" rtlCol="1">
            <a:spAutoFit/>
          </a:bodyPr>
          <a:lstStyle/>
          <a:p>
            <a:pPr algn="l" rtl="0">
              <a:buClr>
                <a:srgbClr val="0000FF"/>
              </a:buClr>
              <a:defRPr/>
            </a:pPr>
            <a:r>
              <a:rPr lang="en-US" sz="2400" dirty="0"/>
              <a:t>I serve at present as coordinator of internship in teaching, engaged in training and support of interns and mentors throughout their professional development. I spearhead the development of tools for assessing kindergarten teachers, as well as models for novice kindergartens teachers  absorption in the community.</a:t>
            </a:r>
            <a:endParaRPr lang="he-IL" sz="2400" dirty="0"/>
          </a:p>
        </p:txBody>
      </p:sp>
      <p:pic>
        <p:nvPicPr>
          <p:cNvPr id="5" name="08486B00-6421-44E6-888A-6D52A722A27D" descr="08486B00-6421-44E6-888A-6D52A722A27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233230"/>
            <a:ext cx="1006996" cy="15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968204"/>
            <a:ext cx="1331640" cy="1775520"/>
          </a:xfrm>
          <a:prstGeom prst="rect">
            <a:avLst/>
          </a:prstGeom>
        </p:spPr>
      </p:pic>
    </p:spTree>
    <p:extLst>
      <p:ext uri="{BB962C8B-B14F-4D97-AF65-F5344CB8AC3E}">
        <p14:creationId xmlns:p14="http://schemas.microsoft.com/office/powerpoint/2010/main" val="384972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0" algn="ctr" rtl="0"/>
            <a:r>
              <a:rPr lang="en-US" sz="3600" dirty="0"/>
              <a:t>Personal Introduction – Dr. Ali </a:t>
            </a:r>
            <a:r>
              <a:rPr lang="en-US" sz="3600" dirty="0" err="1"/>
              <a:t>Wathad</a:t>
            </a:r>
            <a:endParaRPr lang="he-IL" sz="3600" dirty="0"/>
          </a:p>
        </p:txBody>
      </p:sp>
      <p:sp>
        <p:nvSpPr>
          <p:cNvPr id="4" name="TextBox 3"/>
          <p:cNvSpPr txBox="1"/>
          <p:nvPr/>
        </p:nvSpPr>
        <p:spPr>
          <a:xfrm>
            <a:off x="1187624" y="3551313"/>
            <a:ext cx="7776864" cy="2585323"/>
          </a:xfrm>
          <a:prstGeom prst="rect">
            <a:avLst/>
          </a:prstGeom>
          <a:noFill/>
        </p:spPr>
        <p:txBody>
          <a:bodyPr wrap="square" rtlCol="1">
            <a:spAutoFit/>
          </a:bodyPr>
          <a:lstStyle/>
          <a:p>
            <a:pPr marL="342900" indent="-342900" algn="l" rtl="0">
              <a:buClr>
                <a:srgbClr val="0000FF"/>
              </a:buClr>
              <a:buFont typeface="Wingdings" panose="05000000000000000000" pitchFamily="2" charset="2"/>
              <a:buChar char="§"/>
              <a:defRPr/>
            </a:pPr>
            <a:r>
              <a:rPr lang="en-US" sz="2400" dirty="0"/>
              <a:t>I am </a:t>
            </a:r>
            <a:r>
              <a:rPr lang="en-US" sz="2400" dirty="0" err="1"/>
              <a:t>honoured</a:t>
            </a:r>
            <a:r>
              <a:rPr lang="en-US" sz="2400" dirty="0"/>
              <a:t> to be a participant in this distinguished symposium and to be given the opportunity to deliver this presentation</a:t>
            </a:r>
          </a:p>
          <a:p>
            <a:pPr marL="342900" indent="-342900" algn="l" rtl="0">
              <a:buClr>
                <a:srgbClr val="0000FF"/>
              </a:buClr>
              <a:buFont typeface="Wingdings" panose="05000000000000000000" pitchFamily="2" charset="2"/>
              <a:buChar char="§"/>
              <a:defRPr/>
            </a:pPr>
            <a:r>
              <a:rPr lang="en-US" sz="2400" dirty="0"/>
              <a:t>I am Head of the Arab Academic Institute of Education, and a member of the Internship and Induction Department for Arab Teachers of the Ministry of Education</a:t>
            </a:r>
            <a:endParaRPr lang="he-IL" sz="2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dirty="0"/>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2776"/>
            <a:ext cx="3206240" cy="2138537"/>
          </a:xfrm>
          <a:prstGeom prst="rect">
            <a:avLst/>
          </a:prstGeom>
        </p:spPr>
      </p:pic>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760" y="1441180"/>
            <a:ext cx="3206240" cy="2138537"/>
          </a:xfrm>
          <a:prstGeom prst="rect">
            <a:avLst/>
          </a:prstGeom>
        </p:spPr>
      </p:pic>
    </p:spTree>
    <p:extLst>
      <p:ext uri="{BB962C8B-B14F-4D97-AF65-F5344CB8AC3E}">
        <p14:creationId xmlns:p14="http://schemas.microsoft.com/office/powerpoint/2010/main" val="353305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marL="0" algn="ctr" rtl="0"/>
            <a:r>
              <a:rPr lang="en-US" dirty="0"/>
              <a:t>Mentoring in Israel</a:t>
            </a:r>
            <a:endParaRPr lang="he-IL" dirty="0"/>
          </a:p>
        </p:txBody>
      </p:sp>
      <p:sp>
        <p:nvSpPr>
          <p:cNvPr id="4" name="TextBox 3"/>
          <p:cNvSpPr txBox="1"/>
          <p:nvPr/>
        </p:nvSpPr>
        <p:spPr>
          <a:xfrm>
            <a:off x="539552" y="1772816"/>
            <a:ext cx="8064896" cy="3046988"/>
          </a:xfrm>
          <a:prstGeom prst="rect">
            <a:avLst/>
          </a:prstGeom>
          <a:noFill/>
        </p:spPr>
        <p:txBody>
          <a:bodyPr wrap="square" rtlCol="1">
            <a:spAutoFit/>
          </a:bodyPr>
          <a:lstStyle/>
          <a:p>
            <a:pPr lvl="0" algn="l" rtl="0">
              <a:buClr>
                <a:srgbClr val="0000FF"/>
              </a:buCl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Our presentation centers on Israel's Ministry of Education policy, which refers to mentoring as the most important part of the internship system. The system includes </a:t>
            </a:r>
            <a:r>
              <a:rPr lang="en-US" sz="2400" dirty="0">
                <a:solidFill>
                  <a:prstClr val="black"/>
                </a:solidFill>
                <a:latin typeface="Calibri"/>
              </a:rPr>
              <a:t>4 </a:t>
            </a:r>
            <a:r>
              <a:rPr kumimoji="0" lang="en-US" sz="2400" b="0" i="0" u="none" strike="noStrike" kern="1200" cap="none" spc="0" normalizeH="0" baseline="0" noProof="0" dirty="0">
                <a:ln>
                  <a:noFill/>
                </a:ln>
                <a:solidFill>
                  <a:prstClr val="black"/>
                </a:solidFill>
                <a:effectLst/>
                <a:uLnTx/>
                <a:uFillTx/>
                <a:latin typeface="Calibri"/>
                <a:ea typeface="+mn-ea"/>
                <a:cs typeface="+mn-cs"/>
              </a:rPr>
              <a:t>key components: </a:t>
            </a:r>
          </a:p>
          <a:p>
            <a:pPr marL="342900" lvl="0" indent="-342900" algn="l" rtl="0">
              <a:buClr>
                <a:srgbClr val="0000FF"/>
              </a:buClr>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Work in the educational system</a:t>
            </a:r>
          </a:p>
          <a:p>
            <a:pPr marL="342900" lvl="0" indent="-342900" algn="l" rtl="0">
              <a:buClr>
                <a:srgbClr val="0000FF"/>
              </a:buClr>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Support of the intern</a:t>
            </a:r>
          </a:p>
          <a:p>
            <a:pPr marL="342900" lvl="0" indent="-342900" algn="l" rtl="0">
              <a:buClr>
                <a:srgbClr val="0000FF"/>
              </a:buClr>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Workshop</a:t>
            </a:r>
            <a:r>
              <a:rPr kumimoji="0" lang="en-US" sz="2400" b="0" i="0" u="none" strike="noStrike" kern="1200" cap="none" spc="0" normalizeH="0" noProof="0" dirty="0">
                <a:ln>
                  <a:noFill/>
                </a:ln>
                <a:solidFill>
                  <a:prstClr val="black"/>
                </a:solidFill>
                <a:effectLst/>
                <a:uLnTx/>
                <a:uFillTx/>
                <a:latin typeface="Calibri"/>
                <a:ea typeface="+mn-ea"/>
                <a:cs typeface="+mn-cs"/>
              </a:rPr>
              <a:t> at College</a:t>
            </a:r>
            <a:r>
              <a:rPr lang="en-US" sz="2400" dirty="0">
                <a:solidFill>
                  <a:prstClr val="black"/>
                </a:solidFill>
                <a:latin typeface="Calibri"/>
              </a:rPr>
              <a:t>/University</a:t>
            </a:r>
          </a:p>
          <a:p>
            <a:pPr marL="342900" lvl="0" indent="-342900" algn="l" rtl="0">
              <a:buClr>
                <a:srgbClr val="0000FF"/>
              </a:buClr>
              <a:buFont typeface="Arial" panose="020B0604020202020204" pitchFamily="34" charset="0"/>
              <a:buChar char="•"/>
              <a:defRPr/>
            </a:pPr>
            <a:r>
              <a:rPr lang="en-US" sz="2400" dirty="0">
                <a:solidFill>
                  <a:prstClr val="black"/>
                </a:solidFill>
                <a:latin typeface="Calibri"/>
              </a:rPr>
              <a:t> A</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ssesment</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lvl="0" algn="l" rtl="0">
              <a:buClr>
                <a:srgbClr val="0000FF"/>
              </a:buCl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focal point in the system is mentoring.</a:t>
            </a: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7" name="Picture 2" descr="Image result for mento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876" y="4725144"/>
            <a:ext cx="3177740" cy="1839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32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61913" algn="ctr" rtl="0"/>
            <a:r>
              <a:rPr lang="en-US" sz="3600" dirty="0"/>
              <a:t>Internship – an Obligation and a Privilege</a:t>
            </a:r>
            <a:endParaRPr lang="he-IL" sz="3600" dirty="0"/>
          </a:p>
        </p:txBody>
      </p:sp>
      <p:sp>
        <p:nvSpPr>
          <p:cNvPr id="4" name="TextBox 3"/>
          <p:cNvSpPr txBox="1"/>
          <p:nvPr/>
        </p:nvSpPr>
        <p:spPr>
          <a:xfrm>
            <a:off x="611560" y="1556792"/>
            <a:ext cx="8015908" cy="2954655"/>
          </a:xfrm>
          <a:prstGeom prst="rect">
            <a:avLst/>
          </a:prstGeom>
          <a:noFill/>
        </p:spPr>
        <p:txBody>
          <a:bodyPr wrap="square" rtlCol="1">
            <a:spAutoFit/>
          </a:bodyPr>
          <a:lstStyle/>
          <a:p>
            <a:pPr marL="342900" indent="-342900" algn="l" rtl="0">
              <a:buClr>
                <a:srgbClr val="0000FF"/>
              </a:buClr>
              <a:buFont typeface="Wingdings" panose="05000000000000000000" pitchFamily="2" charset="2"/>
              <a:buChar char="§"/>
              <a:defRPr/>
            </a:pPr>
            <a:r>
              <a:rPr lang="en-US" sz="2400" dirty="0"/>
              <a:t>As of 2000, every school / kindergarten teacher who completes teacher training is obliged to undergo an internship year</a:t>
            </a:r>
          </a:p>
          <a:p>
            <a:pPr marL="342900" indent="-342900" algn="l" rtl="0">
              <a:buClr>
                <a:srgbClr val="0000FF"/>
              </a:buClr>
              <a:buFont typeface="Wingdings" panose="05000000000000000000" pitchFamily="2" charset="2"/>
              <a:buChar char="§"/>
              <a:defRPr/>
            </a:pPr>
            <a:r>
              <a:rPr lang="en-US" sz="2400" dirty="0"/>
              <a:t>Those who complete the year successfully are awarded a teacher's </a:t>
            </a:r>
            <a:r>
              <a:rPr lang="en-US" sz="2400" dirty="0" err="1"/>
              <a:t>licence</a:t>
            </a:r>
            <a:endParaRPr lang="en-US" sz="2400" dirty="0"/>
          </a:p>
          <a:p>
            <a:pPr marL="342900" indent="-342900" algn="l" rtl="0">
              <a:buClr>
                <a:srgbClr val="0000FF"/>
              </a:buClr>
              <a:buFont typeface="Wingdings" panose="05000000000000000000" pitchFamily="2" charset="2"/>
              <a:buChar char="§"/>
              <a:defRPr/>
            </a:pPr>
            <a:r>
              <a:rPr lang="en-US" sz="2400" dirty="0"/>
              <a:t>Data at test to a significant decline in the dropout rate since the internship program was instituted</a:t>
            </a:r>
            <a:endParaRPr lang="he-IL"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he-IL" dirty="0"/>
          </a:p>
        </p:txBody>
      </p:sp>
      <p:pic>
        <p:nvPicPr>
          <p:cNvPr id="1034" name="Picture 10" descr="C:\Users\owner\AppData\Local\Microsoft\Windows\Temporary Internet Files\Content.IE5\T1RZ0CR1\c2sr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212" y="4205073"/>
            <a:ext cx="3960440" cy="26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8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0" algn="ctr" rtl="0"/>
            <a:r>
              <a:rPr lang="en-US" sz="3600" dirty="0"/>
              <a:t>Dropout Rate During the Year </a:t>
            </a:r>
            <a:r>
              <a:rPr lang="en-US" sz="3600"/>
              <a:t>Following Internship, </a:t>
            </a:r>
            <a:r>
              <a:rPr lang="en-US" sz="3600" dirty="0"/>
              <a:t>2000-2014</a:t>
            </a:r>
            <a:endParaRPr lang="he-IL" sz="3600" dirty="0"/>
          </a:p>
        </p:txBody>
      </p:sp>
      <p:sp>
        <p:nvSpPr>
          <p:cNvPr id="3" name="כותרת משנה 2"/>
          <p:cNvSpPr>
            <a:spLocks noGrp="1"/>
          </p:cNvSpPr>
          <p:nvPr>
            <p:ph type="subTitle" idx="1"/>
          </p:nvPr>
        </p:nvSpPr>
        <p:spPr/>
        <p:txBody>
          <a:bodyPr/>
          <a:lstStyle/>
          <a:p>
            <a:pPr algn="l" rtl="0"/>
            <a:r>
              <a:rPr lang="en-US" dirty="0"/>
              <a:t>subtitle</a:t>
            </a:r>
            <a:endParaRPr lang="he-IL" dirty="0"/>
          </a:p>
        </p:txBody>
      </p:sp>
      <p:pic>
        <p:nvPicPr>
          <p:cNvPr id="5" name="Picture 4"/>
          <p:cNvPicPr>
            <a:picLocks noChangeAspect="1"/>
          </p:cNvPicPr>
          <p:nvPr/>
        </p:nvPicPr>
        <p:blipFill>
          <a:blip r:embed="rId2" cstate="print"/>
          <a:stretch>
            <a:fillRect/>
          </a:stretch>
        </p:blipFill>
        <p:spPr>
          <a:xfrm>
            <a:off x="611560" y="1556793"/>
            <a:ext cx="7846232" cy="3528392"/>
          </a:xfrm>
          <a:prstGeom prst="rect">
            <a:avLst/>
          </a:prstGeom>
        </p:spPr>
      </p:pic>
      <p:sp>
        <p:nvSpPr>
          <p:cNvPr id="4" name="מלבן 3"/>
          <p:cNvSpPr/>
          <p:nvPr/>
        </p:nvSpPr>
        <p:spPr>
          <a:xfrm>
            <a:off x="1115616" y="5301208"/>
            <a:ext cx="7685032" cy="923330"/>
          </a:xfrm>
          <a:prstGeom prst="rect">
            <a:avLst/>
          </a:prstGeom>
        </p:spPr>
        <p:txBody>
          <a:bodyPr wrap="square">
            <a:spAutoFit/>
          </a:bodyPr>
          <a:lstStyle/>
          <a:p>
            <a:pPr algn="l" rtl="0"/>
            <a:r>
              <a:rPr lang="en-US" dirty="0"/>
              <a:t>Secular state schools, Religious state schools, Arab state schools</a:t>
            </a:r>
          </a:p>
          <a:p>
            <a:pPr algn="l" rtl="0"/>
            <a:r>
              <a:rPr lang="en-US" b="1" dirty="0">
                <a:solidFill>
                  <a:srgbClr val="FF0000"/>
                </a:solidFill>
              </a:rPr>
              <a:t>Novice teachers who underwent internship</a:t>
            </a:r>
            <a:r>
              <a:rPr lang="en-US" dirty="0"/>
              <a:t>, </a:t>
            </a:r>
            <a:r>
              <a:rPr lang="en-US" b="1" dirty="0">
                <a:solidFill>
                  <a:srgbClr val="0070C0"/>
                </a:solidFill>
              </a:rPr>
              <a:t>Novice teachers who did not undergo internship</a:t>
            </a:r>
            <a:r>
              <a:rPr lang="en-US" b="1" dirty="0"/>
              <a:t>,</a:t>
            </a:r>
            <a:r>
              <a:rPr lang="en-US" dirty="0"/>
              <a:t> </a:t>
            </a:r>
            <a:r>
              <a:rPr lang="en-US" b="1" dirty="0">
                <a:solidFill>
                  <a:srgbClr val="00B050"/>
                </a:solidFill>
              </a:rPr>
              <a:t>Novice teachers during their internship year</a:t>
            </a:r>
          </a:p>
        </p:txBody>
      </p:sp>
    </p:spTree>
    <p:extLst>
      <p:ext uri="{BB962C8B-B14F-4D97-AF65-F5344CB8AC3E}">
        <p14:creationId xmlns:p14="http://schemas.microsoft.com/office/powerpoint/2010/main" val="425105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marL="61913" algn="ctr" rtl="0"/>
            <a:r>
              <a:rPr lang="en-US" dirty="0"/>
              <a:t>Role Played by the Mentor in the Intern's Success</a:t>
            </a:r>
            <a:endParaRPr lang="he-IL" dirty="0"/>
          </a:p>
        </p:txBody>
      </p:sp>
      <p:sp>
        <p:nvSpPr>
          <p:cNvPr id="4" name="TextBox 3"/>
          <p:cNvSpPr txBox="1"/>
          <p:nvPr/>
        </p:nvSpPr>
        <p:spPr>
          <a:xfrm>
            <a:off x="755576" y="1628800"/>
            <a:ext cx="7776864" cy="4708981"/>
          </a:xfrm>
          <a:prstGeom prst="rect">
            <a:avLst/>
          </a:prstGeom>
          <a:noFill/>
        </p:spPr>
        <p:txBody>
          <a:bodyPr wrap="square" rtlCol="1">
            <a:spAutoFit/>
          </a:bodyPr>
          <a:lstStyle/>
          <a:p>
            <a:pPr algn="l" rtl="0">
              <a:buClr>
                <a:srgbClr val="0000FF"/>
              </a:buClr>
              <a:defRPr/>
            </a:pPr>
            <a:r>
              <a:rPr lang="en-US" sz="2000" dirty="0"/>
              <a:t>A handbook for policymakers, titled "Developing Coherent and System-wide Induction Programmers for Beginning Teachers", published by the Committee on Culture and Education of the European Union (European Commission Staff Working Document, 2010) </a:t>
            </a:r>
            <a:r>
              <a:rPr lang="en-US" sz="2000" b="1" dirty="0"/>
              <a:t>refers to mentoring as one of the most important factors in meeting the needs of interns from the personal, social and professional viewpoints.</a:t>
            </a:r>
          </a:p>
          <a:p>
            <a:pPr algn="l" rtl="0">
              <a:buClr>
                <a:srgbClr val="0000FF"/>
              </a:buClr>
              <a:defRPr/>
            </a:pPr>
            <a:endParaRPr lang="en-US" sz="2000" dirty="0"/>
          </a:p>
          <a:p>
            <a:pPr algn="l" rtl="0">
              <a:buClr>
                <a:srgbClr val="0000FF"/>
              </a:buClr>
              <a:defRPr/>
            </a:pPr>
            <a:r>
              <a:rPr lang="en-US" sz="2000" b="1" dirty="0"/>
              <a:t>Mentoring is the key component in internship in the teaching profession</a:t>
            </a:r>
            <a:r>
              <a:rPr lang="en-US" sz="2000" dirty="0"/>
              <a:t>. The mentor is the principal agent responsible for assisting the intern in developing his personal and professional identity during the stage of absorption into the educational system (</a:t>
            </a:r>
            <a:r>
              <a:rPr lang="en-US" sz="2000" dirty="0" err="1"/>
              <a:t>Shaz-Openheimer</a:t>
            </a:r>
            <a:r>
              <a:rPr lang="en-US" sz="2000" dirty="0"/>
              <a:t>, Mendel &amp; </a:t>
            </a:r>
            <a:r>
              <a:rPr lang="en-GB" sz="2000" dirty="0" err="1"/>
              <a:t>Zilbershtrom</a:t>
            </a:r>
            <a:r>
              <a:rPr lang="en-US" sz="2000" dirty="0"/>
              <a:t>, 2014). Mentoring has a significant role to play in supporting novice teachers and preventing dropout during the initial years (Marable &amp; Raimondi, 2007; </a:t>
            </a:r>
            <a:r>
              <a:rPr lang="en-US" sz="2000" dirty="0" err="1"/>
              <a:t>Goldrick</a:t>
            </a:r>
            <a:r>
              <a:rPr lang="en-US" sz="2000" dirty="0"/>
              <a:t>, </a:t>
            </a:r>
            <a:r>
              <a:rPr lang="en-US" sz="2000" dirty="0" err="1"/>
              <a:t>Osta</a:t>
            </a:r>
            <a:r>
              <a:rPr lang="en-US" sz="2000" dirty="0"/>
              <a:t>, </a:t>
            </a:r>
            <a:r>
              <a:rPr lang="en-US" sz="2000" dirty="0" err="1"/>
              <a:t>Barlin</a:t>
            </a:r>
            <a:r>
              <a:rPr lang="en-US" sz="2000" dirty="0"/>
              <a:t> &amp; Burn, 2012).</a:t>
            </a:r>
            <a:endParaRPr lang="he-IL"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he-IL" sz="2000" dirty="0"/>
          </a:p>
        </p:txBody>
      </p:sp>
    </p:spTree>
    <p:extLst>
      <p:ext uri="{BB962C8B-B14F-4D97-AF65-F5344CB8AC3E}">
        <p14:creationId xmlns:p14="http://schemas.microsoft.com/office/powerpoint/2010/main" val="177620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marL="982663" algn="l" rtl="0"/>
            <a:r>
              <a:rPr lang="en-US" sz="3200" dirty="0"/>
              <a:t>The Personal Touch in Helping the Beginner</a:t>
            </a:r>
            <a:endParaRPr lang="he-IL" sz="3200" dirty="0"/>
          </a:p>
        </p:txBody>
      </p:sp>
      <p:pic>
        <p:nvPicPr>
          <p:cNvPr id="5" name="Picture 4"/>
          <p:cNvPicPr>
            <a:picLocks noChangeAspect="1"/>
          </p:cNvPicPr>
          <p:nvPr/>
        </p:nvPicPr>
        <p:blipFill>
          <a:blip r:embed="rId2" cstate="print"/>
          <a:stretch>
            <a:fillRect/>
          </a:stretch>
        </p:blipFill>
        <p:spPr>
          <a:xfrm>
            <a:off x="2267744" y="2186391"/>
            <a:ext cx="5255207" cy="3627434"/>
          </a:xfrm>
          <a:prstGeom prst="rect">
            <a:avLst/>
          </a:prstGeom>
        </p:spPr>
      </p:pic>
    </p:spTree>
    <p:extLst>
      <p:ext uri="{BB962C8B-B14F-4D97-AF65-F5344CB8AC3E}">
        <p14:creationId xmlns:p14="http://schemas.microsoft.com/office/powerpoint/2010/main" val="198358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marL="982663" algn="l" rtl="0"/>
            <a:r>
              <a:rPr lang="en-US" dirty="0"/>
              <a:t>The Mentor as Motivator and Supporter in All Walks of Life</a:t>
            </a:r>
            <a:endParaRPr lang="he-IL" dirty="0"/>
          </a:p>
        </p:txBody>
      </p:sp>
      <p:sp>
        <p:nvSpPr>
          <p:cNvPr id="4" name="TextBox 3"/>
          <p:cNvSpPr txBox="1"/>
          <p:nvPr/>
        </p:nvSpPr>
        <p:spPr>
          <a:xfrm>
            <a:off x="683568" y="1687354"/>
            <a:ext cx="7776864" cy="5170646"/>
          </a:xfrm>
          <a:prstGeom prst="rect">
            <a:avLst/>
          </a:prstGeom>
          <a:noFill/>
        </p:spPr>
        <p:txBody>
          <a:bodyPr wrap="square" rtlCol="1">
            <a:spAutoFit/>
          </a:bodyPr>
          <a:lstStyle/>
          <a:p>
            <a:pPr marL="342900" indent="-342900" algn="l" rtl="0">
              <a:buClr>
                <a:srgbClr val="0000FF"/>
              </a:buClr>
              <a:buFont typeface="Wingdings" panose="05000000000000000000" pitchFamily="2" charset="2"/>
              <a:buChar char="§"/>
              <a:defRPr/>
            </a:pPr>
            <a:r>
              <a:rPr lang="en-US" sz="2400" dirty="0"/>
              <a:t>The Intern – a film about a senior citizen assisting a woman in managing an online sales business </a:t>
            </a:r>
            <a:r>
              <a:rPr lang="en-US" sz="2400" dirty="0">
                <a:hlinkClick r:id="rId2"/>
              </a:rPr>
              <a:t>https://www.sratim.co.il/video.php?id=9473</a:t>
            </a:r>
            <a:endParaRPr lang="he-IL" sz="2400" dirty="0"/>
          </a:p>
          <a:p>
            <a:pPr marL="342900" indent="-342900" algn="l" rtl="0">
              <a:buClr>
                <a:srgbClr val="0000FF"/>
              </a:buClr>
              <a:buFont typeface="Wingdings" panose="05000000000000000000" pitchFamily="2" charset="2"/>
              <a:buChar char="§"/>
              <a:defRPr/>
            </a:pPr>
            <a:r>
              <a:rPr lang="en-US" sz="2400" dirty="0"/>
              <a:t>An – a film about a woman specializing in pancakes who succeeds in salvaging a failing enterprise … </a:t>
            </a:r>
            <a:r>
              <a:rPr lang="en-US" sz="2400" dirty="0">
                <a:hlinkClick r:id="rId3"/>
              </a:rPr>
              <a:t>https://www.youtube.com/watch?v=eIqVs0P9FjA</a:t>
            </a:r>
            <a:endParaRPr lang="he-IL" sz="2400" dirty="0"/>
          </a:p>
          <a:p>
            <a:pPr marL="342900" indent="-342900" algn="l" rtl="0">
              <a:buClr>
                <a:srgbClr val="0000FF"/>
              </a:buClr>
              <a:buFont typeface="Wingdings" panose="05000000000000000000" pitchFamily="2" charset="2"/>
              <a:buChar char="§"/>
              <a:defRPr/>
            </a:pPr>
            <a:r>
              <a:rPr lang="en-US" sz="2400" dirty="0"/>
              <a:t>Fireflies: River of Light – a film about a teacher coping without guide or mentor, and supporting a moral, scientific and social process that could have been different with a needs-based approach  </a:t>
            </a:r>
            <a:r>
              <a:rPr lang="en-US" sz="2400" dirty="0">
                <a:hlinkClick r:id="rId4"/>
              </a:rPr>
              <a:t>https://www.youtube.com/watch?v=eaDci5MwLRk&amp;t=380s</a:t>
            </a:r>
            <a:endParaRPr lang="he-IL" sz="2400" dirty="0"/>
          </a:p>
          <a:p>
            <a:pPr marL="342900" indent="-342900" algn="l" rtl="0">
              <a:buClr>
                <a:srgbClr val="0000FF"/>
              </a:buClr>
              <a:buFont typeface="Wingdings" panose="05000000000000000000" pitchFamily="2" charset="2"/>
              <a:buChar char="§"/>
              <a:defRPr/>
            </a:pPr>
            <a:endParaRPr lang="he-IL"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he-IL" dirty="0"/>
          </a:p>
        </p:txBody>
      </p:sp>
    </p:spTree>
    <p:extLst>
      <p:ext uri="{BB962C8B-B14F-4D97-AF65-F5344CB8AC3E}">
        <p14:creationId xmlns:p14="http://schemas.microsoft.com/office/powerpoint/2010/main" val="364650763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מסמך" ma:contentTypeID="0x010100BD9DD68CFE0475449B28B50C9992F86C" ma:contentTypeVersion="0" ma:contentTypeDescription="צור מסמך חדש." ma:contentTypeScope="" ma:versionID="1559b6166fea6430fa81737ef47ab1e2">
  <xsd:schema xmlns:xsd="http://www.w3.org/2001/XMLSchema" xmlns:p="http://schemas.microsoft.com/office/2006/metadata/properties" targetNamespace="http://schemas.microsoft.com/office/2006/metadata/properties" ma:root="true" ma:fieldsID="2c7d503b2acf974fb06ee4efbd20f8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ma:readOnly="true"/>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812B26E-75DA-4A54-9FA0-E9D8A5CEEFED}">
  <ds:schemaRefs>
    <ds:schemaRef ds:uri="http://schemas.microsoft.com/sharepoint/v3/contenttype/forms"/>
  </ds:schemaRefs>
</ds:datastoreItem>
</file>

<file path=customXml/itemProps2.xml><?xml version="1.0" encoding="utf-8"?>
<ds:datastoreItem xmlns:ds="http://schemas.openxmlformats.org/officeDocument/2006/customXml" ds:itemID="{426D38B0-E47F-42E2-A643-113A9DC1AC6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66CD253C-AAA6-48F1-AECB-3FEC07782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english2 (2)</Template>
  <TotalTime>2805</TotalTime>
  <Words>1418</Words>
  <Application>Microsoft Office PowerPoint</Application>
  <PresentationFormat>On-screen Show (4:3)</PresentationFormat>
  <Paragraphs>96</Paragraphs>
  <Slides>19</Slides>
  <Notes>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ערכת נושא Office</vt:lpstr>
      <vt:lpstr>עיצוב מותאם אישית</vt:lpstr>
      <vt:lpstr>Mentoring  Ministry of Education Policy and Training at Beit Berl College  Presented by:  Dr. Ali Wathad and Mali Leibowitz  Teaching Induction and Novice Teachers Advancement Unit</vt:lpstr>
      <vt:lpstr>Personal Introduction – Mali Leibovitz</vt:lpstr>
      <vt:lpstr>Personal Introduction – Dr. Ali Wathad</vt:lpstr>
      <vt:lpstr>Mentoring in Israel</vt:lpstr>
      <vt:lpstr>Internship – an Obligation and a Privilege</vt:lpstr>
      <vt:lpstr>Dropout Rate During the Year Following Internship, 2000-2014</vt:lpstr>
      <vt:lpstr>Role Played by the Mentor in the Intern's Success</vt:lpstr>
      <vt:lpstr>The Personal Touch in Helping the Beginner</vt:lpstr>
      <vt:lpstr>The Mentor as Motivator and Supporter in All Walks of Life</vt:lpstr>
      <vt:lpstr>Ministry of Education Policy Regarding the Mentor's Responsibility</vt:lpstr>
      <vt:lpstr>Definition of the Role of Mentor</vt:lpstr>
      <vt:lpstr>The Mentor's Modus Operandi</vt:lpstr>
      <vt:lpstr>Conditions for Appointment to the Position of Mentor</vt:lpstr>
      <vt:lpstr>Training of Mentors Throughout Their Professional Development Stages</vt:lpstr>
      <vt:lpstr>Training Programs</vt:lpstr>
      <vt:lpstr>Survey of Mentoring Needs in 2016</vt:lpstr>
      <vt:lpstr>Strengthening the Bond with Mentors as a Condition for Optimal Absorption and Support</vt:lpstr>
      <vt:lpstr>Positioning and Training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molly leibovitz</dc:creator>
  <cp:lastModifiedBy>ראומה</cp:lastModifiedBy>
  <cp:revision>79</cp:revision>
  <cp:lastPrinted>2017-06-03T18:30:58Z</cp:lastPrinted>
  <dcterms:created xsi:type="dcterms:W3CDTF">2017-05-27T18:23:08Z</dcterms:created>
  <dcterms:modified xsi:type="dcterms:W3CDTF">2017-06-05T08:41:39Z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0x010100BD9DD68CFE0475449B28B50C9992F86C</vt:lpwstr>
  </property>
</Properties>
</file>