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1" r:id="rId3"/>
    <p:sldId id="272" r:id="rId4"/>
    <p:sldId id="259" r:id="rId5"/>
    <p:sldId id="280" r:id="rId6"/>
    <p:sldId id="275" r:id="rId7"/>
    <p:sldId id="276" r:id="rId8"/>
    <p:sldId id="277" r:id="rId9"/>
    <p:sldId id="278" r:id="rId10"/>
    <p:sldId id="279" r:id="rId11"/>
    <p:sldId id="261" r:id="rId12"/>
    <p:sldId id="262" r:id="rId13"/>
    <p:sldId id="263" r:id="rId14"/>
    <p:sldId id="265" r:id="rId15"/>
    <p:sldId id="266" r:id="rId16"/>
    <p:sldId id="267" r:id="rId17"/>
    <p:sldId id="268" r:id="rId18"/>
    <p:sldId id="269" r:id="rId19"/>
    <p:sldId id="270" r:id="rId20"/>
    <p:sldId id="273" r:id="rId21"/>
    <p:sldId id="260" r:id="rId22"/>
    <p:sldId id="274" r:id="rId23"/>
    <p:sldId id="258" r:id="rId2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Exp. Gr. 1 "self-experienced case"</c:v>
                </c:pt>
              </c:strCache>
            </c:strRef>
          </c:tx>
          <c:spPr>
            <a:ln>
              <a:solidFill>
                <a:srgbClr val="FF0000"/>
              </a:solidFill>
              <a:prstDash val="sysDash"/>
            </a:ln>
          </c:spPr>
          <c:marker>
            <c:symbol val="diamond"/>
            <c:size val="8"/>
            <c:spPr>
              <a:noFill/>
              <a:ln w="19050">
                <a:solidFill>
                  <a:srgbClr val="FF0000"/>
                </a:solidFill>
              </a:ln>
            </c:spPr>
          </c:marker>
          <c:cat>
            <c:strRef>
              <c:f>Tabelle1!$A$2:$A$4</c:f>
              <c:strCache>
                <c:ptCount val="3"/>
                <c:pt idx="0">
                  <c:v>Pretest</c:v>
                </c:pt>
                <c:pt idx="1">
                  <c:v>Posttest</c:v>
                </c:pt>
                <c:pt idx="2">
                  <c:v>Follow Up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18.5</c:v>
                </c:pt>
                <c:pt idx="1">
                  <c:v>35.700000000000003</c:v>
                </c:pt>
                <c:pt idx="2">
                  <c:v>31.4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Exp. Gr. 2 "hypothetical case"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square"/>
            <c:size val="6"/>
            <c:spPr>
              <a:solidFill>
                <a:srgbClr val="FF0000"/>
              </a:solidFill>
              <a:ln w="19050">
                <a:solidFill>
                  <a:srgbClr val="FF0000"/>
                </a:solidFill>
              </a:ln>
            </c:spPr>
          </c:marker>
          <c:cat>
            <c:strRef>
              <c:f>Tabelle1!$A$2:$A$4</c:f>
              <c:strCache>
                <c:ptCount val="3"/>
                <c:pt idx="0">
                  <c:v>Pretest</c:v>
                </c:pt>
                <c:pt idx="1">
                  <c:v>Posttest</c:v>
                </c:pt>
                <c:pt idx="2">
                  <c:v>Follow Up</c:v>
                </c:pt>
              </c:strCache>
            </c:str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17.8</c:v>
                </c:pt>
                <c:pt idx="1">
                  <c:v>33.9</c:v>
                </c:pt>
                <c:pt idx="2">
                  <c:v>33.4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Comp. Gr. 1 "self-experienced case"</c:v>
                </c:pt>
              </c:strCache>
            </c:strRef>
          </c:tx>
          <c:spPr>
            <a:ln>
              <a:solidFill>
                <a:srgbClr val="0070C0"/>
              </a:solidFill>
              <a:prstDash val="sysDash"/>
            </a:ln>
          </c:spPr>
          <c:marker>
            <c:symbol val="diamond"/>
            <c:size val="8"/>
            <c:spPr>
              <a:noFill/>
              <a:ln w="19050">
                <a:solidFill>
                  <a:srgbClr val="0070C0"/>
                </a:solidFill>
              </a:ln>
            </c:spPr>
          </c:marker>
          <c:cat>
            <c:strRef>
              <c:f>Tabelle1!$A$2:$A$4</c:f>
              <c:strCache>
                <c:ptCount val="3"/>
                <c:pt idx="0">
                  <c:v>Pretest</c:v>
                </c:pt>
                <c:pt idx="1">
                  <c:v>Posttest</c:v>
                </c:pt>
                <c:pt idx="2">
                  <c:v>Follow Up</c:v>
                </c:pt>
              </c:strCache>
            </c:strRef>
          </c:cat>
          <c:val>
            <c:numRef>
              <c:f>Tabelle1!$D$2:$D$4</c:f>
              <c:numCache>
                <c:formatCode>General</c:formatCode>
                <c:ptCount val="3"/>
                <c:pt idx="0">
                  <c:v>21.8</c:v>
                </c:pt>
                <c:pt idx="1">
                  <c:v>21.4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Comp. Gr. 2 "hypothetical case"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6"/>
            <c:spPr>
              <a:solidFill>
                <a:srgbClr val="0070C0"/>
              </a:solidFill>
              <a:ln w="19050">
                <a:solidFill>
                  <a:srgbClr val="0070C0"/>
                </a:solidFill>
              </a:ln>
            </c:spPr>
          </c:marker>
          <c:cat>
            <c:strRef>
              <c:f>Tabelle1!$A$2:$A$4</c:f>
              <c:strCache>
                <c:ptCount val="3"/>
                <c:pt idx="0">
                  <c:v>Pretest</c:v>
                </c:pt>
                <c:pt idx="1">
                  <c:v>Posttest</c:v>
                </c:pt>
                <c:pt idx="2">
                  <c:v>Follow Up</c:v>
                </c:pt>
              </c:strCache>
            </c:strRef>
          </c:cat>
          <c:val>
            <c:numRef>
              <c:f>Tabelle1!$E$2:$E$4</c:f>
              <c:numCache>
                <c:formatCode>General</c:formatCode>
                <c:ptCount val="3"/>
                <c:pt idx="0">
                  <c:v>24.8</c:v>
                </c:pt>
                <c:pt idx="1">
                  <c:v>27.4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7671728"/>
        <c:axId val="487668984"/>
      </c:lineChart>
      <c:catAx>
        <c:axId val="4876717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487668984"/>
        <c:crosses val="autoZero"/>
        <c:auto val="1"/>
        <c:lblAlgn val="ctr"/>
        <c:lblOffset val="100"/>
        <c:noMultiLvlLbl val="0"/>
      </c:catAx>
      <c:valAx>
        <c:axId val="48766898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e-AT" dirty="0" smtClean="0"/>
                  <a:t>C-Score</a:t>
                </a:r>
                <a:endParaRPr lang="de-AT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4876717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465076343969506"/>
          <c:y val="0.1999753937007874"/>
          <c:w val="0.36534923656030488"/>
          <c:h val="0.61879921259842519"/>
        </c:manualLayout>
      </c:layout>
      <c:overlay val="0"/>
      <c:txPr>
        <a:bodyPr/>
        <a:lstStyle/>
        <a:p>
          <a:pPr>
            <a:defRPr sz="1500" baseline="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Exp. Gr. 1 "self-experienced case"</c:v>
                </c:pt>
              </c:strCache>
            </c:strRef>
          </c:tx>
          <c:spPr>
            <a:ln>
              <a:solidFill>
                <a:srgbClr val="FF0000"/>
              </a:solidFill>
              <a:prstDash val="sysDash"/>
            </a:ln>
          </c:spPr>
          <c:marker>
            <c:symbol val="diamond"/>
            <c:size val="8"/>
            <c:spPr>
              <a:noFill/>
              <a:ln w="19050">
                <a:solidFill>
                  <a:srgbClr val="FF0000"/>
                </a:solidFill>
              </a:ln>
            </c:spPr>
          </c:marker>
          <c:cat>
            <c:strRef>
              <c:f>Tabelle1!$A$2:$A$3</c:f>
              <c:strCache>
                <c:ptCount val="2"/>
                <c:pt idx="0">
                  <c:v>Pretest</c:v>
                </c:pt>
                <c:pt idx="1">
                  <c:v>Posttest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3.07</c:v>
                </c:pt>
                <c:pt idx="1">
                  <c:v>3.5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Exp. Gr. 2 "hypothetical case"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square"/>
            <c:size val="6"/>
            <c:spPr>
              <a:solidFill>
                <a:srgbClr val="FF0000"/>
              </a:solidFill>
              <a:ln w="19050">
                <a:solidFill>
                  <a:srgbClr val="FF0000"/>
                </a:solidFill>
              </a:ln>
            </c:spPr>
          </c:marker>
          <c:cat>
            <c:strRef>
              <c:f>Tabelle1!$A$2:$A$3</c:f>
              <c:strCache>
                <c:ptCount val="2"/>
                <c:pt idx="0">
                  <c:v>Pretest</c:v>
                </c:pt>
                <c:pt idx="1">
                  <c:v>Posttest</c:v>
                </c:pt>
              </c:strCache>
            </c:strRef>
          </c:cat>
          <c:val>
            <c:numRef>
              <c:f>Tabelle1!$C$2:$C$3</c:f>
              <c:numCache>
                <c:formatCode>General</c:formatCode>
                <c:ptCount val="2"/>
                <c:pt idx="0">
                  <c:v>3.08</c:v>
                </c:pt>
                <c:pt idx="1">
                  <c:v>3.37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Comp. Gr. 1 "self-experienced case"</c:v>
                </c:pt>
              </c:strCache>
            </c:strRef>
          </c:tx>
          <c:spPr>
            <a:ln>
              <a:solidFill>
                <a:srgbClr val="0070C0"/>
              </a:solidFill>
              <a:prstDash val="sysDash"/>
            </a:ln>
          </c:spPr>
          <c:marker>
            <c:symbol val="diamond"/>
            <c:size val="8"/>
            <c:spPr>
              <a:noFill/>
              <a:ln w="19050">
                <a:solidFill>
                  <a:srgbClr val="0070C0"/>
                </a:solidFill>
              </a:ln>
            </c:spPr>
          </c:marker>
          <c:cat>
            <c:strRef>
              <c:f>Tabelle1!$A$2:$A$3</c:f>
              <c:strCache>
                <c:ptCount val="2"/>
                <c:pt idx="0">
                  <c:v>Pretest</c:v>
                </c:pt>
                <c:pt idx="1">
                  <c:v>Posttest</c:v>
                </c:pt>
              </c:strCache>
            </c:strRef>
          </c:cat>
          <c:val>
            <c:numRef>
              <c:f>Tabelle1!$D$2:$D$3</c:f>
              <c:numCache>
                <c:formatCode>General</c:formatCode>
                <c:ptCount val="2"/>
                <c:pt idx="0">
                  <c:v>3.1</c:v>
                </c:pt>
                <c:pt idx="1">
                  <c:v>3.04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Comp. Gr. 2 "hypothetical case"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6"/>
            <c:spPr>
              <a:solidFill>
                <a:srgbClr val="0070C0"/>
              </a:solidFill>
              <a:ln w="19050">
                <a:solidFill>
                  <a:srgbClr val="0070C0"/>
                </a:solidFill>
              </a:ln>
            </c:spPr>
          </c:marker>
          <c:cat>
            <c:strRef>
              <c:f>Tabelle1!$A$2:$A$3</c:f>
              <c:strCache>
                <c:ptCount val="2"/>
                <c:pt idx="0">
                  <c:v>Pretest</c:v>
                </c:pt>
                <c:pt idx="1">
                  <c:v>Posttest</c:v>
                </c:pt>
              </c:strCache>
            </c:strRef>
          </c:cat>
          <c:val>
            <c:numRef>
              <c:f>Tabelle1!$E$2:$E$3</c:f>
              <c:numCache>
                <c:formatCode>General</c:formatCode>
                <c:ptCount val="2"/>
                <c:pt idx="0">
                  <c:v>3.19</c:v>
                </c:pt>
                <c:pt idx="1">
                  <c:v>3.12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7669768"/>
        <c:axId val="487672120"/>
      </c:lineChart>
      <c:catAx>
        <c:axId val="4876697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487672120"/>
        <c:crosses val="autoZero"/>
        <c:auto val="1"/>
        <c:lblAlgn val="ctr"/>
        <c:lblOffset val="100"/>
        <c:noMultiLvlLbl val="0"/>
      </c:catAx>
      <c:valAx>
        <c:axId val="487672120"/>
        <c:scaling>
          <c:orientation val="minMax"/>
          <c:max val="3.6"/>
          <c:min val="2.8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e-AT" dirty="0" err="1" smtClean="0"/>
                  <a:t>Discourse-orientation</a:t>
                </a:r>
                <a:endParaRPr lang="de-AT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487669768"/>
        <c:crosses val="autoZero"/>
        <c:crossBetween val="between"/>
        <c:majorUnit val="0.1"/>
        <c:minorUnit val="0.1"/>
      </c:valAx>
    </c:plotArea>
    <c:legend>
      <c:legendPos val="r"/>
      <c:layout>
        <c:manualLayout>
          <c:xMode val="edge"/>
          <c:yMode val="edge"/>
          <c:x val="0.63465076343969506"/>
          <c:y val="0.1999753937007874"/>
          <c:w val="0.36534923656030488"/>
          <c:h val="0.61879921259842519"/>
        </c:manualLayout>
      </c:layout>
      <c:overlay val="0"/>
      <c:txPr>
        <a:bodyPr/>
        <a:lstStyle/>
        <a:p>
          <a:pPr>
            <a:defRPr sz="1500" baseline="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31A9C-69E1-4FDA-BC26-CB9FA0FC3743}" type="datetimeFigureOut">
              <a:rPr lang="de-AT" smtClean="0"/>
              <a:t>06.03.2017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7FD256-2BD1-43AF-B495-59A9598D7EF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3865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6FC48E-36BA-407E-89CD-0B54F894913A}" type="slidenum">
              <a:rPr lang="de-AT" altLang="de-DE"/>
              <a:pPr/>
              <a:t>4</a:t>
            </a:fld>
            <a:endParaRPr lang="de-AT" altLang="de-DE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63851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8856-8A79-494C-AE7D-B8C29DE7BC53}" type="datetimeFigureOut">
              <a:rPr lang="de-AT" smtClean="0"/>
              <a:t>06.03.2017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6CEC5-B71C-41C6-A38D-BD9B2B00F3F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6600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8856-8A79-494C-AE7D-B8C29DE7BC53}" type="datetimeFigureOut">
              <a:rPr lang="de-AT" smtClean="0"/>
              <a:t>06.03.2017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6CEC5-B71C-41C6-A38D-BD9B2B00F3F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17796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8856-8A79-494C-AE7D-B8C29DE7BC53}" type="datetimeFigureOut">
              <a:rPr lang="de-AT" smtClean="0"/>
              <a:t>06.03.2017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6CEC5-B71C-41C6-A38D-BD9B2B00F3F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1733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8856-8A79-494C-AE7D-B8C29DE7BC53}" type="datetimeFigureOut">
              <a:rPr lang="de-AT" smtClean="0"/>
              <a:t>06.03.2017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6CEC5-B71C-41C6-A38D-BD9B2B00F3F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64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8856-8A79-494C-AE7D-B8C29DE7BC53}" type="datetimeFigureOut">
              <a:rPr lang="de-AT" smtClean="0"/>
              <a:t>06.03.2017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6CEC5-B71C-41C6-A38D-BD9B2B00F3F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92528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8856-8A79-494C-AE7D-B8C29DE7BC53}" type="datetimeFigureOut">
              <a:rPr lang="de-AT" smtClean="0"/>
              <a:t>06.03.2017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6CEC5-B71C-41C6-A38D-BD9B2B00F3F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889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8856-8A79-494C-AE7D-B8C29DE7BC53}" type="datetimeFigureOut">
              <a:rPr lang="de-AT" smtClean="0"/>
              <a:t>06.03.2017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6CEC5-B71C-41C6-A38D-BD9B2B00F3F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1769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8856-8A79-494C-AE7D-B8C29DE7BC53}" type="datetimeFigureOut">
              <a:rPr lang="de-AT" smtClean="0"/>
              <a:t>06.03.2017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6CEC5-B71C-41C6-A38D-BD9B2B00F3F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1992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8856-8A79-494C-AE7D-B8C29DE7BC53}" type="datetimeFigureOut">
              <a:rPr lang="de-AT" smtClean="0"/>
              <a:t>06.03.2017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6CEC5-B71C-41C6-A38D-BD9B2B00F3F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8373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8856-8A79-494C-AE7D-B8C29DE7BC53}" type="datetimeFigureOut">
              <a:rPr lang="de-AT" smtClean="0"/>
              <a:t>06.03.2017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6CEC5-B71C-41C6-A38D-BD9B2B00F3F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24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8856-8A79-494C-AE7D-B8C29DE7BC53}" type="datetimeFigureOut">
              <a:rPr lang="de-AT" smtClean="0"/>
              <a:t>06.03.2017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6CEC5-B71C-41C6-A38D-BD9B2B00F3F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675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48856-8A79-494C-AE7D-B8C29DE7BC53}" type="datetimeFigureOut">
              <a:rPr lang="de-AT" smtClean="0"/>
              <a:t>06.03.2017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6CEC5-B71C-41C6-A38D-BD9B2B00F3F4}" type="slidenum">
              <a:rPr lang="de-AT" smtClean="0"/>
              <a:t>‹Nr.›</a:t>
            </a:fld>
            <a:endParaRPr lang="de-AT"/>
          </a:p>
        </p:txBody>
      </p:sp>
      <p:pic>
        <p:nvPicPr>
          <p:cNvPr id="7" name="Picture 2" descr="C:\Users\patry\AppData\Local\Temp\proteach logo (2)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189" y="-11965"/>
            <a:ext cx="1080120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6911975" y="479425"/>
            <a:ext cx="22320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de-AT" sz="1400" dirty="0"/>
              <a:t>Department </a:t>
            </a:r>
            <a:r>
              <a:rPr lang="de-AT" sz="1400" dirty="0" err="1"/>
              <a:t>of</a:t>
            </a:r>
            <a:r>
              <a:rPr lang="de-AT" sz="1400" dirty="0"/>
              <a:t> Education</a:t>
            </a:r>
          </a:p>
        </p:txBody>
      </p:sp>
      <p:pic>
        <p:nvPicPr>
          <p:cNvPr id="9" name="Picture 5" descr="Logo4-niedri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205" y="90488"/>
            <a:ext cx="1527175" cy="47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3"/>
          <p:cNvPicPr>
            <a:picLocks noChangeAspect="1"/>
          </p:cNvPicPr>
          <p:nvPr userDrawn="1"/>
        </p:nvPicPr>
        <p:blipFill rotWithShape="1">
          <a:blip r:embed="rId15"/>
          <a:srcRect l="51757" t="26528" r="38257" b="55233"/>
          <a:stretch/>
        </p:blipFill>
        <p:spPr>
          <a:xfrm>
            <a:off x="5769837" y="-78423"/>
            <a:ext cx="1086505" cy="1115696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5294" y="-11965"/>
            <a:ext cx="2996065" cy="74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354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11975" y="479425"/>
            <a:ext cx="22320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de-AT" sz="1400" dirty="0"/>
              <a:t>Department </a:t>
            </a:r>
            <a:r>
              <a:rPr lang="de-AT" sz="1400" dirty="0" err="1"/>
              <a:t>of</a:t>
            </a:r>
            <a:r>
              <a:rPr lang="de-AT" sz="1400" dirty="0"/>
              <a:t> Education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0" y="1196752"/>
            <a:ext cx="9144000" cy="2400657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100000">
                <a:srgbClr val="FFC000"/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de-AT" sz="5400" b="1" dirty="0" smtClean="0"/>
              <a:t>V</a:t>
            </a:r>
            <a:r>
              <a:rPr lang="de-AT" sz="5400" b="1" i="1" dirty="0" smtClean="0"/>
              <a:t>a</a:t>
            </a:r>
            <a:r>
              <a:rPr lang="de-AT" sz="5400" b="1" dirty="0" smtClean="0"/>
              <a:t>KE and MIT</a:t>
            </a:r>
          </a:p>
          <a:p>
            <a:pPr algn="ctr"/>
            <a:r>
              <a:rPr lang="de-AT" sz="4000" dirty="0" smtClean="0"/>
              <a:t>Lydia Linortner &amp; Jean-Luc Patry</a:t>
            </a:r>
          </a:p>
          <a:p>
            <a:pPr algn="ctr"/>
            <a:r>
              <a:rPr lang="de-AT" sz="2800" dirty="0" smtClean="0"/>
              <a:t>University </a:t>
            </a:r>
            <a:r>
              <a:rPr lang="de-AT" sz="2800" dirty="0" err="1" smtClean="0"/>
              <a:t>of</a:t>
            </a:r>
            <a:r>
              <a:rPr lang="de-AT" sz="2800" dirty="0" smtClean="0"/>
              <a:t> Salzburg, Department </a:t>
            </a:r>
            <a:r>
              <a:rPr lang="de-AT" sz="2800" dirty="0" err="1" smtClean="0"/>
              <a:t>of</a:t>
            </a:r>
            <a:r>
              <a:rPr lang="de-AT" sz="2800" dirty="0" smtClean="0"/>
              <a:t> Education</a:t>
            </a:r>
          </a:p>
          <a:p>
            <a:pPr algn="ctr"/>
            <a:r>
              <a:rPr lang="de-AT" sz="2800" dirty="0" smtClean="0"/>
              <a:t>Lydia.linortner@sbg.ac.at; jean-luc.patry@sbg.ac.at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0" y="3597409"/>
            <a:ext cx="9144000" cy="2308324"/>
          </a:xfrm>
          <a:prstGeom prst="rect">
            <a:avLst/>
          </a:prstGeom>
          <a:gradFill>
            <a:gsLst>
              <a:gs pos="0">
                <a:srgbClr val="FFC000"/>
              </a:gs>
              <a:gs pos="100000">
                <a:srgbClr val="00B0F0"/>
              </a:gs>
            </a:gsLst>
            <a:lin ang="0" scaled="1"/>
          </a:gradFill>
        </p:spPr>
        <p:txBody>
          <a:bodyPr wrap="square" rtlCol="0">
            <a:spAutoFit/>
          </a:bodyPr>
          <a:lstStyle/>
          <a:p>
            <a:pPr algn="ctr"/>
            <a:endParaRPr lang="de-AT" sz="3600" dirty="0" smtClean="0"/>
          </a:p>
          <a:p>
            <a:pPr algn="ctr"/>
            <a:r>
              <a:rPr lang="de-AT" sz="3600" dirty="0" smtClean="0"/>
              <a:t>Short </a:t>
            </a:r>
            <a:r>
              <a:rPr lang="de-AT" sz="3600" dirty="0" err="1"/>
              <a:t>presentation</a:t>
            </a:r>
            <a:r>
              <a:rPr lang="de-AT" sz="3600" dirty="0"/>
              <a:t> at </a:t>
            </a:r>
            <a:r>
              <a:rPr lang="de-AT" sz="3600" dirty="0" err="1"/>
              <a:t>the</a:t>
            </a:r>
            <a:r>
              <a:rPr lang="de-AT" sz="3600" dirty="0"/>
              <a:t> </a:t>
            </a:r>
          </a:p>
          <a:p>
            <a:pPr algn="ctr"/>
            <a:r>
              <a:rPr lang="de-AT" sz="3600" dirty="0"/>
              <a:t>Second Project Management Board Meeting</a:t>
            </a:r>
          </a:p>
          <a:p>
            <a:pPr algn="ctr"/>
            <a:r>
              <a:rPr lang="de-AT" sz="3600" dirty="0" err="1"/>
              <a:t>Bucharest</a:t>
            </a:r>
            <a:r>
              <a:rPr lang="de-AT" sz="3600" dirty="0"/>
              <a:t>, Romania, March 7, 2017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-2828" y="6180191"/>
            <a:ext cx="3635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Erzabt-Klotz-</a:t>
            </a:r>
            <a:r>
              <a:rPr lang="de-AT" dirty="0" err="1"/>
              <a:t>Strasse</a:t>
            </a:r>
            <a:r>
              <a:rPr lang="de-AT" dirty="0"/>
              <a:t> 1</a:t>
            </a:r>
          </a:p>
          <a:p>
            <a:r>
              <a:rPr lang="de-AT" dirty="0"/>
              <a:t>5020 Salzburg, </a:t>
            </a:r>
            <a:r>
              <a:rPr lang="de-AT" dirty="0" smtClean="0"/>
              <a:t>Austria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075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980728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400" dirty="0" smtClean="0">
                <a:sym typeface="Wingdings" panose="05000000000000000000" pitchFamily="2" charset="2"/>
              </a:rPr>
              <a:t>VaKE in school: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Successful with hearing impaired pupils (Linortner);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High motivation;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No discipline problems;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Often disruptive or very quiet children completely change their behavior towards full compliance.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No experience with autistic children yet.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7744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mit Pfeil 8"/>
          <p:cNvCxnSpPr>
            <a:cxnSpLocks noChangeShapeType="1"/>
            <a:endCxn id="15" idx="2"/>
          </p:cNvCxnSpPr>
          <p:nvPr/>
        </p:nvCxnSpPr>
        <p:spPr bwMode="auto">
          <a:xfrm>
            <a:off x="6372225" y="3532188"/>
            <a:ext cx="863600" cy="31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extfeld 1"/>
          <p:cNvSpPr txBox="1">
            <a:spLocks noChangeArrowheads="1"/>
          </p:cNvSpPr>
          <p:nvPr/>
        </p:nvSpPr>
        <p:spPr bwMode="auto">
          <a:xfrm>
            <a:off x="4643438" y="2510631"/>
            <a:ext cx="3384550" cy="2062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r" eaLnBrk="1" hangingPunct="1"/>
            <a:r>
              <a:rPr lang="de-AT" sz="1600" dirty="0" err="1" smtClean="0">
                <a:latin typeface="Arial" charset="0"/>
              </a:rPr>
              <a:t>Practitioner</a:t>
            </a:r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</p:txBody>
      </p:sp>
      <p:sp>
        <p:nvSpPr>
          <p:cNvPr id="15" name="Textfeld 14"/>
          <p:cNvSpPr>
            <a:spLocks noChangeArrowheads="1"/>
          </p:cNvSpPr>
          <p:nvPr/>
        </p:nvSpPr>
        <p:spPr bwMode="auto">
          <a:xfrm>
            <a:off x="7235825" y="3297327"/>
            <a:ext cx="1368425" cy="476071"/>
          </a:xfrm>
          <a:prstGeom prst="ellipse">
            <a:avLst/>
          </a:prstGeom>
          <a:solidFill>
            <a:srgbClr val="00FF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/>
            <a:r>
              <a:rPr lang="de-AT" sz="1600" dirty="0" smtClean="0">
                <a:latin typeface="Arial" charset="0"/>
              </a:rPr>
              <a:t>Action</a:t>
            </a:r>
            <a:endParaRPr lang="de-AT" sz="1600" dirty="0">
              <a:latin typeface="Arial" charset="0"/>
            </a:endParaRPr>
          </a:p>
        </p:txBody>
      </p:sp>
      <p:sp>
        <p:nvSpPr>
          <p:cNvPr id="7" name="Textfeld 6"/>
          <p:cNvSpPr>
            <a:spLocks noChangeArrowheads="1"/>
          </p:cNvSpPr>
          <p:nvPr/>
        </p:nvSpPr>
        <p:spPr bwMode="auto">
          <a:xfrm>
            <a:off x="4302523" y="3116103"/>
            <a:ext cx="2087562" cy="82232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 smtClean="0">
                <a:latin typeface="Arial" charset="0"/>
              </a:rPr>
              <a:t>Subjective Theories</a:t>
            </a:r>
            <a:endParaRPr lang="en-US" sz="1600" baseline="-25000" dirty="0">
              <a:latin typeface="Arial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50825" y="765175"/>
            <a:ext cx="8893175" cy="95410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Theory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practice</a:t>
            </a:r>
            <a:endParaRPr lang="de-AT" sz="28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de-AT" sz="2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transfer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model</a:t>
            </a:r>
            <a:endParaRPr lang="de-AT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3761681" y="5138618"/>
            <a:ext cx="5148064" cy="830997"/>
          </a:xfrm>
          <a:prstGeom prst="rect">
            <a:avLst/>
          </a:prstGeom>
          <a:gradFill>
            <a:gsLst>
              <a:gs pos="0">
                <a:srgbClr val="FFC000"/>
              </a:gs>
              <a:gs pos="100000">
                <a:srgbClr val="00FF00"/>
              </a:gs>
            </a:gsLst>
            <a:lin ang="0" scaled="1"/>
          </a:gra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de-AT" sz="2400" dirty="0">
                <a:latin typeface="Arial" pitchFamily="34" charset="0"/>
                <a:cs typeface="Arial" pitchFamily="34" charset="0"/>
              </a:rPr>
              <a:t>Practice (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practical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decision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making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)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is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guided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by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subjective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theories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904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  <p:bldP spid="7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mit Pfeil 8"/>
          <p:cNvCxnSpPr>
            <a:cxnSpLocks noChangeShapeType="1"/>
            <a:endCxn id="15" idx="2"/>
          </p:cNvCxnSpPr>
          <p:nvPr/>
        </p:nvCxnSpPr>
        <p:spPr bwMode="auto">
          <a:xfrm>
            <a:off x="6372225" y="3532188"/>
            <a:ext cx="863600" cy="31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extfeld 1"/>
          <p:cNvSpPr txBox="1">
            <a:spLocks noChangeArrowheads="1"/>
          </p:cNvSpPr>
          <p:nvPr/>
        </p:nvSpPr>
        <p:spPr bwMode="auto">
          <a:xfrm>
            <a:off x="4643438" y="2510631"/>
            <a:ext cx="3384550" cy="2062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r" eaLnBrk="1" hangingPunct="1"/>
            <a:r>
              <a:rPr lang="de-AT" sz="1600" dirty="0" err="1" smtClean="0">
                <a:latin typeface="Arial" charset="0"/>
              </a:rPr>
              <a:t>Practitioner</a:t>
            </a:r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</p:txBody>
      </p:sp>
      <p:sp>
        <p:nvSpPr>
          <p:cNvPr id="15" name="Textfeld 14"/>
          <p:cNvSpPr>
            <a:spLocks noChangeArrowheads="1"/>
          </p:cNvSpPr>
          <p:nvPr/>
        </p:nvSpPr>
        <p:spPr bwMode="auto">
          <a:xfrm>
            <a:off x="7235825" y="3297327"/>
            <a:ext cx="1368425" cy="476071"/>
          </a:xfrm>
          <a:prstGeom prst="ellipse">
            <a:avLst/>
          </a:prstGeom>
          <a:solidFill>
            <a:srgbClr val="00FF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/>
            <a:r>
              <a:rPr lang="de-AT" sz="1600" dirty="0" smtClean="0">
                <a:latin typeface="Arial" charset="0"/>
              </a:rPr>
              <a:t>Action</a:t>
            </a:r>
            <a:endParaRPr lang="de-AT" sz="1600" dirty="0">
              <a:latin typeface="Arial" charset="0"/>
            </a:endParaRPr>
          </a:p>
        </p:txBody>
      </p:sp>
      <p:sp>
        <p:nvSpPr>
          <p:cNvPr id="4" name="Textfeld 3"/>
          <p:cNvSpPr txBox="1">
            <a:spLocks noChangeArrowheads="1"/>
          </p:cNvSpPr>
          <p:nvPr/>
        </p:nvSpPr>
        <p:spPr bwMode="auto">
          <a:xfrm>
            <a:off x="250825" y="2551113"/>
            <a:ext cx="1441450" cy="181588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r" eaLnBrk="1" hangingPunct="1"/>
            <a:r>
              <a:rPr lang="de-AT" sz="1600" dirty="0" smtClean="0">
                <a:latin typeface="Arial" charset="0"/>
              </a:rPr>
              <a:t>Researcher</a:t>
            </a: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</p:txBody>
      </p:sp>
      <p:sp>
        <p:nvSpPr>
          <p:cNvPr id="5" name="Textfeld 4"/>
          <p:cNvSpPr>
            <a:spLocks noChangeArrowheads="1"/>
          </p:cNvSpPr>
          <p:nvPr/>
        </p:nvSpPr>
        <p:spPr bwMode="auto">
          <a:xfrm>
            <a:off x="468313" y="3113088"/>
            <a:ext cx="1511300" cy="8223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err="1" smtClean="0">
                <a:solidFill>
                  <a:schemeClr val="bg1"/>
                </a:solidFill>
                <a:latin typeface="Arial" charset="0"/>
              </a:rPr>
              <a:t>Theory</a:t>
            </a:r>
            <a:endParaRPr lang="de-AT" sz="1600" baseline="-25000" dirty="0">
              <a:solidFill>
                <a:schemeClr val="bg1"/>
              </a:solidFill>
              <a:latin typeface="Arial" charset="0"/>
            </a:endParaRPr>
          </a:p>
          <a:p>
            <a:pPr algn="r">
              <a:defRPr/>
            </a:pPr>
            <a:endParaRPr lang="de-AT" sz="160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21" name="Gerade Verbindung 20"/>
          <p:cNvCxnSpPr>
            <a:cxnSpLocks noChangeShapeType="1"/>
          </p:cNvCxnSpPr>
          <p:nvPr/>
        </p:nvCxnSpPr>
        <p:spPr bwMode="auto">
          <a:xfrm>
            <a:off x="1997473" y="3532188"/>
            <a:ext cx="23050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extfeld 6"/>
          <p:cNvSpPr>
            <a:spLocks noChangeArrowheads="1"/>
          </p:cNvSpPr>
          <p:nvPr/>
        </p:nvSpPr>
        <p:spPr bwMode="auto">
          <a:xfrm>
            <a:off x="4302523" y="3116103"/>
            <a:ext cx="2087562" cy="82232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err="1" smtClean="0">
                <a:latin typeface="Arial" charset="0"/>
              </a:rPr>
              <a:t>Subjective</a:t>
            </a:r>
            <a:r>
              <a:rPr lang="de-AT" sz="1600" dirty="0" smtClean="0">
                <a:latin typeface="Arial" charset="0"/>
              </a:rPr>
              <a:t> </a:t>
            </a:r>
            <a:r>
              <a:rPr lang="de-AT" sz="1600" dirty="0" err="1" smtClean="0">
                <a:latin typeface="Arial" charset="0"/>
              </a:rPr>
              <a:t>Theories</a:t>
            </a:r>
            <a:endParaRPr lang="de-AT" sz="1600" baseline="-25000" dirty="0">
              <a:latin typeface="Arial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50825" y="765175"/>
            <a:ext cx="8893175" cy="95410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de-AT" sz="2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model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relationship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between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theory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practice</a:t>
            </a:r>
            <a:endParaRPr lang="de-AT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0825" y="5198826"/>
            <a:ext cx="7921575" cy="830997"/>
          </a:xfrm>
          <a:prstGeom prst="rect">
            <a:avLst/>
          </a:prstGeom>
          <a:gradFill>
            <a:gsLst>
              <a:gs pos="50000">
                <a:srgbClr val="FFC000"/>
              </a:gs>
              <a:gs pos="0">
                <a:srgbClr val="FF0000"/>
              </a:gs>
              <a:gs pos="100000">
                <a:srgbClr val="00FF00"/>
              </a:gs>
            </a:gsLst>
            <a:lin ang="0" scaled="1"/>
          </a:gradFill>
        </p:spPr>
        <p:txBody>
          <a:bodyPr wrap="square">
            <a:spAutoFit/>
          </a:bodyPr>
          <a:lstStyle/>
          <a:p>
            <a:r>
              <a:rPr lang="de-AT" sz="2400" dirty="0">
                <a:latin typeface="Arial" pitchFamily="34" charset="0"/>
                <a:cs typeface="Arial" pitchFamily="34" charset="0"/>
              </a:rPr>
              <a:t>(Scientific)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theories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can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have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 an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impact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 on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action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only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if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they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integrated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into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system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of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subjective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theories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.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237502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mit Pfeil 8"/>
          <p:cNvCxnSpPr>
            <a:cxnSpLocks noChangeShapeType="1"/>
            <a:endCxn id="15" idx="2"/>
          </p:cNvCxnSpPr>
          <p:nvPr/>
        </p:nvCxnSpPr>
        <p:spPr bwMode="auto">
          <a:xfrm>
            <a:off x="6372225" y="3532188"/>
            <a:ext cx="863600" cy="31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extfeld 1"/>
          <p:cNvSpPr txBox="1">
            <a:spLocks noChangeArrowheads="1"/>
          </p:cNvSpPr>
          <p:nvPr/>
        </p:nvSpPr>
        <p:spPr bwMode="auto">
          <a:xfrm>
            <a:off x="4643438" y="2510631"/>
            <a:ext cx="3384550" cy="2062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r" eaLnBrk="1" hangingPunct="1"/>
            <a:r>
              <a:rPr lang="de-AT" sz="1600" dirty="0" err="1" smtClean="0">
                <a:latin typeface="Arial" charset="0"/>
              </a:rPr>
              <a:t>Practitioner</a:t>
            </a:r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</p:txBody>
      </p:sp>
      <p:sp>
        <p:nvSpPr>
          <p:cNvPr id="15" name="Textfeld 14"/>
          <p:cNvSpPr>
            <a:spLocks noChangeArrowheads="1"/>
          </p:cNvSpPr>
          <p:nvPr/>
        </p:nvSpPr>
        <p:spPr bwMode="auto">
          <a:xfrm>
            <a:off x="7235825" y="3297327"/>
            <a:ext cx="1368425" cy="476071"/>
          </a:xfrm>
          <a:prstGeom prst="ellipse">
            <a:avLst/>
          </a:prstGeom>
          <a:solidFill>
            <a:srgbClr val="00FF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/>
            <a:r>
              <a:rPr lang="de-AT" sz="1600" dirty="0" smtClean="0">
                <a:latin typeface="Arial" charset="0"/>
              </a:rPr>
              <a:t>Action</a:t>
            </a:r>
            <a:endParaRPr lang="de-AT" sz="1600" dirty="0">
              <a:latin typeface="Arial" charset="0"/>
            </a:endParaRPr>
          </a:p>
        </p:txBody>
      </p:sp>
      <p:sp>
        <p:nvSpPr>
          <p:cNvPr id="4" name="Textfeld 3"/>
          <p:cNvSpPr txBox="1">
            <a:spLocks noChangeArrowheads="1"/>
          </p:cNvSpPr>
          <p:nvPr/>
        </p:nvSpPr>
        <p:spPr bwMode="auto">
          <a:xfrm>
            <a:off x="250825" y="2551113"/>
            <a:ext cx="1441450" cy="181588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r" eaLnBrk="1" hangingPunct="1"/>
            <a:r>
              <a:rPr lang="de-AT" sz="1600" dirty="0" smtClean="0">
                <a:latin typeface="Arial" charset="0"/>
              </a:rPr>
              <a:t>Researcher</a:t>
            </a: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</p:txBody>
      </p:sp>
      <p:sp>
        <p:nvSpPr>
          <p:cNvPr id="5" name="Textfeld 4"/>
          <p:cNvSpPr>
            <a:spLocks noChangeArrowheads="1"/>
          </p:cNvSpPr>
          <p:nvPr/>
        </p:nvSpPr>
        <p:spPr bwMode="auto">
          <a:xfrm>
            <a:off x="468313" y="3113088"/>
            <a:ext cx="1511300" cy="8223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err="1" smtClean="0">
                <a:solidFill>
                  <a:schemeClr val="bg1"/>
                </a:solidFill>
                <a:latin typeface="Arial" charset="0"/>
              </a:rPr>
              <a:t>Theory</a:t>
            </a:r>
            <a:endParaRPr lang="de-AT" sz="1600" baseline="-25000" dirty="0">
              <a:solidFill>
                <a:schemeClr val="bg1"/>
              </a:solidFill>
              <a:latin typeface="Arial" charset="0"/>
            </a:endParaRPr>
          </a:p>
          <a:p>
            <a:pPr algn="r">
              <a:defRPr/>
            </a:pPr>
            <a:endParaRPr lang="de-AT" sz="160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8" name="Gerade Verbindung 7"/>
          <p:cNvCxnSpPr>
            <a:cxnSpLocks noChangeShapeType="1"/>
          </p:cNvCxnSpPr>
          <p:nvPr/>
        </p:nvCxnSpPr>
        <p:spPr bwMode="auto">
          <a:xfrm flipV="1">
            <a:off x="1979613" y="3529013"/>
            <a:ext cx="608012" cy="63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Gerade Verbindung 20"/>
          <p:cNvCxnSpPr>
            <a:cxnSpLocks noChangeShapeType="1"/>
          </p:cNvCxnSpPr>
          <p:nvPr/>
        </p:nvCxnSpPr>
        <p:spPr bwMode="auto">
          <a:xfrm>
            <a:off x="1979613" y="3524250"/>
            <a:ext cx="23050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feld 2"/>
          <p:cNvSpPr txBox="1">
            <a:spLocks noChangeArrowheads="1"/>
          </p:cNvSpPr>
          <p:nvPr/>
        </p:nvSpPr>
        <p:spPr bwMode="auto">
          <a:xfrm>
            <a:off x="2587625" y="2184400"/>
            <a:ext cx="1152525" cy="2800767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FFC000"/>
              </a:gs>
            </a:gsLst>
            <a:lin ang="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ctr" eaLnBrk="1" hangingPunct="1"/>
            <a:r>
              <a:rPr lang="de-AT" sz="1600" dirty="0">
                <a:latin typeface="Arial" charset="0"/>
              </a:rPr>
              <a:t>Mediator:</a:t>
            </a: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Tell</a:t>
            </a: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show</a:t>
            </a:r>
            <a:endParaRPr lang="de-AT" sz="1600" dirty="0">
              <a:latin typeface="Arial" charset="0"/>
            </a:endParaRP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counseling</a:t>
            </a:r>
            <a:endParaRPr lang="de-AT" sz="1600" dirty="0" smtClean="0">
              <a:latin typeface="Arial" charset="0"/>
            </a:endParaRP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coaching</a:t>
            </a:r>
            <a:endParaRPr lang="de-AT" sz="1600" dirty="0">
              <a:latin typeface="Arial" charset="0"/>
            </a:endParaRP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do</a:t>
            </a:r>
            <a:endParaRPr lang="de-AT" sz="1600" dirty="0">
              <a:latin typeface="Arial" charset="0"/>
            </a:endParaRP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Teacher</a:t>
            </a:r>
            <a:r>
              <a:rPr lang="de-AT" sz="1600" dirty="0" smtClean="0">
                <a:latin typeface="Arial" charset="0"/>
              </a:rPr>
              <a:t> </a:t>
            </a:r>
            <a:r>
              <a:rPr lang="de-AT" sz="1600" dirty="0" err="1" smtClean="0">
                <a:latin typeface="Arial" charset="0"/>
              </a:rPr>
              <a:t>education</a:t>
            </a:r>
            <a:endParaRPr lang="de-AT" sz="1600" dirty="0" smtClean="0">
              <a:latin typeface="Arial" charset="0"/>
            </a:endParaRP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Reading</a:t>
            </a: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etc</a:t>
            </a:r>
            <a:r>
              <a:rPr lang="de-AT" sz="1600" dirty="0">
                <a:latin typeface="Arial" charset="0"/>
              </a:rPr>
              <a:t>.</a:t>
            </a:r>
          </a:p>
          <a:p>
            <a:pPr algn="ctr" eaLnBrk="1" hangingPunct="1"/>
            <a:endParaRPr lang="de-AT" sz="1600" dirty="0">
              <a:latin typeface="Arial" charset="0"/>
            </a:endParaRPr>
          </a:p>
        </p:txBody>
      </p:sp>
      <p:sp>
        <p:nvSpPr>
          <p:cNvPr id="7" name="Textfeld 6"/>
          <p:cNvSpPr>
            <a:spLocks noChangeArrowheads="1"/>
          </p:cNvSpPr>
          <p:nvPr/>
        </p:nvSpPr>
        <p:spPr bwMode="auto">
          <a:xfrm>
            <a:off x="4302523" y="3116103"/>
            <a:ext cx="2087562" cy="82232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err="1" smtClean="0">
                <a:latin typeface="Arial" charset="0"/>
              </a:rPr>
              <a:t>Subjective</a:t>
            </a:r>
            <a:r>
              <a:rPr lang="de-AT" sz="1600" dirty="0" smtClean="0">
                <a:latin typeface="Arial" charset="0"/>
              </a:rPr>
              <a:t> </a:t>
            </a:r>
            <a:r>
              <a:rPr lang="de-AT" sz="1600" dirty="0" err="1" smtClean="0">
                <a:latin typeface="Arial" charset="0"/>
              </a:rPr>
              <a:t>Theories</a:t>
            </a:r>
            <a:endParaRPr lang="de-AT" sz="1600" baseline="-25000" dirty="0">
              <a:latin typeface="Arial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50825" y="765175"/>
            <a:ext cx="8893175" cy="95410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de-AT" sz="2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model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relationship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between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theory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practice</a:t>
            </a:r>
            <a:endParaRPr lang="de-AT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50825" y="5329218"/>
            <a:ext cx="6481415" cy="1569660"/>
          </a:xfrm>
          <a:prstGeom prst="rect">
            <a:avLst/>
          </a:prstGeom>
          <a:gradFill>
            <a:gsLst>
              <a:gs pos="100000">
                <a:srgbClr val="FFC000"/>
              </a:gs>
              <a:gs pos="0">
                <a:srgbClr val="FF0000"/>
              </a:gs>
            </a:gsLst>
            <a:lin ang="0" scaled="1"/>
          </a:gra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de-AT" sz="2400" dirty="0">
                <a:latin typeface="Arial" pitchFamily="34" charset="0"/>
                <a:cs typeface="Arial" pitchFamily="34" charset="0"/>
              </a:rPr>
              <a:t>(Scientific)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theories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 smtClean="0">
                <a:latin typeface="Arial" pitchFamily="34" charset="0"/>
                <a:cs typeface="Arial" pitchFamily="34" charset="0"/>
              </a:rPr>
              <a:t>mediated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 smtClean="0">
                <a:latin typeface="Arial" pitchFamily="34" charset="0"/>
                <a:cs typeface="Arial" pitchFamily="34" charset="0"/>
              </a:rPr>
              <a:t>become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 smtClean="0">
                <a:latin typeface="Arial" pitchFamily="34" charset="0"/>
                <a:cs typeface="Arial" pitchFamily="34" charset="0"/>
              </a:rPr>
              <a:t>part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 smtClean="0">
                <a:latin typeface="Arial" pitchFamily="34" charset="0"/>
                <a:cs typeface="Arial" pitchFamily="34" charset="0"/>
              </a:rPr>
              <a:t>subjective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err="1" smtClean="0">
                <a:latin typeface="Arial" pitchFamily="34" charset="0"/>
                <a:cs typeface="Arial" pitchFamily="34" charset="0"/>
              </a:rPr>
              <a:t>theories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defRPr/>
            </a:pPr>
            <a:endParaRPr lang="de-AT" sz="24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de-AT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238052" y="6121439"/>
            <a:ext cx="25044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AT" sz="2800" b="1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Mediators!</a:t>
            </a:r>
          </a:p>
        </p:txBody>
      </p:sp>
    </p:spTree>
    <p:extLst>
      <p:ext uri="{BB962C8B-B14F-4D97-AF65-F5344CB8AC3E}">
        <p14:creationId xmlns:p14="http://schemas.microsoft.com/office/powerpoint/2010/main" val="391016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mph" presetSubtype="0" repeatCount="indefinite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1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mit Pfeil 8"/>
          <p:cNvCxnSpPr>
            <a:cxnSpLocks noChangeShapeType="1"/>
            <a:endCxn id="15" idx="2"/>
          </p:cNvCxnSpPr>
          <p:nvPr/>
        </p:nvCxnSpPr>
        <p:spPr bwMode="auto">
          <a:xfrm>
            <a:off x="6372225" y="3532188"/>
            <a:ext cx="863600" cy="31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extfeld 1"/>
          <p:cNvSpPr txBox="1">
            <a:spLocks noChangeArrowheads="1"/>
          </p:cNvSpPr>
          <p:nvPr/>
        </p:nvSpPr>
        <p:spPr bwMode="auto">
          <a:xfrm>
            <a:off x="4643438" y="2510631"/>
            <a:ext cx="3384550" cy="2062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r" eaLnBrk="1" hangingPunct="1"/>
            <a:r>
              <a:rPr lang="de-AT" sz="1600" dirty="0" err="1" smtClean="0">
                <a:latin typeface="Arial" charset="0"/>
              </a:rPr>
              <a:t>Practitioner</a:t>
            </a:r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</p:txBody>
      </p:sp>
      <p:sp>
        <p:nvSpPr>
          <p:cNvPr id="15" name="Textfeld 14"/>
          <p:cNvSpPr>
            <a:spLocks noChangeArrowheads="1"/>
          </p:cNvSpPr>
          <p:nvPr/>
        </p:nvSpPr>
        <p:spPr bwMode="auto">
          <a:xfrm>
            <a:off x="7235825" y="3297327"/>
            <a:ext cx="1368425" cy="476071"/>
          </a:xfrm>
          <a:prstGeom prst="ellipse">
            <a:avLst/>
          </a:prstGeom>
          <a:solidFill>
            <a:srgbClr val="00FF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/>
            <a:r>
              <a:rPr lang="de-AT" sz="1600" dirty="0" smtClean="0">
                <a:latin typeface="Arial" charset="0"/>
              </a:rPr>
              <a:t>Action</a:t>
            </a:r>
            <a:endParaRPr lang="de-AT" sz="1600" dirty="0">
              <a:latin typeface="Arial" charset="0"/>
            </a:endParaRPr>
          </a:p>
        </p:txBody>
      </p:sp>
      <p:sp>
        <p:nvSpPr>
          <p:cNvPr id="4" name="Textfeld 3"/>
          <p:cNvSpPr txBox="1">
            <a:spLocks noChangeArrowheads="1"/>
          </p:cNvSpPr>
          <p:nvPr/>
        </p:nvSpPr>
        <p:spPr bwMode="auto">
          <a:xfrm>
            <a:off x="250825" y="2551113"/>
            <a:ext cx="1441450" cy="181588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r" eaLnBrk="1" hangingPunct="1"/>
            <a:r>
              <a:rPr lang="de-AT" sz="1600" dirty="0" smtClean="0">
                <a:latin typeface="Arial" charset="0"/>
              </a:rPr>
              <a:t>Researcher</a:t>
            </a: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</p:txBody>
      </p:sp>
      <p:sp>
        <p:nvSpPr>
          <p:cNvPr id="5" name="Textfeld 4"/>
          <p:cNvSpPr>
            <a:spLocks noChangeArrowheads="1"/>
          </p:cNvSpPr>
          <p:nvPr/>
        </p:nvSpPr>
        <p:spPr bwMode="auto">
          <a:xfrm>
            <a:off x="468313" y="3113088"/>
            <a:ext cx="1511300" cy="8223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err="1" smtClean="0">
                <a:solidFill>
                  <a:schemeClr val="bg1"/>
                </a:solidFill>
                <a:latin typeface="Arial" charset="0"/>
              </a:rPr>
              <a:t>Theory</a:t>
            </a:r>
            <a:endParaRPr lang="de-AT" sz="1600" baseline="-25000" dirty="0">
              <a:solidFill>
                <a:schemeClr val="bg1"/>
              </a:solidFill>
              <a:latin typeface="Arial" charset="0"/>
            </a:endParaRPr>
          </a:p>
          <a:p>
            <a:pPr algn="r">
              <a:defRPr/>
            </a:pPr>
            <a:endParaRPr lang="de-AT" sz="160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8" name="Gerade Verbindung 7"/>
          <p:cNvCxnSpPr>
            <a:cxnSpLocks noChangeShapeType="1"/>
          </p:cNvCxnSpPr>
          <p:nvPr/>
        </p:nvCxnSpPr>
        <p:spPr bwMode="auto">
          <a:xfrm flipV="1">
            <a:off x="1979613" y="3529013"/>
            <a:ext cx="608012" cy="63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Gerade Verbindung 20"/>
          <p:cNvCxnSpPr>
            <a:cxnSpLocks noChangeShapeType="1"/>
          </p:cNvCxnSpPr>
          <p:nvPr/>
        </p:nvCxnSpPr>
        <p:spPr bwMode="auto">
          <a:xfrm>
            <a:off x="1979613" y="3524250"/>
            <a:ext cx="23050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feld 2"/>
          <p:cNvSpPr txBox="1">
            <a:spLocks noChangeArrowheads="1"/>
          </p:cNvSpPr>
          <p:nvPr/>
        </p:nvSpPr>
        <p:spPr bwMode="auto">
          <a:xfrm>
            <a:off x="2587625" y="2184400"/>
            <a:ext cx="1152525" cy="2800767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FFC000"/>
              </a:gs>
            </a:gsLst>
            <a:lin ang="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ctr" eaLnBrk="1" hangingPunct="1"/>
            <a:r>
              <a:rPr lang="de-AT" sz="1600" dirty="0">
                <a:latin typeface="Arial" charset="0"/>
              </a:rPr>
              <a:t>Mediator:</a:t>
            </a: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Tell</a:t>
            </a: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show</a:t>
            </a:r>
            <a:endParaRPr lang="de-AT" sz="1600" dirty="0">
              <a:latin typeface="Arial" charset="0"/>
            </a:endParaRP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counseling</a:t>
            </a:r>
            <a:endParaRPr lang="de-AT" sz="1600" dirty="0" smtClean="0">
              <a:latin typeface="Arial" charset="0"/>
            </a:endParaRP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coaching</a:t>
            </a:r>
            <a:endParaRPr lang="de-AT" sz="1600" dirty="0">
              <a:latin typeface="Arial" charset="0"/>
            </a:endParaRP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do</a:t>
            </a:r>
            <a:endParaRPr lang="de-AT" sz="1600" dirty="0">
              <a:latin typeface="Arial" charset="0"/>
            </a:endParaRP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Teacher</a:t>
            </a:r>
            <a:r>
              <a:rPr lang="de-AT" sz="1600" dirty="0" smtClean="0">
                <a:latin typeface="Arial" charset="0"/>
              </a:rPr>
              <a:t> </a:t>
            </a:r>
            <a:r>
              <a:rPr lang="de-AT" sz="1600" dirty="0" err="1" smtClean="0">
                <a:latin typeface="Arial" charset="0"/>
              </a:rPr>
              <a:t>education</a:t>
            </a:r>
            <a:endParaRPr lang="de-AT" sz="1600" dirty="0" smtClean="0">
              <a:latin typeface="Arial" charset="0"/>
            </a:endParaRP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Reading</a:t>
            </a: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etc</a:t>
            </a:r>
            <a:r>
              <a:rPr lang="de-AT" sz="1600" dirty="0">
                <a:latin typeface="Arial" charset="0"/>
              </a:rPr>
              <a:t>.</a:t>
            </a:r>
          </a:p>
          <a:p>
            <a:pPr algn="ctr" eaLnBrk="1" hangingPunct="1"/>
            <a:endParaRPr lang="de-AT" sz="1600" dirty="0">
              <a:latin typeface="Arial" charset="0"/>
            </a:endParaRPr>
          </a:p>
        </p:txBody>
      </p:sp>
      <p:sp>
        <p:nvSpPr>
          <p:cNvPr id="7" name="Textfeld 6"/>
          <p:cNvSpPr>
            <a:spLocks noChangeArrowheads="1"/>
          </p:cNvSpPr>
          <p:nvPr/>
        </p:nvSpPr>
        <p:spPr bwMode="auto">
          <a:xfrm>
            <a:off x="4302523" y="3116103"/>
            <a:ext cx="2087562" cy="822325"/>
          </a:xfrm>
          <a:prstGeom prst="ellipse">
            <a:avLst/>
          </a:prstGeom>
          <a:gradFill flip="none" rotWithShape="1">
            <a:gsLst>
              <a:gs pos="66000">
                <a:srgbClr val="FF9000"/>
              </a:gs>
              <a:gs pos="41000">
                <a:srgbClr val="FFC000"/>
              </a:gs>
              <a:gs pos="0">
                <a:srgbClr val="00B0F0"/>
              </a:gs>
              <a:gs pos="100000">
                <a:srgbClr val="00B0F0"/>
              </a:gs>
            </a:gsLst>
            <a:lin ang="16200000" scaled="1"/>
            <a:tileRect/>
          </a:gra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err="1" smtClean="0">
                <a:latin typeface="Arial" charset="0"/>
              </a:rPr>
              <a:t>Subjective</a:t>
            </a:r>
            <a:r>
              <a:rPr lang="de-AT" sz="1600" dirty="0" smtClean="0">
                <a:latin typeface="Arial" charset="0"/>
              </a:rPr>
              <a:t> </a:t>
            </a:r>
            <a:r>
              <a:rPr lang="de-AT" sz="1600" dirty="0" err="1" smtClean="0">
                <a:latin typeface="Arial" charset="0"/>
              </a:rPr>
              <a:t>Theories</a:t>
            </a:r>
            <a:endParaRPr lang="de-AT" sz="1600" baseline="-25000" dirty="0">
              <a:latin typeface="Arial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50825" y="765175"/>
            <a:ext cx="8893175" cy="95410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de-AT" sz="2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model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relationship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between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theory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practice</a:t>
            </a:r>
            <a:endParaRPr lang="de-AT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feld 6"/>
          <p:cNvSpPr>
            <a:spLocks noChangeArrowheads="1"/>
          </p:cNvSpPr>
          <p:nvPr/>
        </p:nvSpPr>
        <p:spPr bwMode="auto">
          <a:xfrm>
            <a:off x="3275856" y="5300370"/>
            <a:ext cx="5688632" cy="1200329"/>
          </a:xfrm>
          <a:prstGeom prst="rect">
            <a:avLst/>
          </a:prstGeom>
          <a:gradFill flip="none" rotWithShape="1">
            <a:gsLst>
              <a:gs pos="66000">
                <a:srgbClr val="FF9000"/>
              </a:gs>
              <a:gs pos="41000">
                <a:srgbClr val="FFC000"/>
              </a:gs>
              <a:gs pos="0">
                <a:srgbClr val="00B0F0"/>
              </a:gs>
              <a:gs pos="100000">
                <a:srgbClr val="00B0F0"/>
              </a:gs>
            </a:gsLst>
            <a:lin ang="16200000" scaled="1"/>
            <a:tileRect/>
          </a:gradFill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de-AT" sz="2400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The </a:t>
            </a:r>
            <a:r>
              <a:rPr lang="de-AT" sz="2400" dirty="0" err="1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practitioners</a:t>
            </a:r>
            <a:r>
              <a:rPr lang="de-AT" sz="2400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have</a:t>
            </a:r>
            <a:r>
              <a:rPr lang="de-AT" sz="2400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other</a:t>
            </a:r>
            <a:r>
              <a:rPr lang="de-AT" sz="2400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(non-</a:t>
            </a:r>
            <a:r>
              <a:rPr lang="de-AT" sz="2400" dirty="0" err="1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scientific</a:t>
            </a:r>
            <a:r>
              <a:rPr lang="de-AT" sz="2400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) </a:t>
            </a:r>
            <a:r>
              <a:rPr lang="de-AT" sz="2400" dirty="0" err="1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elements</a:t>
            </a:r>
            <a:r>
              <a:rPr lang="de-AT" sz="2400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besides</a:t>
            </a:r>
            <a:r>
              <a:rPr lang="de-AT" sz="2400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the</a:t>
            </a:r>
            <a:r>
              <a:rPr lang="de-AT" sz="2400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scientific</a:t>
            </a:r>
            <a:r>
              <a:rPr lang="de-AT" sz="2400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ones</a:t>
            </a:r>
            <a:r>
              <a:rPr lang="de-AT" sz="2400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in </a:t>
            </a:r>
            <a:r>
              <a:rPr lang="de-AT" sz="2400" dirty="0" err="1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their</a:t>
            </a:r>
            <a:r>
              <a:rPr lang="de-AT" sz="2400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subjective</a:t>
            </a:r>
            <a:r>
              <a:rPr lang="de-AT" sz="2400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de-AT" sz="2400" dirty="0" err="1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theories</a:t>
            </a:r>
            <a:r>
              <a:rPr lang="de-AT" sz="2400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.</a:t>
            </a:r>
            <a:endParaRPr lang="de-AT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85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mit Pfeil 8"/>
          <p:cNvCxnSpPr>
            <a:cxnSpLocks noChangeShapeType="1"/>
            <a:endCxn id="15" idx="2"/>
          </p:cNvCxnSpPr>
          <p:nvPr/>
        </p:nvCxnSpPr>
        <p:spPr bwMode="auto">
          <a:xfrm>
            <a:off x="6372225" y="3532188"/>
            <a:ext cx="863600" cy="31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extfeld 1"/>
          <p:cNvSpPr txBox="1">
            <a:spLocks noChangeArrowheads="1"/>
          </p:cNvSpPr>
          <p:nvPr/>
        </p:nvSpPr>
        <p:spPr bwMode="auto">
          <a:xfrm>
            <a:off x="4643438" y="2510631"/>
            <a:ext cx="3384550" cy="2062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r" eaLnBrk="1" hangingPunct="1"/>
            <a:r>
              <a:rPr lang="de-AT" sz="1600" dirty="0" err="1" smtClean="0">
                <a:latin typeface="Arial" charset="0"/>
              </a:rPr>
              <a:t>Practitioner</a:t>
            </a:r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</p:txBody>
      </p:sp>
      <p:sp>
        <p:nvSpPr>
          <p:cNvPr id="15" name="Textfeld 14"/>
          <p:cNvSpPr>
            <a:spLocks noChangeArrowheads="1"/>
          </p:cNvSpPr>
          <p:nvPr/>
        </p:nvSpPr>
        <p:spPr bwMode="auto">
          <a:xfrm>
            <a:off x="7235825" y="3297327"/>
            <a:ext cx="1368425" cy="476071"/>
          </a:xfrm>
          <a:prstGeom prst="ellipse">
            <a:avLst/>
          </a:prstGeom>
          <a:solidFill>
            <a:srgbClr val="00FF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/>
            <a:r>
              <a:rPr lang="de-AT" sz="1600" dirty="0" smtClean="0">
                <a:latin typeface="Arial" charset="0"/>
              </a:rPr>
              <a:t>Action</a:t>
            </a:r>
            <a:endParaRPr lang="de-AT" sz="1600" dirty="0">
              <a:latin typeface="Arial" charset="0"/>
            </a:endParaRPr>
          </a:p>
        </p:txBody>
      </p:sp>
      <p:sp>
        <p:nvSpPr>
          <p:cNvPr id="4" name="Textfeld 3"/>
          <p:cNvSpPr txBox="1">
            <a:spLocks noChangeArrowheads="1"/>
          </p:cNvSpPr>
          <p:nvPr/>
        </p:nvSpPr>
        <p:spPr bwMode="auto">
          <a:xfrm>
            <a:off x="250825" y="2551113"/>
            <a:ext cx="1441450" cy="181588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r" eaLnBrk="1" hangingPunct="1"/>
            <a:r>
              <a:rPr lang="de-AT" sz="1600" dirty="0" smtClean="0">
                <a:latin typeface="Arial" charset="0"/>
              </a:rPr>
              <a:t>Researcher</a:t>
            </a: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</p:txBody>
      </p:sp>
      <p:sp>
        <p:nvSpPr>
          <p:cNvPr id="5" name="Textfeld 4"/>
          <p:cNvSpPr>
            <a:spLocks noChangeArrowheads="1"/>
          </p:cNvSpPr>
          <p:nvPr/>
        </p:nvSpPr>
        <p:spPr bwMode="auto">
          <a:xfrm>
            <a:off x="468313" y="3113088"/>
            <a:ext cx="1511300" cy="8223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err="1" smtClean="0">
                <a:solidFill>
                  <a:schemeClr val="bg1"/>
                </a:solidFill>
                <a:latin typeface="Arial" charset="0"/>
              </a:rPr>
              <a:t>Theory</a:t>
            </a:r>
            <a:endParaRPr lang="de-AT" sz="1600" baseline="-25000" dirty="0">
              <a:solidFill>
                <a:schemeClr val="bg1"/>
              </a:solidFill>
              <a:latin typeface="Arial" charset="0"/>
            </a:endParaRPr>
          </a:p>
          <a:p>
            <a:pPr algn="r">
              <a:defRPr/>
            </a:pPr>
            <a:endParaRPr lang="de-AT" sz="160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8" name="Gerade Verbindung 7"/>
          <p:cNvCxnSpPr>
            <a:cxnSpLocks noChangeShapeType="1"/>
          </p:cNvCxnSpPr>
          <p:nvPr/>
        </p:nvCxnSpPr>
        <p:spPr bwMode="auto">
          <a:xfrm flipV="1">
            <a:off x="1979613" y="3529013"/>
            <a:ext cx="608012" cy="63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Gerade Verbindung 20"/>
          <p:cNvCxnSpPr>
            <a:cxnSpLocks noChangeShapeType="1"/>
          </p:cNvCxnSpPr>
          <p:nvPr/>
        </p:nvCxnSpPr>
        <p:spPr bwMode="auto">
          <a:xfrm>
            <a:off x="1979613" y="3524250"/>
            <a:ext cx="23050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feld 2"/>
          <p:cNvSpPr txBox="1">
            <a:spLocks noChangeArrowheads="1"/>
          </p:cNvSpPr>
          <p:nvPr/>
        </p:nvSpPr>
        <p:spPr bwMode="auto">
          <a:xfrm>
            <a:off x="2587625" y="2184400"/>
            <a:ext cx="1152525" cy="2800767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FFC000"/>
              </a:gs>
            </a:gsLst>
            <a:lin ang="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ctr" eaLnBrk="1" hangingPunct="1"/>
            <a:r>
              <a:rPr lang="de-AT" sz="1600" dirty="0">
                <a:latin typeface="Arial" charset="0"/>
              </a:rPr>
              <a:t>Mediator:</a:t>
            </a: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Tell</a:t>
            </a: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show</a:t>
            </a:r>
            <a:endParaRPr lang="de-AT" sz="1600" dirty="0">
              <a:latin typeface="Arial" charset="0"/>
            </a:endParaRP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counseling</a:t>
            </a:r>
            <a:endParaRPr lang="de-AT" sz="1600" dirty="0" smtClean="0">
              <a:latin typeface="Arial" charset="0"/>
            </a:endParaRP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coaching</a:t>
            </a:r>
            <a:endParaRPr lang="de-AT" sz="1600" dirty="0">
              <a:latin typeface="Arial" charset="0"/>
            </a:endParaRP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do</a:t>
            </a:r>
            <a:endParaRPr lang="de-AT" sz="1600" dirty="0">
              <a:latin typeface="Arial" charset="0"/>
            </a:endParaRP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Teacher</a:t>
            </a:r>
            <a:r>
              <a:rPr lang="de-AT" sz="1600" dirty="0" smtClean="0">
                <a:latin typeface="Arial" charset="0"/>
              </a:rPr>
              <a:t> </a:t>
            </a:r>
            <a:r>
              <a:rPr lang="de-AT" sz="1600" dirty="0" err="1" smtClean="0">
                <a:latin typeface="Arial" charset="0"/>
              </a:rPr>
              <a:t>education</a:t>
            </a:r>
            <a:endParaRPr lang="de-AT" sz="1600" dirty="0" smtClean="0">
              <a:latin typeface="Arial" charset="0"/>
            </a:endParaRP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Reading</a:t>
            </a: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etc</a:t>
            </a:r>
            <a:r>
              <a:rPr lang="de-AT" sz="1600" dirty="0">
                <a:latin typeface="Arial" charset="0"/>
              </a:rPr>
              <a:t>.</a:t>
            </a:r>
          </a:p>
          <a:p>
            <a:pPr algn="ctr" eaLnBrk="1" hangingPunct="1"/>
            <a:endParaRPr lang="de-AT" sz="1600" dirty="0">
              <a:latin typeface="Arial" charset="0"/>
            </a:endParaRPr>
          </a:p>
        </p:txBody>
      </p:sp>
      <p:sp>
        <p:nvSpPr>
          <p:cNvPr id="7" name="Textfeld 6"/>
          <p:cNvSpPr>
            <a:spLocks noChangeArrowheads="1"/>
          </p:cNvSpPr>
          <p:nvPr/>
        </p:nvSpPr>
        <p:spPr bwMode="auto">
          <a:xfrm>
            <a:off x="4302523" y="3116103"/>
            <a:ext cx="2087562" cy="822325"/>
          </a:xfrm>
          <a:prstGeom prst="ellipse">
            <a:avLst/>
          </a:prstGeom>
          <a:gradFill>
            <a:gsLst>
              <a:gs pos="66000">
                <a:srgbClr val="FF9000"/>
              </a:gs>
              <a:gs pos="41000">
                <a:srgbClr val="FFC000"/>
              </a:gs>
              <a:gs pos="0">
                <a:srgbClr val="00B0F0"/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err="1" smtClean="0">
                <a:latin typeface="Arial" charset="0"/>
              </a:rPr>
              <a:t>Subjective</a:t>
            </a:r>
            <a:r>
              <a:rPr lang="de-AT" sz="1600" dirty="0" smtClean="0">
                <a:latin typeface="Arial" charset="0"/>
              </a:rPr>
              <a:t> </a:t>
            </a:r>
            <a:r>
              <a:rPr lang="de-AT" sz="1600" dirty="0" err="1" smtClean="0">
                <a:latin typeface="Arial" charset="0"/>
              </a:rPr>
              <a:t>Theories</a:t>
            </a:r>
            <a:endParaRPr lang="de-AT" sz="1600" baseline="-25000" dirty="0">
              <a:latin typeface="Arial" charset="0"/>
            </a:endParaRPr>
          </a:p>
        </p:txBody>
      </p:sp>
      <p:sp>
        <p:nvSpPr>
          <p:cNvPr id="11" name="Textfeld 10"/>
          <p:cNvSpPr>
            <a:spLocks noChangeArrowheads="1"/>
          </p:cNvSpPr>
          <p:nvPr/>
        </p:nvSpPr>
        <p:spPr bwMode="auto">
          <a:xfrm>
            <a:off x="5148263" y="3724275"/>
            <a:ext cx="2087562" cy="822305"/>
          </a:xfrm>
          <a:prstGeom prst="ellipse">
            <a:avLst/>
          </a:prstGeom>
          <a:gradFill>
            <a:gsLst>
              <a:gs pos="66000">
                <a:srgbClr val="FF9000"/>
              </a:gs>
              <a:gs pos="41000">
                <a:srgbClr val="FFC000"/>
              </a:gs>
              <a:gs pos="0">
                <a:srgbClr val="00B0F0"/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smtClean="0">
                <a:latin typeface="Arial" charset="0"/>
              </a:rPr>
              <a:t>Educational Goals</a:t>
            </a:r>
            <a:endParaRPr lang="de-AT" sz="1600" dirty="0">
              <a:latin typeface="Arial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50825" y="765175"/>
            <a:ext cx="8893175" cy="95410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de-AT" sz="2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model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relationship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between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theory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practice</a:t>
            </a:r>
            <a:endParaRPr lang="de-AT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feld 6"/>
          <p:cNvSpPr>
            <a:spLocks noChangeArrowheads="1"/>
          </p:cNvSpPr>
          <p:nvPr/>
        </p:nvSpPr>
        <p:spPr bwMode="auto">
          <a:xfrm>
            <a:off x="3275856" y="5300370"/>
            <a:ext cx="5688632" cy="830997"/>
          </a:xfrm>
          <a:prstGeom prst="rect">
            <a:avLst/>
          </a:prstGeom>
          <a:gradFill flip="none" rotWithShape="1">
            <a:gsLst>
              <a:gs pos="66000">
                <a:srgbClr val="FF9000"/>
              </a:gs>
              <a:gs pos="41000">
                <a:srgbClr val="FFC000"/>
              </a:gs>
              <a:gs pos="0">
                <a:srgbClr val="00B0F0"/>
              </a:gs>
              <a:gs pos="100000">
                <a:srgbClr val="00B0F0"/>
              </a:gs>
            </a:gsLst>
            <a:lin ang="16200000" scaled="1"/>
            <a:tileRect/>
          </a:gradFill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de-AT" sz="2400" dirty="0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Educational (and </a:t>
            </a:r>
            <a:r>
              <a:rPr lang="de-AT" sz="2400" dirty="0" err="1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other</a:t>
            </a:r>
            <a:r>
              <a:rPr lang="de-AT" sz="2400" dirty="0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) </a:t>
            </a:r>
            <a:r>
              <a:rPr lang="de-AT" sz="2400" dirty="0" err="1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goals</a:t>
            </a:r>
            <a:r>
              <a:rPr lang="de-AT" sz="2400" dirty="0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de-AT" sz="2400" dirty="0" err="1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are</a:t>
            </a:r>
            <a:r>
              <a:rPr lang="de-AT" sz="2400" dirty="0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de-AT" sz="2400" dirty="0" err="1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part</a:t>
            </a:r>
            <a:r>
              <a:rPr lang="de-AT" sz="2400" dirty="0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de-AT" sz="2400" dirty="0" err="1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of</a:t>
            </a:r>
            <a:r>
              <a:rPr lang="de-AT" sz="2400" dirty="0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de-AT" sz="2400" dirty="0" err="1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the</a:t>
            </a:r>
            <a:r>
              <a:rPr lang="de-AT" sz="2400" dirty="0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de-AT" sz="2400" dirty="0" err="1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system</a:t>
            </a:r>
            <a:r>
              <a:rPr lang="de-AT" sz="2400" dirty="0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de-AT" sz="2400" dirty="0" err="1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of</a:t>
            </a:r>
            <a:r>
              <a:rPr lang="de-AT" sz="2400" dirty="0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de-AT" sz="2400" dirty="0" err="1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subjective</a:t>
            </a:r>
            <a:r>
              <a:rPr lang="de-AT" sz="2400" dirty="0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de-AT" sz="2400" dirty="0" err="1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theories</a:t>
            </a:r>
            <a:r>
              <a:rPr lang="de-AT" sz="2400" dirty="0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.</a:t>
            </a:r>
            <a:endParaRPr lang="de-AT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16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mit Pfeil 8"/>
          <p:cNvCxnSpPr>
            <a:cxnSpLocks noChangeShapeType="1"/>
            <a:endCxn id="15" idx="2"/>
          </p:cNvCxnSpPr>
          <p:nvPr/>
        </p:nvCxnSpPr>
        <p:spPr bwMode="auto">
          <a:xfrm>
            <a:off x="6372225" y="3532188"/>
            <a:ext cx="863600" cy="31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extfeld 1"/>
          <p:cNvSpPr txBox="1">
            <a:spLocks noChangeArrowheads="1"/>
          </p:cNvSpPr>
          <p:nvPr/>
        </p:nvSpPr>
        <p:spPr bwMode="auto">
          <a:xfrm>
            <a:off x="4643438" y="2510631"/>
            <a:ext cx="3384550" cy="2062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r" eaLnBrk="1" hangingPunct="1"/>
            <a:r>
              <a:rPr lang="de-AT" sz="1600" dirty="0" err="1" smtClean="0">
                <a:latin typeface="Arial" charset="0"/>
              </a:rPr>
              <a:t>Practitioner</a:t>
            </a:r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</p:txBody>
      </p:sp>
      <p:sp>
        <p:nvSpPr>
          <p:cNvPr id="47" name="Textfeld 46"/>
          <p:cNvSpPr>
            <a:spLocks noChangeArrowheads="1"/>
          </p:cNvSpPr>
          <p:nvPr/>
        </p:nvSpPr>
        <p:spPr bwMode="auto">
          <a:xfrm>
            <a:off x="4432300" y="2652624"/>
            <a:ext cx="1863725" cy="822325"/>
          </a:xfrm>
          <a:prstGeom prst="ellipse">
            <a:avLst/>
          </a:prstGeom>
          <a:gradFill>
            <a:gsLst>
              <a:gs pos="66000">
                <a:srgbClr val="FF9000"/>
              </a:gs>
              <a:gs pos="41000">
                <a:srgbClr val="FFC000"/>
              </a:gs>
              <a:gs pos="0">
                <a:srgbClr val="00B0F0"/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>
                <a:latin typeface="Arial" charset="0"/>
              </a:rPr>
              <a:t>Situation</a:t>
            </a:r>
          </a:p>
          <a:p>
            <a:pPr algn="ctr">
              <a:defRPr/>
            </a:pPr>
            <a:endParaRPr lang="de-AT" sz="1600" dirty="0">
              <a:latin typeface="Arial" charset="0"/>
            </a:endParaRPr>
          </a:p>
        </p:txBody>
      </p:sp>
      <p:sp>
        <p:nvSpPr>
          <p:cNvPr id="15" name="Textfeld 14"/>
          <p:cNvSpPr>
            <a:spLocks noChangeArrowheads="1"/>
          </p:cNvSpPr>
          <p:nvPr/>
        </p:nvSpPr>
        <p:spPr bwMode="auto">
          <a:xfrm>
            <a:off x="7235825" y="3297327"/>
            <a:ext cx="1368425" cy="476071"/>
          </a:xfrm>
          <a:prstGeom prst="ellipse">
            <a:avLst/>
          </a:prstGeom>
          <a:solidFill>
            <a:srgbClr val="00FF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/>
            <a:r>
              <a:rPr lang="de-AT" sz="1600" dirty="0" smtClean="0">
                <a:latin typeface="Arial" charset="0"/>
              </a:rPr>
              <a:t>Action</a:t>
            </a:r>
            <a:endParaRPr lang="de-AT" sz="1600" dirty="0">
              <a:latin typeface="Arial" charset="0"/>
            </a:endParaRPr>
          </a:p>
        </p:txBody>
      </p:sp>
      <p:sp>
        <p:nvSpPr>
          <p:cNvPr id="4" name="Textfeld 3"/>
          <p:cNvSpPr txBox="1">
            <a:spLocks noChangeArrowheads="1"/>
          </p:cNvSpPr>
          <p:nvPr/>
        </p:nvSpPr>
        <p:spPr bwMode="auto">
          <a:xfrm>
            <a:off x="250825" y="2551113"/>
            <a:ext cx="1441450" cy="181588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r" eaLnBrk="1" hangingPunct="1"/>
            <a:r>
              <a:rPr lang="de-AT" sz="1600" dirty="0" smtClean="0">
                <a:latin typeface="Arial" charset="0"/>
              </a:rPr>
              <a:t>Researcher</a:t>
            </a: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</p:txBody>
      </p:sp>
      <p:sp>
        <p:nvSpPr>
          <p:cNvPr id="5" name="Textfeld 4"/>
          <p:cNvSpPr>
            <a:spLocks noChangeArrowheads="1"/>
          </p:cNvSpPr>
          <p:nvPr/>
        </p:nvSpPr>
        <p:spPr bwMode="auto">
          <a:xfrm>
            <a:off x="468313" y="3113088"/>
            <a:ext cx="1511300" cy="8223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err="1" smtClean="0">
                <a:solidFill>
                  <a:schemeClr val="bg1"/>
                </a:solidFill>
                <a:latin typeface="Arial" charset="0"/>
              </a:rPr>
              <a:t>Theory</a:t>
            </a:r>
            <a:endParaRPr lang="de-AT" sz="1600" baseline="-25000" dirty="0">
              <a:solidFill>
                <a:schemeClr val="bg1"/>
              </a:solidFill>
              <a:latin typeface="Arial" charset="0"/>
            </a:endParaRPr>
          </a:p>
          <a:p>
            <a:pPr algn="r">
              <a:defRPr/>
            </a:pPr>
            <a:endParaRPr lang="de-AT" sz="160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8" name="Gerade Verbindung 7"/>
          <p:cNvCxnSpPr>
            <a:cxnSpLocks noChangeShapeType="1"/>
          </p:cNvCxnSpPr>
          <p:nvPr/>
        </p:nvCxnSpPr>
        <p:spPr bwMode="auto">
          <a:xfrm flipV="1">
            <a:off x="1979613" y="3529013"/>
            <a:ext cx="608012" cy="63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Gerade Verbindung 20"/>
          <p:cNvCxnSpPr>
            <a:cxnSpLocks noChangeShapeType="1"/>
          </p:cNvCxnSpPr>
          <p:nvPr/>
        </p:nvCxnSpPr>
        <p:spPr bwMode="auto">
          <a:xfrm>
            <a:off x="1979613" y="3524250"/>
            <a:ext cx="23050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feld 2"/>
          <p:cNvSpPr txBox="1">
            <a:spLocks noChangeArrowheads="1"/>
          </p:cNvSpPr>
          <p:nvPr/>
        </p:nvSpPr>
        <p:spPr bwMode="auto">
          <a:xfrm>
            <a:off x="2587625" y="2184400"/>
            <a:ext cx="1152525" cy="2800767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FFC000"/>
              </a:gs>
            </a:gsLst>
            <a:lin ang="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ctr" eaLnBrk="1" hangingPunct="1"/>
            <a:r>
              <a:rPr lang="de-AT" sz="1600" dirty="0">
                <a:latin typeface="Arial" charset="0"/>
              </a:rPr>
              <a:t>Mediator:</a:t>
            </a: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Tell</a:t>
            </a: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show</a:t>
            </a:r>
            <a:endParaRPr lang="de-AT" sz="1600" dirty="0">
              <a:latin typeface="Arial" charset="0"/>
            </a:endParaRP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counseling</a:t>
            </a:r>
            <a:endParaRPr lang="de-AT" sz="1600" dirty="0" smtClean="0">
              <a:latin typeface="Arial" charset="0"/>
            </a:endParaRP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coaching</a:t>
            </a:r>
            <a:endParaRPr lang="de-AT" sz="1600" dirty="0">
              <a:latin typeface="Arial" charset="0"/>
            </a:endParaRP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do</a:t>
            </a:r>
            <a:endParaRPr lang="de-AT" sz="1600" dirty="0">
              <a:latin typeface="Arial" charset="0"/>
            </a:endParaRP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Teacher</a:t>
            </a:r>
            <a:r>
              <a:rPr lang="de-AT" sz="1600" dirty="0" smtClean="0">
                <a:latin typeface="Arial" charset="0"/>
              </a:rPr>
              <a:t> </a:t>
            </a:r>
            <a:r>
              <a:rPr lang="de-AT" sz="1600" dirty="0" err="1" smtClean="0">
                <a:latin typeface="Arial" charset="0"/>
              </a:rPr>
              <a:t>education</a:t>
            </a:r>
            <a:endParaRPr lang="de-AT" sz="1600" dirty="0" smtClean="0">
              <a:latin typeface="Arial" charset="0"/>
            </a:endParaRP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Reading</a:t>
            </a: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etc</a:t>
            </a:r>
            <a:r>
              <a:rPr lang="de-AT" sz="1600" dirty="0">
                <a:latin typeface="Arial" charset="0"/>
              </a:rPr>
              <a:t>.</a:t>
            </a:r>
          </a:p>
          <a:p>
            <a:pPr algn="ctr" eaLnBrk="1" hangingPunct="1"/>
            <a:endParaRPr lang="de-AT" sz="1600" dirty="0">
              <a:latin typeface="Arial" charset="0"/>
            </a:endParaRPr>
          </a:p>
        </p:txBody>
      </p:sp>
      <p:cxnSp>
        <p:nvCxnSpPr>
          <p:cNvPr id="55" name="Gerade Verbindung 54"/>
          <p:cNvCxnSpPr>
            <a:cxnSpLocks noChangeShapeType="1"/>
          </p:cNvCxnSpPr>
          <p:nvPr/>
        </p:nvCxnSpPr>
        <p:spPr bwMode="auto">
          <a:xfrm>
            <a:off x="4373563" y="2171700"/>
            <a:ext cx="238125" cy="708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extfeld 6"/>
          <p:cNvSpPr>
            <a:spLocks noChangeArrowheads="1"/>
          </p:cNvSpPr>
          <p:nvPr/>
        </p:nvSpPr>
        <p:spPr bwMode="auto">
          <a:xfrm>
            <a:off x="4302523" y="3116103"/>
            <a:ext cx="2087562" cy="822325"/>
          </a:xfrm>
          <a:prstGeom prst="ellipse">
            <a:avLst/>
          </a:prstGeom>
          <a:gradFill>
            <a:gsLst>
              <a:gs pos="66000">
                <a:srgbClr val="FF9000"/>
              </a:gs>
              <a:gs pos="41000">
                <a:srgbClr val="FFC000"/>
              </a:gs>
              <a:gs pos="0">
                <a:srgbClr val="00B0F0"/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err="1" smtClean="0">
                <a:latin typeface="Arial" charset="0"/>
              </a:rPr>
              <a:t>Subjective</a:t>
            </a:r>
            <a:r>
              <a:rPr lang="de-AT" sz="1600" dirty="0" smtClean="0">
                <a:latin typeface="Arial" charset="0"/>
              </a:rPr>
              <a:t> </a:t>
            </a:r>
            <a:r>
              <a:rPr lang="de-AT" sz="1600" dirty="0" err="1" smtClean="0">
                <a:latin typeface="Arial" charset="0"/>
              </a:rPr>
              <a:t>Theories</a:t>
            </a:r>
            <a:endParaRPr lang="de-AT" sz="1600" baseline="-25000" dirty="0">
              <a:latin typeface="Arial" charset="0"/>
            </a:endParaRPr>
          </a:p>
        </p:txBody>
      </p:sp>
      <p:sp>
        <p:nvSpPr>
          <p:cNvPr id="11" name="Textfeld 10"/>
          <p:cNvSpPr>
            <a:spLocks noChangeArrowheads="1"/>
          </p:cNvSpPr>
          <p:nvPr/>
        </p:nvSpPr>
        <p:spPr bwMode="auto">
          <a:xfrm>
            <a:off x="5148263" y="3724275"/>
            <a:ext cx="2087562" cy="822305"/>
          </a:xfrm>
          <a:prstGeom prst="ellipse">
            <a:avLst/>
          </a:prstGeom>
          <a:gradFill>
            <a:gsLst>
              <a:gs pos="66000">
                <a:srgbClr val="FF9000"/>
              </a:gs>
              <a:gs pos="41000">
                <a:srgbClr val="FFC000"/>
              </a:gs>
              <a:gs pos="0">
                <a:srgbClr val="00B0F0"/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smtClean="0">
                <a:latin typeface="Arial" charset="0"/>
              </a:rPr>
              <a:t>Educational Goals</a:t>
            </a:r>
            <a:endParaRPr lang="de-AT" sz="1600" dirty="0">
              <a:latin typeface="Arial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50825" y="765175"/>
            <a:ext cx="8893175" cy="95410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de-AT" sz="2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model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relationship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between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theory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practice</a:t>
            </a:r>
            <a:endParaRPr lang="de-AT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feld 6"/>
          <p:cNvSpPr>
            <a:spLocks noChangeArrowheads="1"/>
          </p:cNvSpPr>
          <p:nvPr/>
        </p:nvSpPr>
        <p:spPr bwMode="auto">
          <a:xfrm>
            <a:off x="3275856" y="5300370"/>
            <a:ext cx="5688632" cy="830997"/>
          </a:xfrm>
          <a:prstGeom prst="rect">
            <a:avLst/>
          </a:prstGeom>
          <a:gradFill flip="none" rotWithShape="1">
            <a:gsLst>
              <a:gs pos="66000">
                <a:srgbClr val="FF9000"/>
              </a:gs>
              <a:gs pos="41000">
                <a:srgbClr val="FFC000"/>
              </a:gs>
              <a:gs pos="0">
                <a:srgbClr val="00B0F0"/>
              </a:gs>
              <a:gs pos="100000">
                <a:srgbClr val="00B0F0"/>
              </a:gs>
            </a:gsLst>
            <a:lin ang="16200000" scaled="1"/>
            <a:tileRect/>
          </a:gradFill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de-AT" sz="2400" dirty="0" err="1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Situations</a:t>
            </a:r>
            <a:r>
              <a:rPr lang="de-AT" sz="2400" dirty="0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(</a:t>
            </a:r>
            <a:r>
              <a:rPr lang="de-AT" sz="2400" dirty="0" err="1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as</a:t>
            </a:r>
            <a:r>
              <a:rPr lang="de-AT" sz="2400" dirty="0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de-AT" sz="2400" dirty="0" err="1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perceived</a:t>
            </a:r>
            <a:r>
              <a:rPr lang="de-AT" sz="2400" dirty="0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and </a:t>
            </a:r>
            <a:r>
              <a:rPr lang="de-AT" sz="2400" dirty="0" err="1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interpreted</a:t>
            </a:r>
            <a:r>
              <a:rPr lang="de-AT" sz="2400" dirty="0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) </a:t>
            </a:r>
            <a:r>
              <a:rPr lang="de-AT" sz="2400" dirty="0" err="1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play</a:t>
            </a:r>
            <a:r>
              <a:rPr lang="de-AT" sz="2400" dirty="0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an </a:t>
            </a:r>
            <a:r>
              <a:rPr lang="de-AT" sz="2400" dirty="0" err="1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important</a:t>
            </a:r>
            <a:r>
              <a:rPr lang="de-AT" sz="2400" dirty="0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de-AT" sz="2400" dirty="0" err="1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role</a:t>
            </a:r>
            <a:r>
              <a:rPr lang="de-AT" sz="2400" dirty="0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.</a:t>
            </a:r>
            <a:endParaRPr lang="de-AT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54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mit Pfeil 8"/>
          <p:cNvCxnSpPr>
            <a:cxnSpLocks noChangeShapeType="1"/>
            <a:endCxn id="15" idx="2"/>
          </p:cNvCxnSpPr>
          <p:nvPr/>
        </p:nvCxnSpPr>
        <p:spPr bwMode="auto">
          <a:xfrm>
            <a:off x="6372225" y="3532188"/>
            <a:ext cx="863600" cy="31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extfeld 1"/>
          <p:cNvSpPr txBox="1">
            <a:spLocks noChangeArrowheads="1"/>
          </p:cNvSpPr>
          <p:nvPr/>
        </p:nvSpPr>
        <p:spPr bwMode="auto">
          <a:xfrm>
            <a:off x="4643438" y="2510631"/>
            <a:ext cx="3384550" cy="2062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r" eaLnBrk="1" hangingPunct="1"/>
            <a:r>
              <a:rPr lang="de-AT" sz="1600" dirty="0" err="1" smtClean="0">
                <a:latin typeface="Arial" charset="0"/>
              </a:rPr>
              <a:t>Practitioner</a:t>
            </a:r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</p:txBody>
      </p:sp>
      <p:sp>
        <p:nvSpPr>
          <p:cNvPr id="14" name="Textfeld 13"/>
          <p:cNvSpPr>
            <a:spLocks noChangeArrowheads="1"/>
          </p:cNvSpPr>
          <p:nvPr/>
        </p:nvSpPr>
        <p:spPr bwMode="auto">
          <a:xfrm>
            <a:off x="6245038" y="2973634"/>
            <a:ext cx="1330325" cy="822325"/>
          </a:xfrm>
          <a:prstGeom prst="ellipse">
            <a:avLst/>
          </a:prstGeom>
          <a:gradFill>
            <a:gsLst>
              <a:gs pos="0">
                <a:srgbClr val="FFC000"/>
              </a:gs>
              <a:gs pos="71000">
                <a:srgbClr val="FFFF00"/>
              </a:gs>
              <a:gs pos="66500">
                <a:srgbClr val="FFFF00"/>
              </a:gs>
              <a:gs pos="37000">
                <a:srgbClr val="FFC000"/>
              </a:gs>
              <a:gs pos="100000">
                <a:srgbClr val="00FF00"/>
              </a:gs>
            </a:gsLst>
            <a:lin ang="0" scaled="1"/>
          </a:gra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err="1" smtClean="0">
                <a:latin typeface="Arial" charset="0"/>
              </a:rPr>
              <a:t>Tact</a:t>
            </a:r>
            <a:endParaRPr lang="de-AT" sz="1600" dirty="0">
              <a:latin typeface="Arial" charset="0"/>
            </a:endParaRPr>
          </a:p>
          <a:p>
            <a:pPr algn="ctr">
              <a:defRPr/>
            </a:pPr>
            <a:endParaRPr lang="de-AT" sz="1600" dirty="0">
              <a:latin typeface="Arial" charset="0"/>
            </a:endParaRPr>
          </a:p>
        </p:txBody>
      </p:sp>
      <p:sp>
        <p:nvSpPr>
          <p:cNvPr id="47" name="Textfeld 46"/>
          <p:cNvSpPr>
            <a:spLocks noChangeArrowheads="1"/>
          </p:cNvSpPr>
          <p:nvPr/>
        </p:nvSpPr>
        <p:spPr bwMode="auto">
          <a:xfrm>
            <a:off x="4432300" y="2652624"/>
            <a:ext cx="1863725" cy="822325"/>
          </a:xfrm>
          <a:prstGeom prst="ellipse">
            <a:avLst/>
          </a:prstGeom>
          <a:gradFill>
            <a:gsLst>
              <a:gs pos="66000">
                <a:srgbClr val="FF9000"/>
              </a:gs>
              <a:gs pos="41000">
                <a:srgbClr val="FFC000"/>
              </a:gs>
              <a:gs pos="0">
                <a:srgbClr val="00B0F0"/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>
                <a:latin typeface="Arial" charset="0"/>
              </a:rPr>
              <a:t>Situation</a:t>
            </a:r>
          </a:p>
          <a:p>
            <a:pPr algn="ctr">
              <a:defRPr/>
            </a:pPr>
            <a:endParaRPr lang="de-AT" sz="1600" dirty="0">
              <a:latin typeface="Arial" charset="0"/>
            </a:endParaRPr>
          </a:p>
        </p:txBody>
      </p:sp>
      <p:sp>
        <p:nvSpPr>
          <p:cNvPr id="15" name="Textfeld 14"/>
          <p:cNvSpPr>
            <a:spLocks noChangeArrowheads="1"/>
          </p:cNvSpPr>
          <p:nvPr/>
        </p:nvSpPr>
        <p:spPr bwMode="auto">
          <a:xfrm>
            <a:off x="7235825" y="3297327"/>
            <a:ext cx="1368425" cy="476071"/>
          </a:xfrm>
          <a:prstGeom prst="ellipse">
            <a:avLst/>
          </a:prstGeom>
          <a:solidFill>
            <a:srgbClr val="00FF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/>
            <a:r>
              <a:rPr lang="de-AT" sz="1600" dirty="0" smtClean="0">
                <a:latin typeface="Arial" charset="0"/>
              </a:rPr>
              <a:t>Action</a:t>
            </a:r>
            <a:endParaRPr lang="de-AT" sz="1600" dirty="0">
              <a:latin typeface="Arial" charset="0"/>
            </a:endParaRPr>
          </a:p>
        </p:txBody>
      </p:sp>
      <p:sp>
        <p:nvSpPr>
          <p:cNvPr id="4" name="Textfeld 3"/>
          <p:cNvSpPr txBox="1">
            <a:spLocks noChangeArrowheads="1"/>
          </p:cNvSpPr>
          <p:nvPr/>
        </p:nvSpPr>
        <p:spPr bwMode="auto">
          <a:xfrm>
            <a:off x="250825" y="2551113"/>
            <a:ext cx="1441450" cy="181588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r" eaLnBrk="1" hangingPunct="1"/>
            <a:r>
              <a:rPr lang="de-AT" sz="1600" dirty="0" smtClean="0">
                <a:latin typeface="Arial" charset="0"/>
              </a:rPr>
              <a:t>Researcher</a:t>
            </a: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</p:txBody>
      </p:sp>
      <p:sp>
        <p:nvSpPr>
          <p:cNvPr id="5" name="Textfeld 4"/>
          <p:cNvSpPr>
            <a:spLocks noChangeArrowheads="1"/>
          </p:cNvSpPr>
          <p:nvPr/>
        </p:nvSpPr>
        <p:spPr bwMode="auto">
          <a:xfrm>
            <a:off x="468313" y="3113088"/>
            <a:ext cx="1511300" cy="8223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err="1" smtClean="0">
                <a:solidFill>
                  <a:schemeClr val="bg1"/>
                </a:solidFill>
                <a:latin typeface="Arial" charset="0"/>
              </a:rPr>
              <a:t>Theory</a:t>
            </a:r>
            <a:endParaRPr lang="de-AT" sz="1600" baseline="-25000" dirty="0">
              <a:solidFill>
                <a:schemeClr val="bg1"/>
              </a:solidFill>
              <a:latin typeface="Arial" charset="0"/>
            </a:endParaRPr>
          </a:p>
          <a:p>
            <a:pPr algn="r">
              <a:defRPr/>
            </a:pPr>
            <a:endParaRPr lang="de-AT" sz="160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8" name="Gerade Verbindung 7"/>
          <p:cNvCxnSpPr>
            <a:cxnSpLocks noChangeShapeType="1"/>
          </p:cNvCxnSpPr>
          <p:nvPr/>
        </p:nvCxnSpPr>
        <p:spPr bwMode="auto">
          <a:xfrm flipV="1">
            <a:off x="1979613" y="3529013"/>
            <a:ext cx="608012" cy="63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Gerade Verbindung 20"/>
          <p:cNvCxnSpPr>
            <a:cxnSpLocks noChangeShapeType="1"/>
          </p:cNvCxnSpPr>
          <p:nvPr/>
        </p:nvCxnSpPr>
        <p:spPr bwMode="auto">
          <a:xfrm>
            <a:off x="1979613" y="3524250"/>
            <a:ext cx="23050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feld 2"/>
          <p:cNvSpPr txBox="1">
            <a:spLocks noChangeArrowheads="1"/>
          </p:cNvSpPr>
          <p:nvPr/>
        </p:nvSpPr>
        <p:spPr bwMode="auto">
          <a:xfrm>
            <a:off x="2587625" y="2184400"/>
            <a:ext cx="1152525" cy="2800767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FFC000"/>
              </a:gs>
            </a:gsLst>
            <a:lin ang="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ctr" eaLnBrk="1" hangingPunct="1"/>
            <a:r>
              <a:rPr lang="de-AT" sz="1600" dirty="0">
                <a:latin typeface="Arial" charset="0"/>
              </a:rPr>
              <a:t>Mediator:</a:t>
            </a: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Tell</a:t>
            </a: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show</a:t>
            </a:r>
            <a:endParaRPr lang="de-AT" sz="1600" dirty="0">
              <a:latin typeface="Arial" charset="0"/>
            </a:endParaRP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counseling</a:t>
            </a:r>
            <a:endParaRPr lang="de-AT" sz="1600" dirty="0" smtClean="0">
              <a:latin typeface="Arial" charset="0"/>
            </a:endParaRP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coaching</a:t>
            </a:r>
            <a:endParaRPr lang="de-AT" sz="1600" dirty="0">
              <a:latin typeface="Arial" charset="0"/>
            </a:endParaRP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do</a:t>
            </a:r>
            <a:endParaRPr lang="de-AT" sz="1600" dirty="0">
              <a:latin typeface="Arial" charset="0"/>
            </a:endParaRP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Teacher</a:t>
            </a:r>
            <a:r>
              <a:rPr lang="de-AT" sz="1600" dirty="0" smtClean="0">
                <a:latin typeface="Arial" charset="0"/>
              </a:rPr>
              <a:t> </a:t>
            </a:r>
            <a:r>
              <a:rPr lang="de-AT" sz="1600" dirty="0" err="1" smtClean="0">
                <a:latin typeface="Arial" charset="0"/>
              </a:rPr>
              <a:t>education</a:t>
            </a:r>
            <a:endParaRPr lang="de-AT" sz="1600" dirty="0" smtClean="0">
              <a:latin typeface="Arial" charset="0"/>
            </a:endParaRP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Reading</a:t>
            </a: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etc</a:t>
            </a:r>
            <a:r>
              <a:rPr lang="de-AT" sz="1600" dirty="0">
                <a:latin typeface="Arial" charset="0"/>
              </a:rPr>
              <a:t>.</a:t>
            </a:r>
          </a:p>
          <a:p>
            <a:pPr algn="ctr" eaLnBrk="1" hangingPunct="1"/>
            <a:endParaRPr lang="de-AT" sz="1600" dirty="0">
              <a:latin typeface="Arial" charset="0"/>
            </a:endParaRPr>
          </a:p>
        </p:txBody>
      </p:sp>
      <p:cxnSp>
        <p:nvCxnSpPr>
          <p:cNvPr id="42" name="Gerade Verbindung mit Pfeil 41"/>
          <p:cNvCxnSpPr>
            <a:cxnSpLocks noChangeShapeType="1"/>
          </p:cNvCxnSpPr>
          <p:nvPr/>
        </p:nvCxnSpPr>
        <p:spPr bwMode="auto">
          <a:xfrm flipV="1">
            <a:off x="6588125" y="3416300"/>
            <a:ext cx="125413" cy="3270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Gerade Verbindung mit Pfeil 47"/>
          <p:cNvCxnSpPr>
            <a:cxnSpLocks noChangeShapeType="1"/>
          </p:cNvCxnSpPr>
          <p:nvPr/>
        </p:nvCxnSpPr>
        <p:spPr bwMode="auto">
          <a:xfrm>
            <a:off x="5940425" y="3062288"/>
            <a:ext cx="647700" cy="188912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Gerade Verbindung 54"/>
          <p:cNvCxnSpPr>
            <a:cxnSpLocks noChangeShapeType="1"/>
          </p:cNvCxnSpPr>
          <p:nvPr/>
        </p:nvCxnSpPr>
        <p:spPr bwMode="auto">
          <a:xfrm>
            <a:off x="4373563" y="2171700"/>
            <a:ext cx="238125" cy="708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extfeld 6"/>
          <p:cNvSpPr>
            <a:spLocks noChangeArrowheads="1"/>
          </p:cNvSpPr>
          <p:nvPr/>
        </p:nvSpPr>
        <p:spPr bwMode="auto">
          <a:xfrm>
            <a:off x="4302523" y="3116103"/>
            <a:ext cx="2087562" cy="822325"/>
          </a:xfrm>
          <a:prstGeom prst="ellipse">
            <a:avLst/>
          </a:prstGeom>
          <a:gradFill>
            <a:gsLst>
              <a:gs pos="66000">
                <a:srgbClr val="FF9000"/>
              </a:gs>
              <a:gs pos="41000">
                <a:srgbClr val="FFC000"/>
              </a:gs>
              <a:gs pos="0">
                <a:srgbClr val="00B0F0"/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err="1" smtClean="0">
                <a:latin typeface="Arial" charset="0"/>
              </a:rPr>
              <a:t>Subjective</a:t>
            </a:r>
            <a:r>
              <a:rPr lang="de-AT" sz="1600" dirty="0" smtClean="0">
                <a:latin typeface="Arial" charset="0"/>
              </a:rPr>
              <a:t> </a:t>
            </a:r>
            <a:r>
              <a:rPr lang="de-AT" sz="1600" dirty="0" err="1" smtClean="0">
                <a:latin typeface="Arial" charset="0"/>
              </a:rPr>
              <a:t>Theories</a:t>
            </a:r>
            <a:endParaRPr lang="de-AT" sz="1600" baseline="-25000" dirty="0">
              <a:latin typeface="Arial" charset="0"/>
            </a:endParaRPr>
          </a:p>
        </p:txBody>
      </p:sp>
      <p:sp>
        <p:nvSpPr>
          <p:cNvPr id="11" name="Textfeld 10"/>
          <p:cNvSpPr>
            <a:spLocks noChangeArrowheads="1"/>
          </p:cNvSpPr>
          <p:nvPr/>
        </p:nvSpPr>
        <p:spPr bwMode="auto">
          <a:xfrm>
            <a:off x="5148263" y="3724275"/>
            <a:ext cx="2087562" cy="822305"/>
          </a:xfrm>
          <a:prstGeom prst="ellipse">
            <a:avLst/>
          </a:prstGeom>
          <a:gradFill>
            <a:gsLst>
              <a:gs pos="66000">
                <a:srgbClr val="FF9000"/>
              </a:gs>
              <a:gs pos="41000">
                <a:srgbClr val="FFC000"/>
              </a:gs>
              <a:gs pos="0">
                <a:srgbClr val="00B0F0"/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smtClean="0">
                <a:latin typeface="Arial" charset="0"/>
              </a:rPr>
              <a:t>Educational Goals</a:t>
            </a:r>
            <a:endParaRPr lang="de-AT" sz="1600" dirty="0">
              <a:latin typeface="Arial" charset="0"/>
            </a:endParaRPr>
          </a:p>
        </p:txBody>
      </p:sp>
      <p:cxnSp>
        <p:nvCxnSpPr>
          <p:cNvPr id="40" name="Gerade Verbindung mit Pfeil 39"/>
          <p:cNvCxnSpPr>
            <a:cxnSpLocks noChangeShapeType="1"/>
          </p:cNvCxnSpPr>
          <p:nvPr/>
        </p:nvCxnSpPr>
        <p:spPr bwMode="auto">
          <a:xfrm flipV="1">
            <a:off x="5940425" y="3371850"/>
            <a:ext cx="647700" cy="169863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Gerade Verbindung mit Pfeil 43"/>
          <p:cNvCxnSpPr>
            <a:cxnSpLocks noChangeShapeType="1"/>
          </p:cNvCxnSpPr>
          <p:nvPr/>
        </p:nvCxnSpPr>
        <p:spPr bwMode="auto">
          <a:xfrm>
            <a:off x="7171133" y="3251029"/>
            <a:ext cx="450213" cy="207349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250825" y="765175"/>
            <a:ext cx="8893175" cy="95410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de-AT" sz="2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model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relationship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between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theory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practice</a:t>
            </a:r>
            <a:endParaRPr lang="de-AT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feld 13"/>
          <p:cNvSpPr>
            <a:spLocks noChangeArrowheads="1"/>
          </p:cNvSpPr>
          <p:nvPr/>
        </p:nvSpPr>
        <p:spPr bwMode="auto">
          <a:xfrm>
            <a:off x="4584170" y="5335249"/>
            <a:ext cx="4464100" cy="1200329"/>
          </a:xfrm>
          <a:prstGeom prst="rect">
            <a:avLst/>
          </a:prstGeom>
          <a:gradFill>
            <a:gsLst>
              <a:gs pos="0">
                <a:srgbClr val="FFC000"/>
              </a:gs>
              <a:gs pos="71000">
                <a:srgbClr val="FFFF00"/>
              </a:gs>
              <a:gs pos="37000">
                <a:srgbClr val="FFFF00"/>
              </a:gs>
              <a:gs pos="100000">
                <a:srgbClr val="00FF00"/>
              </a:gs>
            </a:gsLst>
            <a:lin ang="0" scaled="1"/>
          </a:gradFill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de-AT" sz="2400" dirty="0" err="1" smtClean="0">
                <a:latin typeface="Arial" charset="0"/>
              </a:rPr>
              <a:t>Decisions</a:t>
            </a:r>
            <a:r>
              <a:rPr lang="de-AT" sz="2400" dirty="0" smtClean="0">
                <a:latin typeface="Arial" charset="0"/>
              </a:rPr>
              <a:t> (</a:t>
            </a:r>
            <a:r>
              <a:rPr lang="de-AT" sz="2400" dirty="0" err="1" smtClean="0">
                <a:latin typeface="Arial" charset="0"/>
              </a:rPr>
              <a:t>cognitions</a:t>
            </a:r>
            <a:r>
              <a:rPr lang="de-AT" sz="2400" dirty="0" smtClean="0">
                <a:latin typeface="Arial" charset="0"/>
              </a:rPr>
              <a:t>) </a:t>
            </a:r>
            <a:r>
              <a:rPr lang="de-AT" sz="2400" dirty="0" err="1" smtClean="0">
                <a:latin typeface="Arial" charset="0"/>
              </a:rPr>
              <a:t>need</a:t>
            </a:r>
            <a:r>
              <a:rPr lang="de-AT" sz="2400" dirty="0" smtClean="0">
                <a:latin typeface="Arial" charset="0"/>
              </a:rPr>
              <a:t> </a:t>
            </a:r>
            <a:r>
              <a:rPr lang="de-AT" sz="2400" dirty="0" err="1" smtClean="0">
                <a:latin typeface="Arial" charset="0"/>
              </a:rPr>
              <a:t>to</a:t>
            </a:r>
            <a:r>
              <a:rPr lang="de-AT" sz="2400" dirty="0" smtClean="0">
                <a:latin typeface="Arial" charset="0"/>
              </a:rPr>
              <a:t> </a:t>
            </a:r>
            <a:r>
              <a:rPr lang="de-AT" sz="2400" dirty="0" err="1" smtClean="0">
                <a:latin typeface="Arial" charset="0"/>
              </a:rPr>
              <a:t>be</a:t>
            </a:r>
            <a:r>
              <a:rPr lang="de-AT" sz="2400" dirty="0" smtClean="0">
                <a:latin typeface="Arial" charset="0"/>
              </a:rPr>
              <a:t> „</a:t>
            </a:r>
            <a:r>
              <a:rPr lang="de-AT" sz="2400" dirty="0" err="1" smtClean="0">
                <a:latin typeface="Arial" charset="0"/>
              </a:rPr>
              <a:t>translated</a:t>
            </a:r>
            <a:r>
              <a:rPr lang="de-AT" sz="2400" dirty="0" smtClean="0">
                <a:latin typeface="Arial" charset="0"/>
              </a:rPr>
              <a:t>“ </a:t>
            </a:r>
            <a:r>
              <a:rPr lang="de-AT" sz="2400" dirty="0" err="1" smtClean="0">
                <a:latin typeface="Arial" charset="0"/>
              </a:rPr>
              <a:t>into</a:t>
            </a:r>
            <a:r>
              <a:rPr lang="de-AT" sz="2400" dirty="0" smtClean="0">
                <a:latin typeface="Arial" charset="0"/>
              </a:rPr>
              <a:t> </a:t>
            </a:r>
            <a:r>
              <a:rPr lang="de-AT" sz="2400" dirty="0" err="1" smtClean="0">
                <a:latin typeface="Arial" charset="0"/>
              </a:rPr>
              <a:t>actions</a:t>
            </a:r>
            <a:r>
              <a:rPr lang="de-AT" sz="2400" dirty="0" smtClean="0">
                <a:latin typeface="Arial" charset="0"/>
              </a:rPr>
              <a:t>: Pedagogical Tact.</a:t>
            </a:r>
            <a:endParaRPr lang="de-AT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4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50824" y="5300663"/>
            <a:ext cx="8497639" cy="1569660"/>
          </a:xfrm>
          <a:prstGeom prst="rect">
            <a:avLst/>
          </a:prstGeom>
          <a:gradFill>
            <a:gsLst>
              <a:gs pos="0">
                <a:srgbClr val="FFC000"/>
              </a:gs>
              <a:gs pos="71000">
                <a:srgbClr val="FFFF00"/>
              </a:gs>
              <a:gs pos="37000">
                <a:srgbClr val="FFFF00"/>
              </a:gs>
              <a:gs pos="100000">
                <a:srgbClr val="00FF00"/>
              </a:gs>
            </a:gsLst>
            <a:lin ang="0" scaled="1"/>
          </a:gradFill>
        </p:spPr>
        <p:txBody>
          <a:bodyPr wrap="square" rtlCol="0">
            <a:spAutoFit/>
          </a:bodyPr>
          <a:lstStyle/>
          <a:p>
            <a:r>
              <a:rPr lang="de-AT" sz="2400" dirty="0" smtClean="0"/>
              <a:t>The </a:t>
            </a:r>
            <a:r>
              <a:rPr lang="de-AT" sz="2400" dirty="0" err="1" smtClean="0"/>
              <a:t>outcomes</a:t>
            </a:r>
            <a:r>
              <a:rPr lang="de-AT" sz="2400" dirty="0" smtClean="0"/>
              <a:t> </a:t>
            </a:r>
            <a:r>
              <a:rPr lang="de-AT" sz="2400" dirty="0" err="1" smtClean="0"/>
              <a:t>of</a:t>
            </a:r>
            <a:r>
              <a:rPr lang="de-AT" sz="2400" dirty="0" smtClean="0"/>
              <a:t> </a:t>
            </a:r>
            <a:r>
              <a:rPr lang="de-AT" sz="2400" dirty="0" err="1" smtClean="0"/>
              <a:t>one‘s</a:t>
            </a:r>
            <a:endParaRPr lang="de-AT" sz="2400" dirty="0" smtClean="0"/>
          </a:p>
          <a:p>
            <a:r>
              <a:rPr lang="de-AT" sz="2400" dirty="0" err="1" smtClean="0"/>
              <a:t>actions</a:t>
            </a:r>
            <a:r>
              <a:rPr lang="de-AT" sz="2400" dirty="0" smtClean="0"/>
              <a:t> </a:t>
            </a:r>
            <a:r>
              <a:rPr lang="de-AT" sz="2400" dirty="0" err="1" smtClean="0"/>
              <a:t>are</a:t>
            </a:r>
            <a:r>
              <a:rPr lang="de-AT" sz="2400" dirty="0" smtClean="0"/>
              <a:t> </a:t>
            </a:r>
            <a:r>
              <a:rPr lang="de-AT" sz="2400" dirty="0" err="1" smtClean="0"/>
              <a:t>perceived</a:t>
            </a:r>
            <a:r>
              <a:rPr lang="de-AT" sz="2400" dirty="0" smtClean="0"/>
              <a:t> </a:t>
            </a:r>
          </a:p>
          <a:p>
            <a:r>
              <a:rPr lang="de-AT" sz="2400" dirty="0" smtClean="0"/>
              <a:t>(</a:t>
            </a:r>
            <a:r>
              <a:rPr lang="de-AT" sz="2400" dirty="0" err="1" smtClean="0"/>
              <a:t>according</a:t>
            </a:r>
            <a:r>
              <a:rPr lang="de-AT" sz="2400" dirty="0" smtClean="0"/>
              <a:t> </a:t>
            </a:r>
            <a:r>
              <a:rPr lang="de-AT" sz="2400" dirty="0" err="1" smtClean="0"/>
              <a:t>to</a:t>
            </a:r>
            <a:r>
              <a:rPr lang="de-AT" sz="2400" dirty="0" smtClean="0"/>
              <a:t> </a:t>
            </a:r>
            <a:r>
              <a:rPr lang="de-AT" sz="2400" dirty="0" err="1" smtClean="0"/>
              <a:t>one‘s</a:t>
            </a:r>
            <a:r>
              <a:rPr lang="de-AT" sz="2400" dirty="0" smtClean="0"/>
              <a:t> </a:t>
            </a:r>
            <a:r>
              <a:rPr lang="de-AT" sz="2400" dirty="0" err="1" smtClean="0"/>
              <a:t>subjective</a:t>
            </a:r>
            <a:r>
              <a:rPr lang="de-AT" sz="2400" dirty="0" smtClean="0"/>
              <a:t> </a:t>
            </a:r>
            <a:r>
              <a:rPr lang="de-AT" sz="2400" dirty="0" err="1" smtClean="0"/>
              <a:t>theories</a:t>
            </a:r>
            <a:r>
              <a:rPr lang="de-AT" sz="2400" dirty="0" smtClean="0"/>
              <a:t>), and </a:t>
            </a:r>
            <a:r>
              <a:rPr lang="de-AT" sz="2400" dirty="0" err="1" smtClean="0"/>
              <a:t>the</a:t>
            </a:r>
            <a:r>
              <a:rPr lang="de-AT" sz="2400" dirty="0" smtClean="0"/>
              <a:t> </a:t>
            </a:r>
            <a:r>
              <a:rPr lang="de-AT" sz="2400" dirty="0" err="1" smtClean="0"/>
              <a:t>experience</a:t>
            </a:r>
            <a:r>
              <a:rPr lang="de-AT" sz="2400" dirty="0" smtClean="0"/>
              <a:t> </a:t>
            </a:r>
            <a:r>
              <a:rPr lang="de-AT" sz="2400" dirty="0" err="1" smtClean="0"/>
              <a:t>is</a:t>
            </a:r>
            <a:r>
              <a:rPr lang="de-AT" sz="2400" dirty="0" smtClean="0"/>
              <a:t> </a:t>
            </a:r>
            <a:r>
              <a:rPr lang="de-AT" sz="2400" dirty="0" err="1" smtClean="0"/>
              <a:t>integrated</a:t>
            </a:r>
            <a:r>
              <a:rPr lang="de-AT" sz="2400" dirty="0" smtClean="0"/>
              <a:t> in </a:t>
            </a:r>
            <a:r>
              <a:rPr lang="de-AT" sz="2400" dirty="0" err="1" smtClean="0"/>
              <a:t>one‘s</a:t>
            </a:r>
            <a:r>
              <a:rPr lang="de-AT" sz="2400" dirty="0" smtClean="0"/>
              <a:t> </a:t>
            </a:r>
            <a:r>
              <a:rPr lang="de-AT" sz="2400" dirty="0" err="1" smtClean="0"/>
              <a:t>system</a:t>
            </a:r>
            <a:r>
              <a:rPr lang="de-AT" sz="2400" dirty="0" smtClean="0"/>
              <a:t> </a:t>
            </a:r>
            <a:r>
              <a:rPr lang="de-AT" sz="2400" dirty="0" err="1" smtClean="0"/>
              <a:t>of</a:t>
            </a:r>
            <a:r>
              <a:rPr lang="de-AT" sz="2400" dirty="0" smtClean="0"/>
              <a:t> </a:t>
            </a:r>
            <a:r>
              <a:rPr lang="de-AT" sz="2400" dirty="0" err="1" smtClean="0"/>
              <a:t>subjective</a:t>
            </a:r>
            <a:r>
              <a:rPr lang="de-AT" sz="2400" dirty="0" smtClean="0"/>
              <a:t> </a:t>
            </a:r>
            <a:r>
              <a:rPr lang="de-AT" sz="2400" dirty="0" err="1" smtClean="0"/>
              <a:t>theories</a:t>
            </a:r>
            <a:r>
              <a:rPr lang="de-AT" sz="2400" dirty="0" smtClean="0"/>
              <a:t>.  </a:t>
            </a:r>
            <a:endParaRPr lang="de-AT" sz="2400" dirty="0"/>
          </a:p>
        </p:txBody>
      </p:sp>
      <p:sp>
        <p:nvSpPr>
          <p:cNvPr id="10" name="Rechteck 9"/>
          <p:cNvSpPr/>
          <p:nvPr/>
        </p:nvSpPr>
        <p:spPr>
          <a:xfrm>
            <a:off x="3740150" y="5157192"/>
            <a:ext cx="5296346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9" name="Gerade Verbindung mit Pfeil 8"/>
          <p:cNvCxnSpPr>
            <a:cxnSpLocks noChangeShapeType="1"/>
            <a:endCxn id="15" idx="2"/>
          </p:cNvCxnSpPr>
          <p:nvPr/>
        </p:nvCxnSpPr>
        <p:spPr bwMode="auto">
          <a:xfrm>
            <a:off x="6372225" y="3532188"/>
            <a:ext cx="863600" cy="31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extfeld 1"/>
          <p:cNvSpPr txBox="1">
            <a:spLocks noChangeArrowheads="1"/>
          </p:cNvSpPr>
          <p:nvPr/>
        </p:nvSpPr>
        <p:spPr bwMode="auto">
          <a:xfrm>
            <a:off x="4643438" y="2510631"/>
            <a:ext cx="3384550" cy="2062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r" eaLnBrk="1" hangingPunct="1"/>
            <a:r>
              <a:rPr lang="de-AT" sz="1600" dirty="0" err="1" smtClean="0">
                <a:latin typeface="Arial" charset="0"/>
              </a:rPr>
              <a:t>Practitioner</a:t>
            </a:r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</p:txBody>
      </p:sp>
      <p:sp>
        <p:nvSpPr>
          <p:cNvPr id="14" name="Textfeld 13"/>
          <p:cNvSpPr>
            <a:spLocks noChangeArrowheads="1"/>
          </p:cNvSpPr>
          <p:nvPr/>
        </p:nvSpPr>
        <p:spPr bwMode="auto">
          <a:xfrm>
            <a:off x="6245038" y="2973634"/>
            <a:ext cx="1330325" cy="822325"/>
          </a:xfrm>
          <a:prstGeom prst="ellipse">
            <a:avLst/>
          </a:prstGeom>
          <a:gradFill>
            <a:gsLst>
              <a:gs pos="0">
                <a:srgbClr val="FFC000"/>
              </a:gs>
              <a:gs pos="71000">
                <a:srgbClr val="FFFF00"/>
              </a:gs>
              <a:gs pos="66500">
                <a:srgbClr val="FFFF00"/>
              </a:gs>
              <a:gs pos="37000">
                <a:srgbClr val="FFC000"/>
              </a:gs>
              <a:gs pos="100000">
                <a:srgbClr val="00FF00"/>
              </a:gs>
            </a:gsLst>
            <a:lin ang="0" scaled="1"/>
          </a:gra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err="1" smtClean="0">
                <a:latin typeface="Arial" charset="0"/>
              </a:rPr>
              <a:t>Tact</a:t>
            </a:r>
            <a:endParaRPr lang="de-AT" sz="1600" dirty="0">
              <a:latin typeface="Arial" charset="0"/>
            </a:endParaRPr>
          </a:p>
          <a:p>
            <a:pPr algn="ctr">
              <a:defRPr/>
            </a:pPr>
            <a:endParaRPr lang="de-AT" sz="1600" dirty="0">
              <a:latin typeface="Arial" charset="0"/>
            </a:endParaRPr>
          </a:p>
        </p:txBody>
      </p:sp>
      <p:sp>
        <p:nvSpPr>
          <p:cNvPr id="47" name="Textfeld 46"/>
          <p:cNvSpPr>
            <a:spLocks noChangeArrowheads="1"/>
          </p:cNvSpPr>
          <p:nvPr/>
        </p:nvSpPr>
        <p:spPr bwMode="auto">
          <a:xfrm>
            <a:off x="4432300" y="2652624"/>
            <a:ext cx="1863725" cy="822325"/>
          </a:xfrm>
          <a:prstGeom prst="ellipse">
            <a:avLst/>
          </a:prstGeom>
          <a:gradFill>
            <a:gsLst>
              <a:gs pos="66000">
                <a:srgbClr val="FF9000"/>
              </a:gs>
              <a:gs pos="41000">
                <a:srgbClr val="FFC000"/>
              </a:gs>
              <a:gs pos="0">
                <a:srgbClr val="00B0F0"/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>
                <a:latin typeface="Arial" charset="0"/>
              </a:rPr>
              <a:t>Situation</a:t>
            </a:r>
          </a:p>
          <a:p>
            <a:pPr algn="ctr">
              <a:defRPr/>
            </a:pPr>
            <a:endParaRPr lang="de-AT" sz="1600" dirty="0">
              <a:latin typeface="Arial" charset="0"/>
            </a:endParaRPr>
          </a:p>
        </p:txBody>
      </p:sp>
      <p:sp>
        <p:nvSpPr>
          <p:cNvPr id="15" name="Textfeld 14"/>
          <p:cNvSpPr>
            <a:spLocks noChangeArrowheads="1"/>
          </p:cNvSpPr>
          <p:nvPr/>
        </p:nvSpPr>
        <p:spPr bwMode="auto">
          <a:xfrm>
            <a:off x="7235825" y="3297327"/>
            <a:ext cx="1368425" cy="476071"/>
          </a:xfrm>
          <a:prstGeom prst="ellipse">
            <a:avLst/>
          </a:prstGeom>
          <a:solidFill>
            <a:srgbClr val="00FF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/>
            <a:r>
              <a:rPr lang="de-AT" sz="1600" dirty="0" smtClean="0">
                <a:latin typeface="Arial" charset="0"/>
              </a:rPr>
              <a:t>Action</a:t>
            </a:r>
            <a:endParaRPr lang="de-AT" sz="1600" dirty="0">
              <a:latin typeface="Arial" charset="0"/>
            </a:endParaRPr>
          </a:p>
        </p:txBody>
      </p:sp>
      <p:sp>
        <p:nvSpPr>
          <p:cNvPr id="4" name="Textfeld 3"/>
          <p:cNvSpPr txBox="1">
            <a:spLocks noChangeArrowheads="1"/>
          </p:cNvSpPr>
          <p:nvPr/>
        </p:nvSpPr>
        <p:spPr bwMode="auto">
          <a:xfrm>
            <a:off x="250825" y="2551113"/>
            <a:ext cx="1441450" cy="181588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r" eaLnBrk="1" hangingPunct="1"/>
            <a:r>
              <a:rPr lang="de-AT" sz="1600" dirty="0" smtClean="0">
                <a:latin typeface="Arial" charset="0"/>
              </a:rPr>
              <a:t>Researcher</a:t>
            </a: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</p:txBody>
      </p:sp>
      <p:sp>
        <p:nvSpPr>
          <p:cNvPr id="5" name="Textfeld 4"/>
          <p:cNvSpPr>
            <a:spLocks noChangeArrowheads="1"/>
          </p:cNvSpPr>
          <p:nvPr/>
        </p:nvSpPr>
        <p:spPr bwMode="auto">
          <a:xfrm>
            <a:off x="468313" y="3113088"/>
            <a:ext cx="1511300" cy="8223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err="1" smtClean="0">
                <a:solidFill>
                  <a:schemeClr val="bg1"/>
                </a:solidFill>
                <a:latin typeface="Arial" charset="0"/>
              </a:rPr>
              <a:t>Theory</a:t>
            </a:r>
            <a:endParaRPr lang="de-AT" sz="1600" baseline="-25000" dirty="0">
              <a:solidFill>
                <a:schemeClr val="bg1"/>
              </a:solidFill>
              <a:latin typeface="Arial" charset="0"/>
            </a:endParaRPr>
          </a:p>
          <a:p>
            <a:pPr algn="r">
              <a:defRPr/>
            </a:pPr>
            <a:endParaRPr lang="de-AT" sz="160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8" name="Gerade Verbindung 7"/>
          <p:cNvCxnSpPr>
            <a:cxnSpLocks noChangeShapeType="1"/>
          </p:cNvCxnSpPr>
          <p:nvPr/>
        </p:nvCxnSpPr>
        <p:spPr bwMode="auto">
          <a:xfrm flipV="1">
            <a:off x="1979613" y="3529013"/>
            <a:ext cx="608012" cy="63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Gerade Verbindung 20"/>
          <p:cNvCxnSpPr>
            <a:cxnSpLocks noChangeShapeType="1"/>
          </p:cNvCxnSpPr>
          <p:nvPr/>
        </p:nvCxnSpPr>
        <p:spPr bwMode="auto">
          <a:xfrm>
            <a:off x="1979613" y="3524250"/>
            <a:ext cx="23050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Gerade Verbindung mit Pfeil 22"/>
          <p:cNvCxnSpPr>
            <a:cxnSpLocks noChangeShapeType="1"/>
            <a:stCxn id="15" idx="5"/>
          </p:cNvCxnSpPr>
          <p:nvPr/>
        </p:nvCxnSpPr>
        <p:spPr bwMode="auto">
          <a:xfrm>
            <a:off x="8403849" y="3703679"/>
            <a:ext cx="15269" cy="1885909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feld 2"/>
          <p:cNvSpPr txBox="1">
            <a:spLocks noChangeArrowheads="1"/>
          </p:cNvSpPr>
          <p:nvPr/>
        </p:nvSpPr>
        <p:spPr bwMode="auto">
          <a:xfrm>
            <a:off x="2587625" y="2184400"/>
            <a:ext cx="1152525" cy="2800767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FFC000"/>
              </a:gs>
            </a:gsLst>
            <a:lin ang="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ctr" eaLnBrk="1" hangingPunct="1"/>
            <a:r>
              <a:rPr lang="de-AT" sz="1600" dirty="0">
                <a:latin typeface="Arial" charset="0"/>
              </a:rPr>
              <a:t>Mediator:</a:t>
            </a: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Tell</a:t>
            </a: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show</a:t>
            </a:r>
            <a:endParaRPr lang="de-AT" sz="1600" dirty="0">
              <a:latin typeface="Arial" charset="0"/>
            </a:endParaRP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counseling</a:t>
            </a:r>
            <a:endParaRPr lang="de-AT" sz="1600" dirty="0" smtClean="0">
              <a:latin typeface="Arial" charset="0"/>
            </a:endParaRP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coaching</a:t>
            </a:r>
            <a:endParaRPr lang="de-AT" sz="1600" dirty="0">
              <a:latin typeface="Arial" charset="0"/>
            </a:endParaRP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do</a:t>
            </a:r>
            <a:endParaRPr lang="de-AT" sz="1600" dirty="0">
              <a:latin typeface="Arial" charset="0"/>
            </a:endParaRP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Teacher</a:t>
            </a:r>
            <a:r>
              <a:rPr lang="de-AT" sz="1600" dirty="0" smtClean="0">
                <a:latin typeface="Arial" charset="0"/>
              </a:rPr>
              <a:t> </a:t>
            </a:r>
            <a:r>
              <a:rPr lang="de-AT" sz="1600" dirty="0" err="1" smtClean="0">
                <a:latin typeface="Arial" charset="0"/>
              </a:rPr>
              <a:t>education</a:t>
            </a:r>
            <a:endParaRPr lang="de-AT" sz="1600" dirty="0" smtClean="0">
              <a:latin typeface="Arial" charset="0"/>
            </a:endParaRP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Reading</a:t>
            </a: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etc</a:t>
            </a:r>
            <a:r>
              <a:rPr lang="de-AT" sz="1600" dirty="0">
                <a:latin typeface="Arial" charset="0"/>
              </a:rPr>
              <a:t>.</a:t>
            </a:r>
          </a:p>
          <a:p>
            <a:pPr algn="ctr" eaLnBrk="1" hangingPunct="1"/>
            <a:endParaRPr lang="de-AT" sz="1600" dirty="0">
              <a:latin typeface="Arial" charset="0"/>
            </a:endParaRPr>
          </a:p>
        </p:txBody>
      </p:sp>
      <p:cxnSp>
        <p:nvCxnSpPr>
          <p:cNvPr id="26" name="Gerade Verbindung mit Pfeil 25"/>
          <p:cNvCxnSpPr>
            <a:cxnSpLocks noChangeShapeType="1"/>
          </p:cNvCxnSpPr>
          <p:nvPr/>
        </p:nvCxnSpPr>
        <p:spPr bwMode="auto">
          <a:xfrm flipH="1">
            <a:off x="4492625" y="5589588"/>
            <a:ext cx="39116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Gerade Verbindung mit Pfeil 28"/>
          <p:cNvCxnSpPr>
            <a:cxnSpLocks noChangeShapeType="1"/>
          </p:cNvCxnSpPr>
          <p:nvPr/>
        </p:nvCxnSpPr>
        <p:spPr bwMode="auto">
          <a:xfrm flipV="1">
            <a:off x="4492625" y="3822700"/>
            <a:ext cx="0" cy="17668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Gerade Verbindung mit Pfeil 41"/>
          <p:cNvCxnSpPr>
            <a:cxnSpLocks noChangeShapeType="1"/>
          </p:cNvCxnSpPr>
          <p:nvPr/>
        </p:nvCxnSpPr>
        <p:spPr bwMode="auto">
          <a:xfrm flipV="1">
            <a:off x="6588125" y="3416300"/>
            <a:ext cx="125413" cy="3270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Gerade Verbindung mit Pfeil 47"/>
          <p:cNvCxnSpPr>
            <a:cxnSpLocks noChangeShapeType="1"/>
          </p:cNvCxnSpPr>
          <p:nvPr/>
        </p:nvCxnSpPr>
        <p:spPr bwMode="auto">
          <a:xfrm>
            <a:off x="5940425" y="3062288"/>
            <a:ext cx="647700" cy="188912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Gerade Verbindung 54"/>
          <p:cNvCxnSpPr>
            <a:cxnSpLocks noChangeShapeType="1"/>
          </p:cNvCxnSpPr>
          <p:nvPr/>
        </p:nvCxnSpPr>
        <p:spPr bwMode="auto">
          <a:xfrm>
            <a:off x="4373563" y="2171700"/>
            <a:ext cx="238125" cy="708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" name="Textfeld 57"/>
          <p:cNvSpPr txBox="1">
            <a:spLocks noChangeArrowheads="1"/>
          </p:cNvSpPr>
          <p:nvPr/>
        </p:nvSpPr>
        <p:spPr bwMode="auto">
          <a:xfrm>
            <a:off x="5148263" y="5300663"/>
            <a:ext cx="28797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eaLnBrk="1" hangingPunct="1"/>
            <a:r>
              <a:rPr lang="de-AT" sz="1600" dirty="0" smtClean="0">
                <a:latin typeface="Arial" charset="0"/>
              </a:rPr>
              <a:t>Experience </a:t>
            </a:r>
            <a:r>
              <a:rPr lang="de-AT" sz="1600" dirty="0">
                <a:latin typeface="Arial" charset="0"/>
              </a:rPr>
              <a:t>(Feedback)</a:t>
            </a:r>
          </a:p>
        </p:txBody>
      </p:sp>
      <p:sp>
        <p:nvSpPr>
          <p:cNvPr id="7" name="Textfeld 6"/>
          <p:cNvSpPr>
            <a:spLocks noChangeArrowheads="1"/>
          </p:cNvSpPr>
          <p:nvPr/>
        </p:nvSpPr>
        <p:spPr bwMode="auto">
          <a:xfrm>
            <a:off x="4302523" y="3116103"/>
            <a:ext cx="2087562" cy="822325"/>
          </a:xfrm>
          <a:prstGeom prst="ellipse">
            <a:avLst/>
          </a:prstGeom>
          <a:gradFill>
            <a:gsLst>
              <a:gs pos="66000">
                <a:srgbClr val="FF9000"/>
              </a:gs>
              <a:gs pos="41000">
                <a:srgbClr val="FFC000"/>
              </a:gs>
              <a:gs pos="0">
                <a:srgbClr val="00B0F0"/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err="1" smtClean="0">
                <a:latin typeface="Arial" charset="0"/>
              </a:rPr>
              <a:t>Subjective</a:t>
            </a:r>
            <a:r>
              <a:rPr lang="de-AT" sz="1600" dirty="0" smtClean="0">
                <a:latin typeface="Arial" charset="0"/>
              </a:rPr>
              <a:t> </a:t>
            </a:r>
            <a:r>
              <a:rPr lang="de-AT" sz="1600" dirty="0" err="1" smtClean="0">
                <a:latin typeface="Arial" charset="0"/>
              </a:rPr>
              <a:t>Theories</a:t>
            </a:r>
            <a:endParaRPr lang="de-AT" sz="1600" baseline="-25000" dirty="0">
              <a:latin typeface="Arial" charset="0"/>
            </a:endParaRPr>
          </a:p>
        </p:txBody>
      </p:sp>
      <p:sp>
        <p:nvSpPr>
          <p:cNvPr id="11" name="Textfeld 10"/>
          <p:cNvSpPr>
            <a:spLocks noChangeArrowheads="1"/>
          </p:cNvSpPr>
          <p:nvPr/>
        </p:nvSpPr>
        <p:spPr bwMode="auto">
          <a:xfrm>
            <a:off x="5148263" y="3724275"/>
            <a:ext cx="2087562" cy="822305"/>
          </a:xfrm>
          <a:prstGeom prst="ellipse">
            <a:avLst/>
          </a:prstGeom>
          <a:gradFill>
            <a:gsLst>
              <a:gs pos="66000">
                <a:srgbClr val="FF9000"/>
              </a:gs>
              <a:gs pos="41000">
                <a:srgbClr val="FFC000"/>
              </a:gs>
              <a:gs pos="0">
                <a:srgbClr val="00B0F0"/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smtClean="0">
                <a:latin typeface="Arial" charset="0"/>
              </a:rPr>
              <a:t>Educational Goals</a:t>
            </a:r>
            <a:endParaRPr lang="de-AT" sz="1600" dirty="0">
              <a:latin typeface="Arial" charset="0"/>
            </a:endParaRPr>
          </a:p>
        </p:txBody>
      </p:sp>
      <p:cxnSp>
        <p:nvCxnSpPr>
          <p:cNvPr id="40" name="Gerade Verbindung mit Pfeil 39"/>
          <p:cNvCxnSpPr>
            <a:cxnSpLocks noChangeShapeType="1"/>
          </p:cNvCxnSpPr>
          <p:nvPr/>
        </p:nvCxnSpPr>
        <p:spPr bwMode="auto">
          <a:xfrm flipV="1">
            <a:off x="5940425" y="3371850"/>
            <a:ext cx="647700" cy="169863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Gerade Verbindung mit Pfeil 43"/>
          <p:cNvCxnSpPr>
            <a:cxnSpLocks noChangeShapeType="1"/>
          </p:cNvCxnSpPr>
          <p:nvPr/>
        </p:nvCxnSpPr>
        <p:spPr bwMode="auto">
          <a:xfrm>
            <a:off x="7171133" y="3251029"/>
            <a:ext cx="450213" cy="207349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250825" y="765175"/>
            <a:ext cx="8893175" cy="95410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de-AT" sz="2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model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relationship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between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theory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practice</a:t>
            </a:r>
            <a:endParaRPr lang="de-AT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77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mit Pfeil 8"/>
          <p:cNvCxnSpPr>
            <a:cxnSpLocks noChangeShapeType="1"/>
            <a:endCxn id="15" idx="2"/>
          </p:cNvCxnSpPr>
          <p:nvPr/>
        </p:nvCxnSpPr>
        <p:spPr bwMode="auto">
          <a:xfrm>
            <a:off x="6372225" y="3532188"/>
            <a:ext cx="863600" cy="31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extfeld 1"/>
          <p:cNvSpPr txBox="1">
            <a:spLocks noChangeArrowheads="1"/>
          </p:cNvSpPr>
          <p:nvPr/>
        </p:nvSpPr>
        <p:spPr bwMode="auto">
          <a:xfrm>
            <a:off x="4643438" y="2510631"/>
            <a:ext cx="3384550" cy="2062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r" eaLnBrk="1" hangingPunct="1"/>
            <a:r>
              <a:rPr lang="de-AT" sz="1600" dirty="0" err="1" smtClean="0">
                <a:latin typeface="Arial" charset="0"/>
              </a:rPr>
              <a:t>Practitioner</a:t>
            </a:r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</p:txBody>
      </p:sp>
      <p:sp>
        <p:nvSpPr>
          <p:cNvPr id="14" name="Textfeld 13"/>
          <p:cNvSpPr>
            <a:spLocks noChangeArrowheads="1"/>
          </p:cNvSpPr>
          <p:nvPr/>
        </p:nvSpPr>
        <p:spPr bwMode="auto">
          <a:xfrm>
            <a:off x="6245038" y="2973634"/>
            <a:ext cx="1330325" cy="822325"/>
          </a:xfrm>
          <a:prstGeom prst="ellipse">
            <a:avLst/>
          </a:prstGeom>
          <a:gradFill>
            <a:gsLst>
              <a:gs pos="0">
                <a:srgbClr val="FFC000"/>
              </a:gs>
              <a:gs pos="71000">
                <a:srgbClr val="FFFF00"/>
              </a:gs>
              <a:gs pos="66500">
                <a:srgbClr val="FFFF00"/>
              </a:gs>
              <a:gs pos="37000">
                <a:srgbClr val="FFC000"/>
              </a:gs>
              <a:gs pos="100000">
                <a:srgbClr val="00FF00"/>
              </a:gs>
            </a:gsLst>
            <a:lin ang="0" scaled="1"/>
          </a:gra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err="1" smtClean="0">
                <a:latin typeface="Arial" charset="0"/>
              </a:rPr>
              <a:t>Tact</a:t>
            </a:r>
            <a:endParaRPr lang="de-AT" sz="1600" dirty="0">
              <a:latin typeface="Arial" charset="0"/>
            </a:endParaRPr>
          </a:p>
          <a:p>
            <a:pPr algn="ctr">
              <a:defRPr/>
            </a:pPr>
            <a:endParaRPr lang="de-AT" sz="1600" dirty="0">
              <a:latin typeface="Arial" charset="0"/>
            </a:endParaRPr>
          </a:p>
        </p:txBody>
      </p:sp>
      <p:sp>
        <p:nvSpPr>
          <p:cNvPr id="47" name="Textfeld 46"/>
          <p:cNvSpPr>
            <a:spLocks noChangeArrowheads="1"/>
          </p:cNvSpPr>
          <p:nvPr/>
        </p:nvSpPr>
        <p:spPr bwMode="auto">
          <a:xfrm>
            <a:off x="4432300" y="2652624"/>
            <a:ext cx="1863725" cy="822325"/>
          </a:xfrm>
          <a:prstGeom prst="ellipse">
            <a:avLst/>
          </a:prstGeom>
          <a:gradFill>
            <a:gsLst>
              <a:gs pos="66000">
                <a:srgbClr val="FF9000"/>
              </a:gs>
              <a:gs pos="41000">
                <a:srgbClr val="FFC000"/>
              </a:gs>
              <a:gs pos="0">
                <a:srgbClr val="00B0F0"/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>
                <a:latin typeface="Arial" charset="0"/>
              </a:rPr>
              <a:t>Situation</a:t>
            </a:r>
          </a:p>
          <a:p>
            <a:pPr algn="ctr">
              <a:defRPr/>
            </a:pPr>
            <a:endParaRPr lang="de-AT" sz="1600" dirty="0">
              <a:latin typeface="Arial" charset="0"/>
            </a:endParaRPr>
          </a:p>
        </p:txBody>
      </p:sp>
      <p:sp>
        <p:nvSpPr>
          <p:cNvPr id="15" name="Textfeld 14"/>
          <p:cNvSpPr>
            <a:spLocks noChangeArrowheads="1"/>
          </p:cNvSpPr>
          <p:nvPr/>
        </p:nvSpPr>
        <p:spPr bwMode="auto">
          <a:xfrm>
            <a:off x="7235825" y="3297327"/>
            <a:ext cx="1368425" cy="476071"/>
          </a:xfrm>
          <a:prstGeom prst="ellipse">
            <a:avLst/>
          </a:prstGeom>
          <a:solidFill>
            <a:srgbClr val="00FF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/>
            <a:r>
              <a:rPr lang="de-AT" sz="1600" dirty="0" smtClean="0">
                <a:latin typeface="Arial" charset="0"/>
              </a:rPr>
              <a:t>Action</a:t>
            </a:r>
            <a:endParaRPr lang="de-AT" sz="1600" dirty="0">
              <a:latin typeface="Arial" charset="0"/>
            </a:endParaRPr>
          </a:p>
        </p:txBody>
      </p:sp>
      <p:sp>
        <p:nvSpPr>
          <p:cNvPr id="4" name="Textfeld 3"/>
          <p:cNvSpPr txBox="1">
            <a:spLocks noChangeArrowheads="1"/>
          </p:cNvSpPr>
          <p:nvPr/>
        </p:nvSpPr>
        <p:spPr bwMode="auto">
          <a:xfrm>
            <a:off x="250825" y="2551113"/>
            <a:ext cx="1441450" cy="181588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r" eaLnBrk="1" hangingPunct="1"/>
            <a:r>
              <a:rPr lang="de-AT" sz="1600" dirty="0" smtClean="0">
                <a:latin typeface="Arial" charset="0"/>
              </a:rPr>
              <a:t>Researcher</a:t>
            </a: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</p:txBody>
      </p:sp>
      <p:sp>
        <p:nvSpPr>
          <p:cNvPr id="5" name="Textfeld 4"/>
          <p:cNvSpPr>
            <a:spLocks noChangeArrowheads="1"/>
          </p:cNvSpPr>
          <p:nvPr/>
        </p:nvSpPr>
        <p:spPr bwMode="auto">
          <a:xfrm>
            <a:off x="468313" y="3113088"/>
            <a:ext cx="1511300" cy="8223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err="1" smtClean="0">
                <a:solidFill>
                  <a:schemeClr val="bg1"/>
                </a:solidFill>
                <a:latin typeface="Arial" charset="0"/>
              </a:rPr>
              <a:t>Theory</a:t>
            </a:r>
            <a:endParaRPr lang="de-AT" sz="1600" baseline="-25000" dirty="0">
              <a:solidFill>
                <a:schemeClr val="bg1"/>
              </a:solidFill>
              <a:latin typeface="Arial" charset="0"/>
            </a:endParaRPr>
          </a:p>
          <a:p>
            <a:pPr algn="r">
              <a:defRPr/>
            </a:pPr>
            <a:endParaRPr lang="de-AT" sz="160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8" name="Gerade Verbindung 7"/>
          <p:cNvCxnSpPr>
            <a:cxnSpLocks noChangeShapeType="1"/>
          </p:cNvCxnSpPr>
          <p:nvPr/>
        </p:nvCxnSpPr>
        <p:spPr bwMode="auto">
          <a:xfrm flipV="1">
            <a:off x="1979613" y="3529013"/>
            <a:ext cx="608012" cy="63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Gerade Verbindung 20"/>
          <p:cNvCxnSpPr>
            <a:cxnSpLocks noChangeShapeType="1"/>
          </p:cNvCxnSpPr>
          <p:nvPr/>
        </p:nvCxnSpPr>
        <p:spPr bwMode="auto">
          <a:xfrm>
            <a:off x="1979613" y="3524250"/>
            <a:ext cx="23050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Gerade Verbindung mit Pfeil 22"/>
          <p:cNvCxnSpPr>
            <a:cxnSpLocks noChangeShapeType="1"/>
            <a:stCxn id="15" idx="5"/>
          </p:cNvCxnSpPr>
          <p:nvPr/>
        </p:nvCxnSpPr>
        <p:spPr bwMode="auto">
          <a:xfrm>
            <a:off x="8403849" y="3703679"/>
            <a:ext cx="15269" cy="1885909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feld 2"/>
          <p:cNvSpPr txBox="1">
            <a:spLocks noChangeArrowheads="1"/>
          </p:cNvSpPr>
          <p:nvPr/>
        </p:nvSpPr>
        <p:spPr bwMode="auto">
          <a:xfrm>
            <a:off x="2587625" y="2184400"/>
            <a:ext cx="1152525" cy="2800767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FFC000"/>
              </a:gs>
            </a:gsLst>
            <a:lin ang="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ctr" eaLnBrk="1" hangingPunct="1"/>
            <a:r>
              <a:rPr lang="de-AT" sz="1600" dirty="0">
                <a:latin typeface="Arial" charset="0"/>
              </a:rPr>
              <a:t>Mediator:</a:t>
            </a: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Tell</a:t>
            </a: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show</a:t>
            </a:r>
            <a:endParaRPr lang="de-AT" sz="1600" dirty="0">
              <a:latin typeface="Arial" charset="0"/>
            </a:endParaRP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counseling</a:t>
            </a:r>
            <a:endParaRPr lang="de-AT" sz="1600" dirty="0" smtClean="0">
              <a:latin typeface="Arial" charset="0"/>
            </a:endParaRP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coaching</a:t>
            </a:r>
            <a:endParaRPr lang="de-AT" sz="1600" dirty="0">
              <a:latin typeface="Arial" charset="0"/>
            </a:endParaRP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do</a:t>
            </a:r>
            <a:endParaRPr lang="de-AT" sz="1600" dirty="0">
              <a:latin typeface="Arial" charset="0"/>
            </a:endParaRP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Teacher</a:t>
            </a:r>
            <a:r>
              <a:rPr lang="de-AT" sz="1600" dirty="0" smtClean="0">
                <a:latin typeface="Arial" charset="0"/>
              </a:rPr>
              <a:t> </a:t>
            </a:r>
            <a:r>
              <a:rPr lang="de-AT" sz="1600" dirty="0" err="1" smtClean="0">
                <a:latin typeface="Arial" charset="0"/>
              </a:rPr>
              <a:t>education</a:t>
            </a:r>
            <a:endParaRPr lang="de-AT" sz="1600" dirty="0" smtClean="0">
              <a:latin typeface="Arial" charset="0"/>
            </a:endParaRP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Reading</a:t>
            </a: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etc</a:t>
            </a:r>
            <a:r>
              <a:rPr lang="de-AT" sz="1600" dirty="0">
                <a:latin typeface="Arial" charset="0"/>
              </a:rPr>
              <a:t>.</a:t>
            </a:r>
          </a:p>
          <a:p>
            <a:pPr algn="ctr" eaLnBrk="1" hangingPunct="1"/>
            <a:endParaRPr lang="de-AT" sz="1600" dirty="0">
              <a:latin typeface="Arial" charset="0"/>
            </a:endParaRPr>
          </a:p>
        </p:txBody>
      </p:sp>
      <p:cxnSp>
        <p:nvCxnSpPr>
          <p:cNvPr id="26" name="Gerade Verbindung mit Pfeil 25"/>
          <p:cNvCxnSpPr>
            <a:cxnSpLocks noChangeShapeType="1"/>
          </p:cNvCxnSpPr>
          <p:nvPr/>
        </p:nvCxnSpPr>
        <p:spPr bwMode="auto">
          <a:xfrm flipH="1">
            <a:off x="4492625" y="5589588"/>
            <a:ext cx="39116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Gerade Verbindung mit Pfeil 28"/>
          <p:cNvCxnSpPr>
            <a:cxnSpLocks noChangeShapeType="1"/>
          </p:cNvCxnSpPr>
          <p:nvPr/>
        </p:nvCxnSpPr>
        <p:spPr bwMode="auto">
          <a:xfrm flipV="1">
            <a:off x="4492625" y="3822700"/>
            <a:ext cx="0" cy="17668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Gerade Verbindung mit Pfeil 32"/>
          <p:cNvCxnSpPr>
            <a:cxnSpLocks noChangeShapeType="1"/>
          </p:cNvCxnSpPr>
          <p:nvPr/>
        </p:nvCxnSpPr>
        <p:spPr bwMode="auto">
          <a:xfrm flipH="1">
            <a:off x="963613" y="5589588"/>
            <a:ext cx="355917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Gerade Verbindung mit Pfeil 34"/>
          <p:cNvCxnSpPr>
            <a:cxnSpLocks noChangeShapeType="1"/>
            <a:endCxn id="4" idx="2"/>
          </p:cNvCxnSpPr>
          <p:nvPr/>
        </p:nvCxnSpPr>
        <p:spPr bwMode="auto">
          <a:xfrm flipV="1">
            <a:off x="963613" y="4366995"/>
            <a:ext cx="7937" cy="122259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Gerade Verbindung mit Pfeil 41"/>
          <p:cNvCxnSpPr>
            <a:cxnSpLocks noChangeShapeType="1"/>
          </p:cNvCxnSpPr>
          <p:nvPr/>
        </p:nvCxnSpPr>
        <p:spPr bwMode="auto">
          <a:xfrm flipV="1">
            <a:off x="6588125" y="3416300"/>
            <a:ext cx="125413" cy="3270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Gerade Verbindung mit Pfeil 47"/>
          <p:cNvCxnSpPr>
            <a:cxnSpLocks noChangeShapeType="1"/>
          </p:cNvCxnSpPr>
          <p:nvPr/>
        </p:nvCxnSpPr>
        <p:spPr bwMode="auto">
          <a:xfrm>
            <a:off x="5940425" y="3062288"/>
            <a:ext cx="647700" cy="188912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Gerade Verbindung 54"/>
          <p:cNvCxnSpPr>
            <a:cxnSpLocks noChangeShapeType="1"/>
          </p:cNvCxnSpPr>
          <p:nvPr/>
        </p:nvCxnSpPr>
        <p:spPr bwMode="auto">
          <a:xfrm>
            <a:off x="4373563" y="2171700"/>
            <a:ext cx="238125" cy="708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" name="Textfeld 57"/>
          <p:cNvSpPr txBox="1">
            <a:spLocks noChangeArrowheads="1"/>
          </p:cNvSpPr>
          <p:nvPr/>
        </p:nvSpPr>
        <p:spPr bwMode="auto">
          <a:xfrm>
            <a:off x="5148263" y="5300663"/>
            <a:ext cx="28797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eaLnBrk="1" hangingPunct="1"/>
            <a:r>
              <a:rPr lang="de-AT" sz="1600" smtClean="0">
                <a:latin typeface="Arial" charset="0"/>
              </a:rPr>
              <a:t>Experience </a:t>
            </a:r>
            <a:r>
              <a:rPr lang="de-AT" sz="1600" dirty="0">
                <a:latin typeface="Arial" charset="0"/>
              </a:rPr>
              <a:t>(Feedback)</a:t>
            </a:r>
          </a:p>
        </p:txBody>
      </p:sp>
      <p:sp>
        <p:nvSpPr>
          <p:cNvPr id="60" name="Textfeld 59"/>
          <p:cNvSpPr txBox="1">
            <a:spLocks noChangeArrowheads="1"/>
          </p:cNvSpPr>
          <p:nvPr/>
        </p:nvSpPr>
        <p:spPr bwMode="auto">
          <a:xfrm>
            <a:off x="1433513" y="5300663"/>
            <a:ext cx="28813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eaLnBrk="1" hangingPunct="1"/>
            <a:r>
              <a:rPr lang="de-AT" sz="1600" dirty="0" smtClean="0">
                <a:latin typeface="Arial" charset="0"/>
              </a:rPr>
              <a:t>Research</a:t>
            </a:r>
            <a:endParaRPr lang="de-AT" sz="1600" dirty="0">
              <a:latin typeface="Arial" charset="0"/>
            </a:endParaRPr>
          </a:p>
        </p:txBody>
      </p:sp>
      <p:sp>
        <p:nvSpPr>
          <p:cNvPr id="7" name="Textfeld 6"/>
          <p:cNvSpPr>
            <a:spLocks noChangeArrowheads="1"/>
          </p:cNvSpPr>
          <p:nvPr/>
        </p:nvSpPr>
        <p:spPr bwMode="auto">
          <a:xfrm>
            <a:off x="4302523" y="3116103"/>
            <a:ext cx="2087562" cy="822325"/>
          </a:xfrm>
          <a:prstGeom prst="ellipse">
            <a:avLst/>
          </a:prstGeom>
          <a:gradFill>
            <a:gsLst>
              <a:gs pos="66000">
                <a:srgbClr val="FF9000"/>
              </a:gs>
              <a:gs pos="41000">
                <a:srgbClr val="FFC000"/>
              </a:gs>
              <a:gs pos="0">
                <a:srgbClr val="00B0F0"/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err="1" smtClean="0">
                <a:latin typeface="Arial" charset="0"/>
              </a:rPr>
              <a:t>Subjective</a:t>
            </a:r>
            <a:r>
              <a:rPr lang="de-AT" sz="1600" dirty="0" smtClean="0">
                <a:latin typeface="Arial" charset="0"/>
              </a:rPr>
              <a:t> </a:t>
            </a:r>
            <a:r>
              <a:rPr lang="de-AT" sz="1600" dirty="0" err="1" smtClean="0">
                <a:latin typeface="Arial" charset="0"/>
              </a:rPr>
              <a:t>Theories</a:t>
            </a:r>
            <a:endParaRPr lang="de-AT" sz="1600" baseline="-25000" dirty="0">
              <a:latin typeface="Arial" charset="0"/>
            </a:endParaRPr>
          </a:p>
        </p:txBody>
      </p:sp>
      <p:sp>
        <p:nvSpPr>
          <p:cNvPr id="11" name="Textfeld 10"/>
          <p:cNvSpPr>
            <a:spLocks noChangeArrowheads="1"/>
          </p:cNvSpPr>
          <p:nvPr/>
        </p:nvSpPr>
        <p:spPr bwMode="auto">
          <a:xfrm>
            <a:off x="5148263" y="3724275"/>
            <a:ext cx="2087562" cy="822305"/>
          </a:xfrm>
          <a:prstGeom prst="ellipse">
            <a:avLst/>
          </a:prstGeom>
          <a:gradFill>
            <a:gsLst>
              <a:gs pos="66000">
                <a:srgbClr val="FF9000"/>
              </a:gs>
              <a:gs pos="41000">
                <a:srgbClr val="FFC000"/>
              </a:gs>
              <a:gs pos="0">
                <a:srgbClr val="00B0F0"/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smtClean="0">
                <a:latin typeface="Arial" charset="0"/>
              </a:rPr>
              <a:t>Educational Goals</a:t>
            </a:r>
            <a:endParaRPr lang="de-AT" sz="1600" dirty="0">
              <a:latin typeface="Arial" charset="0"/>
            </a:endParaRPr>
          </a:p>
        </p:txBody>
      </p:sp>
      <p:cxnSp>
        <p:nvCxnSpPr>
          <p:cNvPr id="40" name="Gerade Verbindung mit Pfeil 39"/>
          <p:cNvCxnSpPr>
            <a:cxnSpLocks noChangeShapeType="1"/>
          </p:cNvCxnSpPr>
          <p:nvPr/>
        </p:nvCxnSpPr>
        <p:spPr bwMode="auto">
          <a:xfrm flipV="1">
            <a:off x="5940425" y="3371850"/>
            <a:ext cx="647700" cy="169863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Gerade Verbindung mit Pfeil 43"/>
          <p:cNvCxnSpPr>
            <a:cxnSpLocks noChangeShapeType="1"/>
          </p:cNvCxnSpPr>
          <p:nvPr/>
        </p:nvCxnSpPr>
        <p:spPr bwMode="auto">
          <a:xfrm>
            <a:off x="7171133" y="3251029"/>
            <a:ext cx="450213" cy="207349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250825" y="765175"/>
            <a:ext cx="8893175" cy="95410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de-AT" sz="2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model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relationship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between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theory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practice</a:t>
            </a:r>
            <a:endParaRPr lang="de-AT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468312" y="5949280"/>
            <a:ext cx="7950805" cy="830997"/>
          </a:xfrm>
          <a:prstGeom prst="rect">
            <a:avLst/>
          </a:prstGeom>
          <a:gradFill>
            <a:gsLst>
              <a:gs pos="0">
                <a:srgbClr val="FF0000"/>
              </a:gs>
              <a:gs pos="100000">
                <a:srgbClr val="00FF00"/>
              </a:gs>
            </a:gsLst>
            <a:lin ang="0" scaled="1"/>
          </a:gra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Hopefully, the outcomes of practical actions will also be studied by researchers.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869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980728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Two issues that can be regarded as related: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V</a:t>
            </a:r>
            <a:r>
              <a:rPr lang="en-US" sz="2400" i="1" dirty="0" smtClean="0"/>
              <a:t>a</a:t>
            </a:r>
            <a:r>
              <a:rPr lang="en-US" sz="2400" dirty="0" smtClean="0"/>
              <a:t>KE (Values </a:t>
            </a:r>
            <a:r>
              <a:rPr lang="en-US" sz="2400" i="1" dirty="0" smtClean="0"/>
              <a:t>and </a:t>
            </a:r>
            <a:r>
              <a:rPr lang="en-US" sz="2400" dirty="0" smtClean="0"/>
              <a:t>Knowledge Education)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Theory-Practice Transfer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Combination of the two issues</a:t>
            </a:r>
          </a:p>
        </p:txBody>
      </p:sp>
    </p:spTree>
    <p:extLst>
      <p:ext uri="{BB962C8B-B14F-4D97-AF65-F5344CB8AC3E}">
        <p14:creationId xmlns:p14="http://schemas.microsoft.com/office/powerpoint/2010/main" val="2873724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mit Pfeil 8"/>
          <p:cNvCxnSpPr>
            <a:cxnSpLocks noChangeShapeType="1"/>
            <a:endCxn id="15" idx="2"/>
          </p:cNvCxnSpPr>
          <p:nvPr/>
        </p:nvCxnSpPr>
        <p:spPr bwMode="auto">
          <a:xfrm>
            <a:off x="6372225" y="3532188"/>
            <a:ext cx="863600" cy="31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extfeld 1"/>
          <p:cNvSpPr txBox="1">
            <a:spLocks noChangeArrowheads="1"/>
          </p:cNvSpPr>
          <p:nvPr/>
        </p:nvSpPr>
        <p:spPr bwMode="auto">
          <a:xfrm>
            <a:off x="4643438" y="2510631"/>
            <a:ext cx="3384550" cy="2062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r" eaLnBrk="1" hangingPunct="1"/>
            <a:r>
              <a:rPr lang="de-AT" sz="1600" dirty="0" err="1" smtClean="0">
                <a:latin typeface="Arial" charset="0"/>
              </a:rPr>
              <a:t>Practitioner</a:t>
            </a:r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</p:txBody>
      </p:sp>
      <p:sp>
        <p:nvSpPr>
          <p:cNvPr id="14" name="Textfeld 13"/>
          <p:cNvSpPr>
            <a:spLocks noChangeArrowheads="1"/>
          </p:cNvSpPr>
          <p:nvPr/>
        </p:nvSpPr>
        <p:spPr bwMode="auto">
          <a:xfrm>
            <a:off x="6245038" y="2973634"/>
            <a:ext cx="1330325" cy="822325"/>
          </a:xfrm>
          <a:prstGeom prst="ellipse">
            <a:avLst/>
          </a:prstGeom>
          <a:gradFill>
            <a:gsLst>
              <a:gs pos="0">
                <a:srgbClr val="FFC000"/>
              </a:gs>
              <a:gs pos="71000">
                <a:srgbClr val="FFFF00"/>
              </a:gs>
              <a:gs pos="66500">
                <a:srgbClr val="FFFF00"/>
              </a:gs>
              <a:gs pos="37000">
                <a:srgbClr val="FFC000"/>
              </a:gs>
              <a:gs pos="100000">
                <a:srgbClr val="00FF00"/>
              </a:gs>
            </a:gsLst>
            <a:lin ang="0" scaled="1"/>
          </a:gra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err="1" smtClean="0">
                <a:latin typeface="Arial" charset="0"/>
              </a:rPr>
              <a:t>Tact</a:t>
            </a:r>
            <a:endParaRPr lang="de-AT" sz="1600" dirty="0">
              <a:latin typeface="Arial" charset="0"/>
            </a:endParaRPr>
          </a:p>
          <a:p>
            <a:pPr algn="ctr">
              <a:defRPr/>
            </a:pPr>
            <a:endParaRPr lang="de-AT" sz="1600" dirty="0">
              <a:latin typeface="Arial" charset="0"/>
            </a:endParaRPr>
          </a:p>
        </p:txBody>
      </p:sp>
      <p:sp>
        <p:nvSpPr>
          <p:cNvPr id="47" name="Textfeld 46"/>
          <p:cNvSpPr>
            <a:spLocks noChangeArrowheads="1"/>
          </p:cNvSpPr>
          <p:nvPr/>
        </p:nvSpPr>
        <p:spPr bwMode="auto">
          <a:xfrm>
            <a:off x="4432300" y="2652624"/>
            <a:ext cx="1863725" cy="822325"/>
          </a:xfrm>
          <a:prstGeom prst="ellipse">
            <a:avLst/>
          </a:prstGeom>
          <a:gradFill>
            <a:gsLst>
              <a:gs pos="66000">
                <a:srgbClr val="FF9000"/>
              </a:gs>
              <a:gs pos="41000">
                <a:srgbClr val="FFC000"/>
              </a:gs>
              <a:gs pos="0">
                <a:srgbClr val="00B0F0"/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>
                <a:latin typeface="Arial" charset="0"/>
              </a:rPr>
              <a:t>Situation</a:t>
            </a:r>
          </a:p>
          <a:p>
            <a:pPr algn="ctr">
              <a:defRPr/>
            </a:pPr>
            <a:endParaRPr lang="de-AT" sz="1600" dirty="0">
              <a:latin typeface="Arial" charset="0"/>
            </a:endParaRPr>
          </a:p>
        </p:txBody>
      </p:sp>
      <p:sp>
        <p:nvSpPr>
          <p:cNvPr id="15" name="Textfeld 14"/>
          <p:cNvSpPr>
            <a:spLocks noChangeArrowheads="1"/>
          </p:cNvSpPr>
          <p:nvPr/>
        </p:nvSpPr>
        <p:spPr bwMode="auto">
          <a:xfrm>
            <a:off x="7235825" y="3297327"/>
            <a:ext cx="1368425" cy="476071"/>
          </a:xfrm>
          <a:prstGeom prst="ellipse">
            <a:avLst/>
          </a:prstGeom>
          <a:solidFill>
            <a:srgbClr val="00FF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/>
            <a:r>
              <a:rPr lang="de-AT" sz="1600" dirty="0" smtClean="0">
                <a:latin typeface="Arial" charset="0"/>
              </a:rPr>
              <a:t>Action</a:t>
            </a:r>
            <a:endParaRPr lang="de-AT" sz="1600" dirty="0">
              <a:latin typeface="Arial" charset="0"/>
            </a:endParaRPr>
          </a:p>
        </p:txBody>
      </p:sp>
      <p:sp>
        <p:nvSpPr>
          <p:cNvPr id="4" name="Textfeld 3"/>
          <p:cNvSpPr txBox="1">
            <a:spLocks noChangeArrowheads="1"/>
          </p:cNvSpPr>
          <p:nvPr/>
        </p:nvSpPr>
        <p:spPr bwMode="auto">
          <a:xfrm>
            <a:off x="250825" y="2551113"/>
            <a:ext cx="1441450" cy="181588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r" eaLnBrk="1" hangingPunct="1"/>
            <a:r>
              <a:rPr lang="de-AT" sz="1600" dirty="0" smtClean="0">
                <a:latin typeface="Arial" charset="0"/>
              </a:rPr>
              <a:t>Researcher</a:t>
            </a: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  <a:p>
            <a:pPr algn="r" eaLnBrk="1" hangingPunct="1"/>
            <a:endParaRPr lang="de-AT" sz="1600" dirty="0">
              <a:latin typeface="Arial" charset="0"/>
            </a:endParaRPr>
          </a:p>
        </p:txBody>
      </p:sp>
      <p:sp>
        <p:nvSpPr>
          <p:cNvPr id="5" name="Textfeld 4"/>
          <p:cNvSpPr>
            <a:spLocks noChangeArrowheads="1"/>
          </p:cNvSpPr>
          <p:nvPr/>
        </p:nvSpPr>
        <p:spPr bwMode="auto">
          <a:xfrm>
            <a:off x="468313" y="3113088"/>
            <a:ext cx="1511300" cy="8223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err="1" smtClean="0">
                <a:solidFill>
                  <a:schemeClr val="bg1"/>
                </a:solidFill>
                <a:latin typeface="Arial" charset="0"/>
              </a:rPr>
              <a:t>Theory</a:t>
            </a:r>
            <a:endParaRPr lang="de-AT" sz="1600" baseline="-25000" dirty="0">
              <a:solidFill>
                <a:schemeClr val="bg1"/>
              </a:solidFill>
              <a:latin typeface="Arial" charset="0"/>
            </a:endParaRPr>
          </a:p>
          <a:p>
            <a:pPr algn="r">
              <a:defRPr/>
            </a:pPr>
            <a:endParaRPr lang="de-AT" sz="160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8" name="Gerade Verbindung 7"/>
          <p:cNvCxnSpPr>
            <a:cxnSpLocks noChangeShapeType="1"/>
          </p:cNvCxnSpPr>
          <p:nvPr/>
        </p:nvCxnSpPr>
        <p:spPr bwMode="auto">
          <a:xfrm flipV="1">
            <a:off x="1979613" y="3529013"/>
            <a:ext cx="608012" cy="63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Gerade Verbindung 20"/>
          <p:cNvCxnSpPr>
            <a:cxnSpLocks noChangeShapeType="1"/>
          </p:cNvCxnSpPr>
          <p:nvPr/>
        </p:nvCxnSpPr>
        <p:spPr bwMode="auto">
          <a:xfrm>
            <a:off x="1979613" y="3524250"/>
            <a:ext cx="23050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Gerade Verbindung mit Pfeil 22"/>
          <p:cNvCxnSpPr>
            <a:cxnSpLocks noChangeShapeType="1"/>
            <a:stCxn id="15" idx="5"/>
          </p:cNvCxnSpPr>
          <p:nvPr/>
        </p:nvCxnSpPr>
        <p:spPr bwMode="auto">
          <a:xfrm>
            <a:off x="8403849" y="3703679"/>
            <a:ext cx="15269" cy="1885909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feld 2"/>
          <p:cNvSpPr txBox="1">
            <a:spLocks noChangeArrowheads="1"/>
          </p:cNvSpPr>
          <p:nvPr/>
        </p:nvSpPr>
        <p:spPr bwMode="auto">
          <a:xfrm>
            <a:off x="2587625" y="2184400"/>
            <a:ext cx="1152525" cy="2800767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FFC000"/>
              </a:gs>
            </a:gsLst>
            <a:lin ang="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algn="ctr" eaLnBrk="1" hangingPunct="1"/>
            <a:r>
              <a:rPr lang="de-AT" sz="1600" dirty="0">
                <a:latin typeface="Arial" charset="0"/>
              </a:rPr>
              <a:t>Mediator:</a:t>
            </a: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Tell</a:t>
            </a: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show</a:t>
            </a:r>
            <a:endParaRPr lang="de-AT" sz="1600" dirty="0">
              <a:latin typeface="Arial" charset="0"/>
            </a:endParaRP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counseling</a:t>
            </a:r>
            <a:endParaRPr lang="de-AT" sz="1600" dirty="0" smtClean="0">
              <a:latin typeface="Arial" charset="0"/>
            </a:endParaRP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coaching</a:t>
            </a:r>
            <a:endParaRPr lang="de-AT" sz="1600" dirty="0">
              <a:latin typeface="Arial" charset="0"/>
            </a:endParaRP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do</a:t>
            </a:r>
            <a:endParaRPr lang="de-AT" sz="1600" dirty="0">
              <a:latin typeface="Arial" charset="0"/>
            </a:endParaRPr>
          </a:p>
          <a:p>
            <a:pPr algn="ctr" eaLnBrk="1" hangingPunct="1"/>
            <a:r>
              <a:rPr lang="de-AT" sz="1600" dirty="0" err="1" smtClean="0">
                <a:latin typeface="Arial" charset="0"/>
              </a:rPr>
              <a:t>Teacher</a:t>
            </a:r>
            <a:r>
              <a:rPr lang="de-AT" sz="1600" dirty="0" smtClean="0">
                <a:latin typeface="Arial" charset="0"/>
              </a:rPr>
              <a:t> </a:t>
            </a:r>
            <a:r>
              <a:rPr lang="de-AT" sz="1600" dirty="0" err="1" smtClean="0">
                <a:latin typeface="Arial" charset="0"/>
              </a:rPr>
              <a:t>education</a:t>
            </a:r>
            <a:endParaRPr lang="de-AT" sz="1600" dirty="0" smtClean="0">
              <a:latin typeface="Arial" charset="0"/>
            </a:endParaRP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Reading</a:t>
            </a:r>
          </a:p>
          <a:p>
            <a:pPr algn="ctr" eaLnBrk="1" hangingPunct="1"/>
            <a:r>
              <a:rPr lang="de-AT" sz="1600" dirty="0" smtClean="0">
                <a:latin typeface="Arial" charset="0"/>
              </a:rPr>
              <a:t>etc</a:t>
            </a:r>
            <a:r>
              <a:rPr lang="de-AT" sz="1600" dirty="0">
                <a:latin typeface="Arial" charset="0"/>
              </a:rPr>
              <a:t>.</a:t>
            </a:r>
          </a:p>
          <a:p>
            <a:pPr algn="ctr" eaLnBrk="1" hangingPunct="1"/>
            <a:endParaRPr lang="de-AT" sz="1600" dirty="0">
              <a:latin typeface="Arial" charset="0"/>
            </a:endParaRPr>
          </a:p>
        </p:txBody>
      </p:sp>
      <p:cxnSp>
        <p:nvCxnSpPr>
          <p:cNvPr id="26" name="Gerade Verbindung mit Pfeil 25"/>
          <p:cNvCxnSpPr>
            <a:cxnSpLocks noChangeShapeType="1"/>
          </p:cNvCxnSpPr>
          <p:nvPr/>
        </p:nvCxnSpPr>
        <p:spPr bwMode="auto">
          <a:xfrm flipH="1">
            <a:off x="4492625" y="5589588"/>
            <a:ext cx="39116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Gerade Verbindung mit Pfeil 28"/>
          <p:cNvCxnSpPr>
            <a:cxnSpLocks noChangeShapeType="1"/>
            <a:endCxn id="3" idx="2"/>
          </p:cNvCxnSpPr>
          <p:nvPr/>
        </p:nvCxnSpPr>
        <p:spPr bwMode="auto">
          <a:xfrm flipV="1">
            <a:off x="3163512" y="4985167"/>
            <a:ext cx="376" cy="583284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Gerade Verbindung mit Pfeil 32"/>
          <p:cNvCxnSpPr>
            <a:cxnSpLocks noChangeShapeType="1"/>
          </p:cNvCxnSpPr>
          <p:nvPr/>
        </p:nvCxnSpPr>
        <p:spPr bwMode="auto">
          <a:xfrm flipH="1">
            <a:off x="963613" y="5589588"/>
            <a:ext cx="355917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Gerade Verbindung mit Pfeil 34"/>
          <p:cNvCxnSpPr>
            <a:cxnSpLocks noChangeShapeType="1"/>
            <a:endCxn id="4" idx="2"/>
          </p:cNvCxnSpPr>
          <p:nvPr/>
        </p:nvCxnSpPr>
        <p:spPr bwMode="auto">
          <a:xfrm flipV="1">
            <a:off x="963613" y="4366995"/>
            <a:ext cx="7937" cy="122259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Gerade Verbindung mit Pfeil 41"/>
          <p:cNvCxnSpPr>
            <a:cxnSpLocks noChangeShapeType="1"/>
          </p:cNvCxnSpPr>
          <p:nvPr/>
        </p:nvCxnSpPr>
        <p:spPr bwMode="auto">
          <a:xfrm flipV="1">
            <a:off x="6588125" y="3416300"/>
            <a:ext cx="125413" cy="3270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Gerade Verbindung mit Pfeil 47"/>
          <p:cNvCxnSpPr>
            <a:cxnSpLocks noChangeShapeType="1"/>
          </p:cNvCxnSpPr>
          <p:nvPr/>
        </p:nvCxnSpPr>
        <p:spPr bwMode="auto">
          <a:xfrm>
            <a:off x="5940425" y="3062288"/>
            <a:ext cx="647700" cy="188912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Gerade Verbindung 54"/>
          <p:cNvCxnSpPr>
            <a:cxnSpLocks noChangeShapeType="1"/>
          </p:cNvCxnSpPr>
          <p:nvPr/>
        </p:nvCxnSpPr>
        <p:spPr bwMode="auto">
          <a:xfrm>
            <a:off x="4373563" y="2171700"/>
            <a:ext cx="238125" cy="708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" name="Textfeld 57"/>
          <p:cNvSpPr txBox="1">
            <a:spLocks noChangeArrowheads="1"/>
          </p:cNvSpPr>
          <p:nvPr/>
        </p:nvSpPr>
        <p:spPr bwMode="auto">
          <a:xfrm>
            <a:off x="5148263" y="5300663"/>
            <a:ext cx="28797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eaLnBrk="1" hangingPunct="1"/>
            <a:r>
              <a:rPr lang="de-AT" sz="1600" smtClean="0">
                <a:latin typeface="Arial" charset="0"/>
              </a:rPr>
              <a:t>Experience </a:t>
            </a:r>
            <a:r>
              <a:rPr lang="de-AT" sz="1600" dirty="0">
                <a:latin typeface="Arial" charset="0"/>
              </a:rPr>
              <a:t>(Feedback)</a:t>
            </a:r>
          </a:p>
        </p:txBody>
      </p:sp>
      <p:sp>
        <p:nvSpPr>
          <p:cNvPr id="60" name="Textfeld 59"/>
          <p:cNvSpPr txBox="1">
            <a:spLocks noChangeArrowheads="1"/>
          </p:cNvSpPr>
          <p:nvPr/>
        </p:nvSpPr>
        <p:spPr bwMode="auto">
          <a:xfrm>
            <a:off x="1474025" y="5229897"/>
            <a:ext cx="131362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  <a:cs typeface="Arial" charset="0"/>
              </a:defRPr>
            </a:lvl9pPr>
          </a:lstStyle>
          <a:p>
            <a:pPr eaLnBrk="1" hangingPunct="1"/>
            <a:r>
              <a:rPr lang="de-AT" sz="1600" dirty="0" smtClean="0">
                <a:latin typeface="Arial" charset="0"/>
              </a:rPr>
              <a:t>Research</a:t>
            </a:r>
            <a:endParaRPr lang="de-AT" sz="1600" dirty="0">
              <a:latin typeface="Arial" charset="0"/>
            </a:endParaRPr>
          </a:p>
        </p:txBody>
      </p:sp>
      <p:sp>
        <p:nvSpPr>
          <p:cNvPr id="7" name="Textfeld 6"/>
          <p:cNvSpPr>
            <a:spLocks noChangeArrowheads="1"/>
          </p:cNvSpPr>
          <p:nvPr/>
        </p:nvSpPr>
        <p:spPr bwMode="auto">
          <a:xfrm>
            <a:off x="4302523" y="3116103"/>
            <a:ext cx="2087562" cy="822325"/>
          </a:xfrm>
          <a:prstGeom prst="ellipse">
            <a:avLst/>
          </a:prstGeom>
          <a:gradFill>
            <a:gsLst>
              <a:gs pos="66000">
                <a:srgbClr val="FF9000"/>
              </a:gs>
              <a:gs pos="41000">
                <a:srgbClr val="FFC000"/>
              </a:gs>
              <a:gs pos="0">
                <a:srgbClr val="00B0F0"/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err="1" smtClean="0">
                <a:latin typeface="Arial" charset="0"/>
              </a:rPr>
              <a:t>Subjective</a:t>
            </a:r>
            <a:r>
              <a:rPr lang="de-AT" sz="1600" dirty="0" smtClean="0">
                <a:latin typeface="Arial" charset="0"/>
              </a:rPr>
              <a:t> </a:t>
            </a:r>
            <a:r>
              <a:rPr lang="de-AT" sz="1600" dirty="0" err="1" smtClean="0">
                <a:latin typeface="Arial" charset="0"/>
              </a:rPr>
              <a:t>Theories</a:t>
            </a:r>
            <a:endParaRPr lang="de-AT" sz="1600" baseline="-25000" dirty="0">
              <a:latin typeface="Arial" charset="0"/>
            </a:endParaRPr>
          </a:p>
        </p:txBody>
      </p:sp>
      <p:sp>
        <p:nvSpPr>
          <p:cNvPr id="11" name="Textfeld 10"/>
          <p:cNvSpPr>
            <a:spLocks noChangeArrowheads="1"/>
          </p:cNvSpPr>
          <p:nvPr/>
        </p:nvSpPr>
        <p:spPr bwMode="auto">
          <a:xfrm>
            <a:off x="5148263" y="3724275"/>
            <a:ext cx="2087562" cy="822305"/>
          </a:xfrm>
          <a:prstGeom prst="ellipse">
            <a:avLst/>
          </a:prstGeom>
          <a:gradFill>
            <a:gsLst>
              <a:gs pos="66000">
                <a:srgbClr val="FF9000"/>
              </a:gs>
              <a:gs pos="41000">
                <a:srgbClr val="FFC000"/>
              </a:gs>
              <a:gs pos="0">
                <a:srgbClr val="00B0F0"/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1600" dirty="0" smtClean="0">
                <a:latin typeface="Arial" charset="0"/>
              </a:rPr>
              <a:t>Educational Goals</a:t>
            </a:r>
            <a:endParaRPr lang="de-AT" sz="1600" dirty="0">
              <a:latin typeface="Arial" charset="0"/>
            </a:endParaRPr>
          </a:p>
        </p:txBody>
      </p:sp>
      <p:cxnSp>
        <p:nvCxnSpPr>
          <p:cNvPr id="40" name="Gerade Verbindung mit Pfeil 39"/>
          <p:cNvCxnSpPr>
            <a:cxnSpLocks noChangeShapeType="1"/>
          </p:cNvCxnSpPr>
          <p:nvPr/>
        </p:nvCxnSpPr>
        <p:spPr bwMode="auto">
          <a:xfrm flipV="1">
            <a:off x="5940425" y="3371850"/>
            <a:ext cx="647700" cy="169863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Gerade Verbindung mit Pfeil 43"/>
          <p:cNvCxnSpPr>
            <a:cxnSpLocks noChangeShapeType="1"/>
          </p:cNvCxnSpPr>
          <p:nvPr/>
        </p:nvCxnSpPr>
        <p:spPr bwMode="auto">
          <a:xfrm>
            <a:off x="7171133" y="3251029"/>
            <a:ext cx="450213" cy="207349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250825" y="765175"/>
            <a:ext cx="8893175" cy="95410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de-AT" sz="2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model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relationship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between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theory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practice</a:t>
            </a:r>
            <a:endParaRPr lang="de-AT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587625" y="5949280"/>
            <a:ext cx="5831492" cy="461665"/>
          </a:xfrm>
          <a:prstGeom prst="rect">
            <a:avLst/>
          </a:prstGeom>
          <a:gradFill>
            <a:gsLst>
              <a:gs pos="5000">
                <a:srgbClr val="FF0000"/>
              </a:gs>
              <a:gs pos="23000">
                <a:srgbClr val="FFC000"/>
              </a:gs>
              <a:gs pos="100000">
                <a:srgbClr val="00FF00"/>
              </a:gs>
            </a:gsLst>
            <a:lin ang="0" scaled="1"/>
          </a:gra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Mediators can also support feedback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40780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980728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Relationship Mediator – Practitioner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Symmetry: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mediator knows the theory, but not the situations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practitioner knows the situations, but maybe not the theory.</a:t>
            </a:r>
          </a:p>
          <a:p>
            <a:pPr marL="800100" lvl="1" indent="-342900">
              <a:buFont typeface="Wingdings" panose="05000000000000000000" pitchFamily="2" charset="2"/>
              <a:buChar char="à"/>
            </a:pPr>
            <a:r>
              <a:rPr lang="en-US" sz="2400" dirty="0" smtClean="0">
                <a:sym typeface="Wingdings" panose="05000000000000000000" pitchFamily="2" charset="2"/>
              </a:rPr>
              <a:t>No power relationship, rather knowledge advantage depending on the topic: Theory or practical situations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anose="05000000000000000000" pitchFamily="2" charset="2"/>
              </a:rPr>
              <a:t>Generality-concreteness antinomy: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anose="05000000000000000000" pitchFamily="2" charset="2"/>
              </a:rPr>
              <a:t>Mediator: Generality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anose="05000000000000000000" pitchFamily="2" charset="2"/>
              </a:rPr>
              <a:t>Practitioner: Concreteness</a:t>
            </a:r>
          </a:p>
          <a:p>
            <a:pPr marL="800100" lvl="1" indent="-342900">
              <a:buFont typeface="Wingdings" panose="05000000000000000000" pitchFamily="2" charset="2"/>
              <a:buChar char="à"/>
            </a:pPr>
            <a:r>
              <a:rPr lang="en-US" sz="2400" dirty="0" smtClean="0">
                <a:sym typeface="Wingdings" panose="05000000000000000000" pitchFamily="2" charset="2"/>
              </a:rPr>
              <a:t>Need to translate theory into practice, to be done by the practitioner but supported and counseled by mediator</a:t>
            </a:r>
            <a:endParaRPr lang="en-US" sz="2400" dirty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anose="05000000000000000000" pitchFamily="2" charset="2"/>
              </a:rPr>
              <a:t>Time pressure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anose="05000000000000000000" pitchFamily="2" charset="2"/>
              </a:rPr>
              <a:t>Practitioner in concrete situation: time pressure (but possible one can “buy time”; anticipation 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anose="05000000000000000000" pitchFamily="2" charset="2"/>
              </a:rPr>
              <a:t>Counseling situation: Time available</a:t>
            </a:r>
          </a:p>
        </p:txBody>
      </p:sp>
    </p:spTree>
    <p:extLst>
      <p:ext uri="{BB962C8B-B14F-4D97-AF65-F5344CB8AC3E}">
        <p14:creationId xmlns:p14="http://schemas.microsoft.com/office/powerpoint/2010/main" val="189085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-14288" y="98072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Combination of V</a:t>
            </a:r>
            <a:r>
              <a:rPr lang="en-US" sz="2400" i="1" dirty="0" smtClean="0"/>
              <a:t>a</a:t>
            </a:r>
            <a:r>
              <a:rPr lang="en-US" sz="2400" dirty="0" smtClean="0"/>
              <a:t>KE and theory-practice transfer: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V</a:t>
            </a:r>
            <a:r>
              <a:rPr lang="en-US" sz="2400" i="1" dirty="0" smtClean="0"/>
              <a:t>a</a:t>
            </a:r>
            <a:r>
              <a:rPr lang="en-US" sz="2400" dirty="0" smtClean="0"/>
              <a:t>KE in teacher education (see above);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V</a:t>
            </a:r>
            <a:r>
              <a:rPr lang="en-US" sz="2400" i="1" dirty="0" smtClean="0"/>
              <a:t>a</a:t>
            </a:r>
            <a:r>
              <a:rPr lang="en-US" sz="2400" dirty="0" smtClean="0"/>
              <a:t>KE-Tact (Linortner, developed in LLAF);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Further approaches can be developed.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420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0" y="1412776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This project has been funded with support from the European Commission. This communication reflects the views only of the authors; and the Commission cannot be held responsible for any use which may be made of the information contained therein.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5711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980728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MIT Objectives that are relevant in our context: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To amplify NT's voices in school and to develop a strong professional identity in view of the schools goals and vision.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To tighten and strengthen the continuum between teacher education and successful integration in schools by promoting professional development in the local community and organization context.</a:t>
            </a:r>
          </a:p>
          <a:p>
            <a:pPr marL="388620" indent="-342900">
              <a:buFont typeface="Arial" panose="020B0604020202020204" pitchFamily="34" charset="0"/>
              <a:buChar char="•"/>
            </a:pPr>
            <a:r>
              <a:rPr lang="en-US" sz="2400" dirty="0"/>
              <a:t>To expand NT's knowledge base, their teaching methods and strategies, to improve teaching practices and effective teaching.</a:t>
            </a:r>
          </a:p>
          <a:p>
            <a:pPr marL="388620" indent="-342900">
              <a:buFont typeface="Arial" panose="020B0604020202020204" pitchFamily="34" charset="0"/>
              <a:buChar char="•"/>
            </a:pPr>
            <a:r>
              <a:rPr lang="en-US" sz="2400" dirty="0"/>
              <a:t>To develop effective and exemplary mentor teachers, to deepen their ability to work reflectively in setting objectives and collaborating with both NT, management and staff</a:t>
            </a:r>
            <a:r>
              <a:rPr lang="en-US" sz="2400" dirty="0" smtClean="0"/>
              <a:t>.</a:t>
            </a:r>
          </a:p>
          <a:p>
            <a:pPr marL="38862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Focus (among others) on students with special needs.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806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385647" y="3956529"/>
            <a:ext cx="3439391" cy="95596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350"/>
          </a:p>
        </p:txBody>
      </p:sp>
      <p:sp>
        <p:nvSpPr>
          <p:cNvPr id="3" name="Rechteck 2"/>
          <p:cNvSpPr/>
          <p:nvPr/>
        </p:nvSpPr>
        <p:spPr>
          <a:xfrm>
            <a:off x="1385647" y="2124941"/>
            <a:ext cx="3439391" cy="9559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350"/>
          </a:p>
        </p:txBody>
      </p:sp>
      <p:sp>
        <p:nvSpPr>
          <p:cNvPr id="124940" name="Line 12"/>
          <p:cNvSpPr>
            <a:spLocks noChangeShapeType="1"/>
          </p:cNvSpPr>
          <p:nvPr/>
        </p:nvSpPr>
        <p:spPr bwMode="auto">
          <a:xfrm>
            <a:off x="1494235" y="3888172"/>
            <a:ext cx="6318647" cy="0"/>
          </a:xfrm>
          <a:prstGeom prst="line">
            <a:avLst/>
          </a:prstGeom>
          <a:noFill/>
          <a:ln w="1238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sz="1350"/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1385647" y="2063703"/>
            <a:ext cx="594121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de-DE" sz="6000" dirty="0"/>
              <a:t>Values</a:t>
            </a:r>
            <a:endParaRPr lang="de-DE" altLang="de-DE" sz="6000" dirty="0"/>
          </a:p>
          <a:p>
            <a:r>
              <a:rPr lang="en-US" altLang="de-DE" sz="6000" dirty="0"/>
              <a:t>Education</a:t>
            </a:r>
          </a:p>
          <a:p>
            <a:r>
              <a:rPr lang="en-US" altLang="de-DE" sz="6000" dirty="0"/>
              <a:t>Knowledge</a:t>
            </a:r>
            <a:endParaRPr lang="de-DE" altLang="de-DE" sz="6000" dirty="0"/>
          </a:p>
          <a:p>
            <a:r>
              <a:rPr lang="en-US" altLang="de-DE" sz="6000" dirty="0"/>
              <a:t>Education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1345881" y="3080905"/>
            <a:ext cx="6615354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AT" sz="6000" i="1" dirty="0" err="1">
                <a:solidFill>
                  <a:srgbClr val="FF0000"/>
                </a:solidFill>
              </a:rPr>
              <a:t>and</a:t>
            </a:r>
            <a:endParaRPr lang="de-AT" sz="75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88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1556792"/>
            <a:ext cx="903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/>
              <a:t>Film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1979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980728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Relevant issues of V</a:t>
            </a:r>
            <a:r>
              <a:rPr lang="en-US" sz="2400" i="1" dirty="0" smtClean="0"/>
              <a:t>a</a:t>
            </a:r>
            <a:r>
              <a:rPr lang="en-US" sz="2400" dirty="0" smtClean="0"/>
              <a:t>KE for MIT: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 teaching, both values and knowledge are crucial.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Constructivism (including social constructivism): Construction and co-construction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Equals rights of all participants;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Practical situations can be addressed (V</a:t>
            </a:r>
            <a:r>
              <a:rPr lang="en-US" sz="2400" i="1" dirty="0" smtClean="0"/>
              <a:t>a</a:t>
            </a:r>
            <a:r>
              <a:rPr lang="en-US" sz="2400" dirty="0" smtClean="0"/>
              <a:t>KE-Tact);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Collaborative problem-solving;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etc.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705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980728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400" dirty="0" smtClean="0">
                <a:sym typeface="Wingdings" panose="05000000000000000000" pitchFamily="2" charset="2"/>
              </a:rPr>
              <a:t>VaKE in teacher education (Weinberger):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anose="05000000000000000000" pitchFamily="2" charset="2"/>
              </a:rPr>
              <a:t>Use a dilemma reported by (prospective) teachers (e.g., problem situation, typically related with classroom management): Case discussion;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anose="05000000000000000000" pitchFamily="2" charset="2"/>
              </a:rPr>
              <a:t>Peer and mediator support;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anose="05000000000000000000" pitchFamily="2" charset="2"/>
              </a:rPr>
              <a:t>Relate it with specific issues (e.g., discursive problem solving);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anose="05000000000000000000" pitchFamily="2" charset="2"/>
              </a:rPr>
              <a:t>Substantial increase in moral competence and in the specific issue; Example of results: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483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/>
          </p:nvPr>
        </p:nvGraphicFramePr>
        <p:xfrm>
          <a:off x="827584" y="1568479"/>
          <a:ext cx="679241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827584" y="5914816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 smtClean="0"/>
              <a:t>Pretest vs. Posttest:</a:t>
            </a:r>
          </a:p>
          <a:p>
            <a:r>
              <a:rPr lang="de-AT" sz="1600" dirty="0" smtClean="0"/>
              <a:t>Time*Group: </a:t>
            </a:r>
            <a:r>
              <a:rPr lang="de-AT" sz="1600" dirty="0"/>
              <a:t>F (1/90) = 12.87, p &lt; .01, </a:t>
            </a:r>
            <a:r>
              <a:rPr lang="de-AT" sz="1600" i="1" dirty="0"/>
              <a:t>η</a:t>
            </a:r>
            <a:r>
              <a:rPr lang="de-AT" sz="1600" i="1" baseline="30000" dirty="0"/>
              <a:t>2</a:t>
            </a:r>
            <a:r>
              <a:rPr lang="de-AT" sz="1600" dirty="0"/>
              <a:t> = .</a:t>
            </a:r>
            <a:r>
              <a:rPr lang="de-AT" sz="1600" dirty="0" smtClean="0"/>
              <a:t>12</a:t>
            </a:r>
          </a:p>
          <a:p>
            <a:r>
              <a:rPr lang="de-AT" sz="1600" dirty="0" smtClean="0"/>
              <a:t>Time*Group*Dilemma</a:t>
            </a:r>
            <a:r>
              <a:rPr lang="de-AT" sz="1600" dirty="0"/>
              <a:t>: F(1/90) = .65, p = .42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842864" y="5632479"/>
            <a:ext cx="5544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 smtClean="0"/>
              <a:t>Test </a:t>
            </a:r>
            <a:r>
              <a:rPr lang="de-AT" sz="1600" dirty="0" err="1" smtClean="0"/>
              <a:t>for</a:t>
            </a:r>
            <a:r>
              <a:rPr lang="de-AT" sz="1600" dirty="0" smtClean="0"/>
              <a:t> </a:t>
            </a:r>
            <a:r>
              <a:rPr lang="de-AT" sz="1600" dirty="0" err="1" smtClean="0"/>
              <a:t>equivalence</a:t>
            </a:r>
            <a:r>
              <a:rPr lang="de-AT" sz="1600" dirty="0" smtClean="0"/>
              <a:t> </a:t>
            </a:r>
            <a:r>
              <a:rPr lang="de-AT" sz="1600" dirty="0" err="1" smtClean="0"/>
              <a:t>of</a:t>
            </a:r>
            <a:r>
              <a:rPr lang="de-AT" sz="1600" dirty="0" smtClean="0"/>
              <a:t> </a:t>
            </a:r>
            <a:r>
              <a:rPr lang="de-AT" sz="1600" dirty="0" err="1" smtClean="0"/>
              <a:t>groups</a:t>
            </a:r>
            <a:r>
              <a:rPr lang="de-AT" sz="1600" dirty="0" smtClean="0"/>
              <a:t> at </a:t>
            </a:r>
            <a:r>
              <a:rPr lang="de-AT" sz="1600" dirty="0" err="1" smtClean="0"/>
              <a:t>pretest</a:t>
            </a:r>
            <a:r>
              <a:rPr lang="de-AT" sz="1600" dirty="0" smtClean="0"/>
              <a:t>: F(3/90) = 1.65, p = .18</a:t>
            </a:r>
            <a:endParaRPr lang="de-AT" sz="1600" dirty="0"/>
          </a:p>
        </p:txBody>
      </p:sp>
      <p:sp>
        <p:nvSpPr>
          <p:cNvPr id="7" name="Textfeld 6"/>
          <p:cNvSpPr txBox="1"/>
          <p:nvPr/>
        </p:nvSpPr>
        <p:spPr>
          <a:xfrm>
            <a:off x="263704" y="1171416"/>
            <a:ext cx="7200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600" b="1" dirty="0" smtClean="0"/>
              <a:t>H1: Moral </a:t>
            </a:r>
            <a:r>
              <a:rPr lang="de-AT" sz="2600" b="1" dirty="0" err="1" smtClean="0"/>
              <a:t>judgment</a:t>
            </a:r>
            <a:r>
              <a:rPr lang="de-AT" sz="2600" b="1" dirty="0" smtClean="0"/>
              <a:t> </a:t>
            </a:r>
            <a:r>
              <a:rPr lang="de-AT" sz="2600" b="1" dirty="0" err="1" smtClean="0"/>
              <a:t>competence</a:t>
            </a:r>
            <a:r>
              <a:rPr lang="de-AT" sz="2600" b="1" dirty="0" smtClean="0"/>
              <a:t> </a:t>
            </a:r>
            <a:endParaRPr lang="de-AT" sz="2600" b="1" dirty="0"/>
          </a:p>
        </p:txBody>
      </p:sp>
      <p:sp>
        <p:nvSpPr>
          <p:cNvPr id="2" name="Textfeld 1"/>
          <p:cNvSpPr txBox="1"/>
          <p:nvPr/>
        </p:nvSpPr>
        <p:spPr>
          <a:xfrm>
            <a:off x="4932040" y="5945088"/>
            <a:ext cx="4032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 smtClean="0"/>
              <a:t>Posttest vs. Follow </a:t>
            </a:r>
            <a:r>
              <a:rPr lang="de-AT" sz="1600" dirty="0" err="1" smtClean="0"/>
              <a:t>Up</a:t>
            </a:r>
            <a:r>
              <a:rPr lang="de-AT" sz="1600" dirty="0" smtClean="0"/>
              <a:t>:</a:t>
            </a:r>
          </a:p>
          <a:p>
            <a:r>
              <a:rPr lang="de-AT" sz="1600" dirty="0" smtClean="0"/>
              <a:t>Time: F(1/48) = .79, p = .38</a:t>
            </a:r>
          </a:p>
          <a:p>
            <a:r>
              <a:rPr lang="de-AT" sz="1600" dirty="0" smtClean="0"/>
              <a:t>Time*Group: F(1/48) = .47, p = .49</a:t>
            </a:r>
            <a:endParaRPr lang="de-AT" sz="1600" dirty="0"/>
          </a:p>
        </p:txBody>
      </p:sp>
    </p:spTree>
    <p:extLst>
      <p:ext uri="{BB962C8B-B14F-4D97-AF65-F5344CB8AC3E}">
        <p14:creationId xmlns:p14="http://schemas.microsoft.com/office/powerpoint/2010/main" val="166002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76280" y="1370965"/>
            <a:ext cx="8328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600" b="1" dirty="0" smtClean="0"/>
              <a:t>H2: </a:t>
            </a:r>
            <a:r>
              <a:rPr lang="de-AT" sz="2600" b="1" dirty="0" err="1" smtClean="0"/>
              <a:t>Application</a:t>
            </a:r>
            <a:r>
              <a:rPr lang="de-AT" sz="2600" b="1" dirty="0" smtClean="0"/>
              <a:t> </a:t>
            </a:r>
            <a:r>
              <a:rPr lang="de-AT" sz="2600" b="1" dirty="0" err="1" smtClean="0"/>
              <a:t>of</a:t>
            </a:r>
            <a:r>
              <a:rPr lang="de-AT" sz="2600" b="1" dirty="0" smtClean="0"/>
              <a:t> </a:t>
            </a:r>
            <a:r>
              <a:rPr lang="de-AT" sz="2600" b="1" dirty="0" err="1" smtClean="0"/>
              <a:t>moral</a:t>
            </a:r>
            <a:r>
              <a:rPr lang="de-AT" sz="2600" b="1" dirty="0" smtClean="0"/>
              <a:t> </a:t>
            </a:r>
            <a:r>
              <a:rPr lang="de-AT" sz="2600" b="1" dirty="0" err="1" smtClean="0"/>
              <a:t>knowledge</a:t>
            </a:r>
            <a:r>
              <a:rPr lang="de-AT" sz="2600" b="1" dirty="0" smtClean="0"/>
              <a:t> (immediate </a:t>
            </a:r>
            <a:r>
              <a:rPr lang="de-AT" sz="2600" b="1" dirty="0" err="1" smtClean="0"/>
              <a:t>transfer</a:t>
            </a:r>
            <a:r>
              <a:rPr lang="de-AT" sz="2600" b="1" dirty="0" smtClean="0"/>
              <a:t>)</a:t>
            </a:r>
            <a:endParaRPr lang="de-AT" sz="2600" b="1" dirty="0"/>
          </a:p>
        </p:txBody>
      </p:sp>
      <p:graphicFrame>
        <p:nvGraphicFramePr>
          <p:cNvPr id="5" name="Diagramm 4"/>
          <p:cNvGraphicFramePr/>
          <p:nvPr>
            <p:extLst/>
          </p:nvPr>
        </p:nvGraphicFramePr>
        <p:xfrm>
          <a:off x="787400" y="1855842"/>
          <a:ext cx="679241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1228840" y="5212040"/>
            <a:ext cx="468000" cy="369332"/>
          </a:xfrm>
          <a:prstGeom prst="rect">
            <a:avLst/>
          </a:prstGeom>
          <a:solidFill>
            <a:schemeClr val="bg1"/>
          </a:solidFill>
        </p:spPr>
        <p:txBody>
          <a:bodyPr wrap="square" rIns="18000" rtlCol="0">
            <a:spAutoFit/>
          </a:bodyPr>
          <a:lstStyle/>
          <a:p>
            <a:r>
              <a:rPr lang="de-AT" dirty="0" smtClean="0"/>
              <a:t>  0</a:t>
            </a:r>
            <a:endParaRPr lang="de-AT" dirty="0"/>
          </a:p>
        </p:txBody>
      </p:sp>
      <p:cxnSp>
        <p:nvCxnSpPr>
          <p:cNvPr id="13" name="Gerade Verbindung 12"/>
          <p:cNvCxnSpPr/>
          <p:nvPr/>
        </p:nvCxnSpPr>
        <p:spPr>
          <a:xfrm flipV="1">
            <a:off x="1574352" y="5064420"/>
            <a:ext cx="307320" cy="1855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flipV="1">
            <a:off x="1590740" y="5157192"/>
            <a:ext cx="307320" cy="1855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 flipV="1">
            <a:off x="1799712" y="4487024"/>
            <a:ext cx="0" cy="90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1078280" y="5919842"/>
            <a:ext cx="65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 smtClean="0"/>
              <a:t>Test </a:t>
            </a:r>
            <a:r>
              <a:rPr lang="de-AT" sz="1600" dirty="0" err="1" smtClean="0"/>
              <a:t>for</a:t>
            </a:r>
            <a:r>
              <a:rPr lang="de-AT" sz="1600" dirty="0" smtClean="0"/>
              <a:t> </a:t>
            </a:r>
            <a:r>
              <a:rPr lang="de-AT" sz="1600" dirty="0" err="1" smtClean="0"/>
              <a:t>equivalence</a:t>
            </a:r>
            <a:r>
              <a:rPr lang="de-AT" sz="1600" dirty="0" smtClean="0"/>
              <a:t> </a:t>
            </a:r>
            <a:r>
              <a:rPr lang="de-AT" sz="1600" dirty="0" err="1" smtClean="0"/>
              <a:t>of</a:t>
            </a:r>
            <a:r>
              <a:rPr lang="de-AT" sz="1600" dirty="0" smtClean="0"/>
              <a:t> </a:t>
            </a:r>
            <a:r>
              <a:rPr lang="de-AT" sz="1600" dirty="0" err="1" smtClean="0"/>
              <a:t>groups</a:t>
            </a:r>
            <a:r>
              <a:rPr lang="de-AT" sz="1600" dirty="0" smtClean="0"/>
              <a:t> at </a:t>
            </a:r>
            <a:r>
              <a:rPr lang="de-AT" sz="1600" dirty="0" err="1" smtClean="0"/>
              <a:t>pretest</a:t>
            </a:r>
            <a:r>
              <a:rPr lang="de-AT" sz="1600" dirty="0" smtClean="0"/>
              <a:t>: F(3/90) = .60, p = .61</a:t>
            </a:r>
            <a:endParaRPr lang="de-AT" sz="1600" dirty="0"/>
          </a:p>
        </p:txBody>
      </p:sp>
      <p:sp>
        <p:nvSpPr>
          <p:cNvPr id="18" name="Textfeld 17"/>
          <p:cNvSpPr txBox="1"/>
          <p:nvPr/>
        </p:nvSpPr>
        <p:spPr>
          <a:xfrm>
            <a:off x="1078280" y="6258396"/>
            <a:ext cx="6840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 smtClean="0"/>
              <a:t>Time*Group: </a:t>
            </a:r>
            <a:r>
              <a:rPr lang="de-AT" sz="1600" dirty="0"/>
              <a:t>F (1/90) = 15.50, p &lt; .001, </a:t>
            </a:r>
            <a:r>
              <a:rPr lang="de-AT" sz="1600" i="1" dirty="0"/>
              <a:t>η</a:t>
            </a:r>
            <a:r>
              <a:rPr lang="de-AT" sz="1600" i="1" baseline="30000" dirty="0"/>
              <a:t>2</a:t>
            </a:r>
            <a:r>
              <a:rPr lang="de-AT" sz="1600" dirty="0"/>
              <a:t> = .</a:t>
            </a:r>
            <a:r>
              <a:rPr lang="de-AT" sz="1600" dirty="0" smtClean="0"/>
              <a:t>14</a:t>
            </a:r>
          </a:p>
          <a:p>
            <a:r>
              <a:rPr lang="de-AT" sz="1600" dirty="0" smtClean="0"/>
              <a:t>Time*Group*Dilemma</a:t>
            </a:r>
            <a:r>
              <a:rPr lang="de-AT" sz="1600" dirty="0"/>
              <a:t>: F(1/90) = .23, p = .635</a:t>
            </a:r>
          </a:p>
        </p:txBody>
      </p:sp>
    </p:spTree>
    <p:extLst>
      <p:ext uri="{BB962C8B-B14F-4D97-AF65-F5344CB8AC3E}">
        <p14:creationId xmlns:p14="http://schemas.microsoft.com/office/powerpoint/2010/main" val="63700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1086</Words>
  <Application>Microsoft Office PowerPoint</Application>
  <PresentationFormat>Bildschirmpräsentation (4:3)</PresentationFormat>
  <Paragraphs>330</Paragraphs>
  <Slides>23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Patry Jean-Luc</dc:creator>
  <cp:lastModifiedBy>Jean-Luc Patry</cp:lastModifiedBy>
  <cp:revision>36</cp:revision>
  <dcterms:created xsi:type="dcterms:W3CDTF">2017-01-31T15:13:50Z</dcterms:created>
  <dcterms:modified xsi:type="dcterms:W3CDTF">2017-03-06T09:51:03Z</dcterms:modified>
</cp:coreProperties>
</file>