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84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isha" panose="020B0502040204020203" pitchFamily="34" charset="-79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0112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This activities are taking place in Collaboration with the research unit   idit is responsible for</a:t>
            </a:r>
          </a:p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1">
                <a:spcBef>
                  <a:spcPts val="0"/>
                </a:spcBef>
                <a:buSzPct val="25000"/>
                <a:buNone/>
              </a:pPr>
              <a:t>5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the months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1">
                <a:spcBef>
                  <a:spcPts val="0"/>
                </a:spcBef>
                <a:buSzPct val="25000"/>
                <a:buNone/>
              </a:pPr>
              <a:t>7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כותרת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5" name="כותרת משנה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1" name="מציין מיקום של תאריך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8" name="מציין מיקום של כותרת תחתונה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כותרת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5" name="כותרת משנה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1" name="מציין מיקום של תאריך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8" name="מציין מיקום של כותרת תחתונה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1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100" b="0" i="0" u="none" strike="noStrike" cap="none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smtClean="0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100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smtClean="0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100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smtClean="0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100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smtClean="0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100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smtClean="0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100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smtClean="0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100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smtClean="0">
                <a:solidFill>
                  <a:srgbClr val="F4E7ED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100">
              <a:solidFill>
                <a:srgbClr val="F4E7E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מציין מיקום של תמונה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smtClean="0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100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smtClean="0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100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מציין מיקום של תמונה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מציין מיקום של כותרת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1" name="מציין מיקום טקסט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27" name="מציין מיקום של תאריך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מציין מיקום של כותרת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1" name="מציין מיקום טקסט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27" name="מציין מיקום של תאריך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100" b="0" i="0" u="none" strike="noStrike" cap="none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l/url?sa=i&amp;rct=j&amp;q=&amp;esrc=s&amp;source=images&amp;cd=&amp;cad=rja&amp;uact=8&amp;ved=0ahUKEwi66L7SzaHSAhVEnBoKHT0UCrEQjRwIBw&amp;url=https://gbengaawomodu.wordpress.com/2011/05/31/hell-be-faithful-to-complete-it/kids-hands-holding-plants/&amp;bvm=bv.147448319,d.ZGg&amp;psig=AFQjCNGZOqB28OvYcFKmwREGUmHopvv5gQ&amp;ust=148778072482462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 descr="תוצאת תמונה עבור ‪holding plants‬‏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9791" y="1556792"/>
            <a:ext cx="3816424" cy="268791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1683066" y="4725144"/>
            <a:ext cx="597666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dirty="0" err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Proteach</a:t>
            </a:r>
            <a:r>
              <a:rPr lang="en-US" sz="3200" b="1" i="0" u="none" strike="noStrike" cap="none" dirty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  <a:r>
              <a:rPr lang="en-US" sz="3200" b="1" i="0" u="none" strike="noStrike" cap="none" dirty="0" err="1">
                <a:solidFill>
                  <a:srgbClr val="660033"/>
                </a:solidFill>
                <a:latin typeface="Constantia"/>
                <a:ea typeface="Constantia"/>
                <a:cs typeface="Constantia"/>
                <a:sym typeface="Constantia"/>
              </a:rPr>
              <a:t>T</a:t>
            </a:r>
            <a:r>
              <a:rPr lang="en-US" sz="3200" b="1" i="0" u="none" strike="noStrike" cap="none" dirty="0" err="1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alpiot</a:t>
            </a:r>
            <a:r>
              <a:rPr lang="en-US" sz="3200" b="1" i="0" u="none" strike="noStrike" cap="none" dirty="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College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1">
                <a:spcBef>
                  <a:spcPts val="0"/>
                </a:spcBef>
                <a:buSzPct val="25000"/>
                <a:buNone/>
              </a:p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1683066" y="5661248"/>
            <a:ext cx="597666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Dr. Avigaiel Tzabary &amp; Mrs. Idit Pasternak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528" y="260647"/>
            <a:ext cx="8208912" cy="7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idx="1"/>
          </p:nvPr>
        </p:nvSpPr>
        <p:spPr>
          <a:xfrm>
            <a:off x="214282" y="1000108"/>
            <a:ext cx="7858180" cy="484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1"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100000"/>
              <a:buFont typeface="Trebuchet MS"/>
              <a:buAutoNum type="arabicPeriod" startAt="3"/>
            </a:pPr>
            <a:r>
              <a:rPr lang="en-US" sz="3200" b="1" i="0" u="none" strike="noStrike" cap="none" dirty="0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Meeting with the school principals </a:t>
            </a:r>
            <a:r>
              <a:rPr lang="en-US" sz="1050" i="0" u="none" strike="noStrike" cap="none" dirty="0">
                <a:latin typeface="Arial"/>
                <a:ea typeface="Arial"/>
                <a:cs typeface="Arial"/>
                <a:sym typeface="Arial"/>
              </a:rPr>
              <a:t>(28.2.2017)</a:t>
            </a:r>
          </a:p>
          <a:p>
            <a:pPr marL="749808" marR="0" lvl="1" indent="-457708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42F73"/>
              </a:buClr>
              <a:buSzPct val="80000"/>
              <a:buFont typeface="+mj-lt"/>
              <a:buAutoNum type="alphaLcPeriod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Absorption coordinators have been appointed in each school.</a:t>
            </a:r>
          </a:p>
          <a:p>
            <a:pPr marL="749808" marR="0" lvl="1" indent="-457708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42F73"/>
              </a:buClr>
              <a:buSzPct val="80000"/>
              <a:buFont typeface="+mj-lt"/>
              <a:buAutoNum type="alphaLcPeriod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coordination of requirements has been conducted for teacher placements in the next academic year.</a:t>
            </a:r>
          </a:p>
          <a:p>
            <a:pPr marL="749808" marR="0" lvl="1" indent="-457708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42F73"/>
              </a:buClr>
              <a:buSzPct val="80000"/>
              <a:buFont typeface="+mj-lt"/>
              <a:buAutoNum type="alphaLcPeriod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syllabus has been jointly built for an internship workshop.</a:t>
            </a:r>
          </a:p>
          <a:p>
            <a:pPr marL="749808" marR="0" lvl="1" indent="-457708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42F73"/>
              </a:buClr>
              <a:buSzPct val="80000"/>
              <a:buFont typeface="+mj-lt"/>
              <a:buAutoNum type="alphaLcPeriod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counselor’s role has been defined, and they will play an active role in the process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10</a:t>
            </a:fld>
            <a:endParaRPr lang="en-US" sz="1100" b="0" i="0" u="none" strike="noStrike" cap="none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260647"/>
            <a:ext cx="8208912" cy="7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9808" lvl="1" indent="-457708" algn="just" rtl="0">
              <a:lnSpc>
                <a:spcPct val="150000"/>
              </a:lnSpc>
              <a:buClr>
                <a:srgbClr val="842F73"/>
              </a:buClr>
              <a:buFont typeface="+mj-lt"/>
              <a:buAutoNum type="alphaLcPeriod" startAt="5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meeting has been scheduled for the end of April.</a:t>
            </a:r>
          </a:p>
          <a:p>
            <a:pPr marL="749808" lvl="1" indent="-457708" algn="just" rtl="0">
              <a:lnSpc>
                <a:spcPct val="150000"/>
              </a:lnSpc>
              <a:buClr>
                <a:srgbClr val="842F73"/>
              </a:buClr>
              <a:buFont typeface="+mj-lt"/>
              <a:buAutoNum type="alphaLcPeriod" startAt="5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principals have been asked to consider the further education courses they would be interested in having in the next academic year, which the college will coordinate.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11</a:t>
            </a:fld>
            <a:endParaRPr lang="en-US" sz="1100" b="0" i="0" u="none" strike="noStrike" cap="none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8381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500033" y="785793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rgbClr val="842F73"/>
              </a:buClr>
              <a:buSzPct val="25000"/>
              <a:buFont typeface="Arial"/>
              <a:buNone/>
            </a:pPr>
            <a:r>
              <a:rPr lang="en-US" sz="3300" b="1" i="0" u="none" strike="noStrike" cap="none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PLANNED ACTIVITIES </a:t>
            </a:r>
          </a:p>
          <a:p>
            <a:pPr marL="0" marR="0" lvl="0" indent="0" algn="l" rtl="1">
              <a:spcBef>
                <a:spcPts val="0"/>
              </a:spcBef>
              <a:buClr>
                <a:srgbClr val="842F73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(MARCH - JUNE, 2017)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idx="1"/>
          </p:nvPr>
        </p:nvSpPr>
        <p:spPr>
          <a:xfrm>
            <a:off x="357158" y="2214553"/>
            <a:ext cx="7572428" cy="40005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en-US" sz="2000" b="0" i="0" u="none" strike="noStrike" cap="none" dirty="0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Course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Building syllabus for an academic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according the project ideas for Students in the training process</a:t>
            </a:r>
          </a:p>
          <a:p>
            <a:pPr marL="521208" marR="0" lvl="1" indent="-229108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42F73"/>
              </a:buClr>
              <a:buSzPct val="80000"/>
              <a:buFont typeface="Noto Sans Symbols"/>
              <a:buChar char="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course will deal with organizational sociology, with the school as a system, and with the absorption of new teachers and MIT project.</a:t>
            </a:r>
          </a:p>
          <a:p>
            <a:pPr marL="274320" marR="0" lvl="0" indent="-274320" algn="just" rtl="0">
              <a:lnSpc>
                <a:spcPct val="150000"/>
              </a:lnSpc>
              <a:spcBef>
                <a:spcPts val="600"/>
              </a:spcBef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Thinking about </a:t>
            </a:r>
            <a:r>
              <a:rPr lang="en-US" sz="20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feedback and evaluation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norms.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12</a:t>
            </a:fld>
            <a:endParaRPr lang="en-US" sz="1100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4447607" y="3244333"/>
            <a:ext cx="24878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260647"/>
            <a:ext cx="8208912" cy="7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idx="1"/>
          </p:nvPr>
        </p:nvSpPr>
        <p:spPr>
          <a:xfrm>
            <a:off x="428595" y="1643050"/>
            <a:ext cx="7500989" cy="43753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44995" marR="0" lvl="2" indent="-362395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842F73"/>
              </a:buClr>
              <a:buSzPct val="60000"/>
              <a:buFont typeface="Noto Sans Symbols"/>
              <a:buChar char="◉"/>
            </a:pPr>
            <a:r>
              <a:rPr lang="en-US" sz="20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Selecting students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specialize in the MIT in the next year.</a:t>
            </a:r>
          </a:p>
          <a:p>
            <a:pPr marL="844995" marR="0" lvl="2" indent="-362395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842F73"/>
              </a:buClr>
              <a:buSzPct val="60000"/>
              <a:buFont typeface="Noto Sans Symbols"/>
              <a:buChar char="◉"/>
            </a:pPr>
            <a:r>
              <a:rPr lang="en-US" sz="20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Selecting participants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the workshop from: </a:t>
            </a:r>
          </a:p>
          <a:p>
            <a:pPr marL="1366203" marR="0" lvl="4" indent="-362903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842F73"/>
              </a:buClr>
              <a:buSzPct val="70000"/>
              <a:buFont typeface="Noto Sans Symbols"/>
              <a:buChar char="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schools</a:t>
            </a:r>
          </a:p>
          <a:p>
            <a:pPr marL="1366203" marR="0" lvl="4" indent="-362903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842F73"/>
              </a:buClr>
              <a:buSzPct val="70000"/>
              <a:buFont typeface="Noto Sans Symbols"/>
              <a:buChar char="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supervisory 		</a:t>
            </a:r>
          </a:p>
          <a:p>
            <a:pPr marL="1366203" marR="0" lvl="4" indent="-362903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842F73"/>
              </a:buClr>
              <a:buSzPct val="70000"/>
              <a:buFont typeface="Noto Sans Symbols"/>
              <a:buChar char="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Authority </a:t>
            </a:r>
          </a:p>
          <a:p>
            <a:pPr marL="827532" marR="0" lvl="2" indent="-344932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842F73"/>
              </a:buClr>
              <a:buSzPct val="60000"/>
              <a:buFont typeface="Noto Sans Symbols"/>
              <a:buChar char="◉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 for work and communication among all the partners.</a:t>
            </a:r>
          </a:p>
          <a:p>
            <a:pPr marL="1091883" marR="0" lvl="3" indent="-367982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842F73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44995" marR="0" lvl="2" indent="-362395" algn="just" rtl="0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rgbClr val="842F73"/>
              </a:buClr>
              <a:buSzPct val="60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1">
              <a:spcBef>
                <a:spcPts val="600"/>
              </a:spcBef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en-US" sz="2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13</a:t>
            </a:fld>
            <a:endParaRPr lang="en-US" sz="1100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260647"/>
            <a:ext cx="8208912" cy="7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idx="1"/>
          </p:nvPr>
        </p:nvSpPr>
        <p:spPr>
          <a:xfrm>
            <a:off x="214282" y="1714488"/>
            <a:ext cx="7358114" cy="32861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44995" marR="0" lvl="2" indent="-36239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42F73"/>
              </a:buClr>
              <a:buSzPct val="60000"/>
              <a:buFont typeface="Noto Sans Symbols"/>
              <a:buChar char="◉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Creating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Collaboration with “field academy”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according to the needs of the system and the specializing students;</a:t>
            </a:r>
          </a:p>
          <a:p>
            <a:pPr marL="844995" marR="0" lvl="2" indent="-362395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842F73"/>
              </a:buClr>
              <a:buSzPct val="60000"/>
              <a:buFont typeface="Noto Sans Symbols"/>
              <a:buChar char="◉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Proposals for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accompanying research studies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844995" marR="0" lvl="2" indent="-362395" algn="just" rtl="0">
              <a:lnSpc>
                <a:spcPct val="150000"/>
              </a:lnSpc>
              <a:spcBef>
                <a:spcPts val="600"/>
              </a:spcBef>
              <a:buClr>
                <a:srgbClr val="842F73"/>
              </a:buClr>
              <a:buSzPct val="60000"/>
              <a:buFont typeface="Noto Sans Symbols"/>
              <a:buChar char="◉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Recommendations for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initiatives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the new teachers in the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schools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in the community;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14</a:t>
            </a:fld>
            <a:endParaRPr lang="en-US" sz="1100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260647"/>
            <a:ext cx="8208912" cy="7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idx="1"/>
          </p:nvPr>
        </p:nvSpPr>
        <p:spPr>
          <a:xfrm>
            <a:off x="285719" y="1785925"/>
            <a:ext cx="7715304" cy="484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465" b="0" i="0" u="none" strike="noStrike" cap="none" dirty="0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1. In </a:t>
            </a:r>
            <a:r>
              <a:rPr lang="en-US" sz="2465" b="0" i="0" u="none" strike="noStrike" cap="none" dirty="0" smtClean="0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The College</a:t>
            </a:r>
            <a:endParaRPr lang="en-US" sz="2465" b="0" i="0" u="none" strike="noStrike" cap="none" dirty="0">
              <a:solidFill>
                <a:srgbClr val="842F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465" b="0" i="0" u="none" strike="noStrike" cap="none" dirty="0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The project was presented at:</a:t>
            </a:r>
          </a:p>
          <a:p>
            <a:pPr marL="246888" marR="0" lvl="1" indent="-5588" algn="just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rgbClr val="842F73"/>
              </a:buClr>
              <a:buSzPct val="78160"/>
              <a:buFont typeface="Noto Sans Symbols"/>
              <a:buChar char="◉"/>
            </a:pPr>
            <a:r>
              <a:rPr lang="en-US" sz="1954" b="0" i="0" u="none" strike="noStrike" cap="none" dirty="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54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meeting in the opening of the academic year at the college.</a:t>
            </a:r>
          </a:p>
          <a:p>
            <a:pPr marL="246888" marR="0" lvl="1" indent="-5588" algn="just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rgbClr val="842F73"/>
              </a:buClr>
              <a:buSzPct val="78160"/>
              <a:buFont typeface="Noto Sans Symbols"/>
              <a:buChar char="◉"/>
            </a:pPr>
            <a:r>
              <a:rPr lang="en-US" sz="1954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meeting of the teaching committee at the end of the first semester.</a:t>
            </a:r>
          </a:p>
          <a:p>
            <a:pPr marL="0" marR="0" lvl="0" indent="0" algn="just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465" b="0" i="0" u="none" strike="noStrike" cap="none" dirty="0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2. At conferences</a:t>
            </a:r>
          </a:p>
          <a:p>
            <a:pPr marL="521208" marR="0" lvl="1" indent="-229108" algn="just" rtl="0">
              <a:lnSpc>
                <a:spcPct val="140000"/>
              </a:lnSpc>
              <a:spcBef>
                <a:spcPts val="500"/>
              </a:spcBef>
              <a:buClr>
                <a:srgbClr val="842F73"/>
              </a:buClr>
              <a:buSzPct val="78160"/>
              <a:buFont typeface="Noto Sans Symbols"/>
              <a:buChar char="◉"/>
            </a:pPr>
            <a:r>
              <a:rPr lang="en-US" sz="1954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project was presented At the Tel Aviv District’s supervisors’ conference that was held in the college, in the framework of new cooperative among the supervisors, the academic-team, and the schools.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15</a:t>
            </a:fld>
            <a:endParaRPr lang="en-US" sz="1100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260647"/>
            <a:ext cx="8208912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/>
        </p:nvSpPr>
        <p:spPr>
          <a:xfrm>
            <a:off x="500033" y="57147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3300" b="1" cap="none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ADVERTISING THE MIT IDEA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en-US" sz="2000" b="0" i="0" u="none" strike="noStrike" cap="none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In conference at Gordon College, Haifa, Israel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16</a:t>
            </a:fld>
            <a:endParaRPr lang="en-US" sz="1100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29" name="Shape 329" descr="F:\My Documents\ועדת מחקר\proteach\IMG-20170223-WA000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052" y="2276872"/>
            <a:ext cx="6620226" cy="3723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260647"/>
            <a:ext cx="8208912" cy="7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642910" y="1142983"/>
            <a:ext cx="2533390" cy="854967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rgbClr val="842F73"/>
              </a:buClr>
              <a:buSzPct val="25000"/>
              <a:buFont typeface="Arial"/>
              <a:buNone/>
            </a:pPr>
            <a:r>
              <a:rPr lang="en-US" sz="3800" b="1" i="0" u="none" strike="noStrike" cap="none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Contents 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idx="1"/>
          </p:nvPr>
        </p:nvSpPr>
        <p:spPr>
          <a:xfrm>
            <a:off x="357158" y="2214553"/>
            <a:ext cx="7606058" cy="4225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34429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42F73"/>
              </a:buClr>
              <a:buSzPct val="100000"/>
              <a:buFont typeface="Noto Sans Symbols"/>
              <a:buChar char="⦿"/>
            </a:pPr>
            <a:r>
              <a:rPr lang="en-US" sz="3000" b="0" i="0" u="none" strike="noStrike" cap="none" dirty="0" err="1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Talpiot</a:t>
            </a:r>
            <a:r>
              <a:rPr lang="en-US" sz="3000" b="0" i="0" u="none" strike="noStrike" cap="none" dirty="0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 College 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a visiting card</a:t>
            </a:r>
          </a:p>
          <a:p>
            <a:pPr marL="274320" marR="0" lvl="0" indent="-344297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⦿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 for </a:t>
            </a:r>
            <a:r>
              <a:rPr lang="en-US" sz="3000" b="0" i="0" u="none" strike="noStrike" cap="none" dirty="0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Induction into Teaching 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Talpiot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College</a:t>
            </a:r>
          </a:p>
          <a:p>
            <a:pPr marL="274320" marR="0" lvl="0" indent="-344297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⦿"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Activities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were taken towards </a:t>
            </a:r>
            <a:r>
              <a:rPr lang="en-US" sz="3000" b="0" i="0" u="none" strike="noStrike" cap="none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3000" b="0" i="0" u="none" strike="noStrike" cap="none" dirty="0">
                <a:solidFill>
                  <a:srgbClr val="62580E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000" b="0" i="0" u="none" strike="noStrike" cap="none" dirty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74320" marR="0" lvl="0" indent="-344297" algn="just" rtl="0">
              <a:lnSpc>
                <a:spcPct val="150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Noto Sans Symbols"/>
              <a:buChar char="⦿"/>
            </a:pPr>
            <a:r>
              <a:rPr lang="en-US" sz="3000" dirty="0" smtClean="0">
                <a:latin typeface="Arial"/>
                <a:ea typeface="Arial"/>
                <a:cs typeface="Arial"/>
                <a:sym typeface="Arial"/>
              </a:rPr>
              <a:t>What’s </a:t>
            </a: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next?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2</a:t>
            </a:fld>
            <a:endParaRPr lang="en-US" sz="1100" b="0" i="0" u="none" strike="noStrike" cap="none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260647"/>
            <a:ext cx="8208912" cy="7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idx="1"/>
          </p:nvPr>
        </p:nvSpPr>
        <p:spPr>
          <a:xfrm>
            <a:off x="285719" y="2071677"/>
            <a:ext cx="7848871" cy="40324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en-US" sz="26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Talpiot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College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established as a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religious college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female students.</a:t>
            </a:r>
          </a:p>
          <a:p>
            <a:pPr marL="274320" marR="0" lvl="0" indent="-27432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main vision of management and academic-team is: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 training is a national challenge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274320" marR="0" lvl="0" indent="-27432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ideology of </a:t>
            </a:r>
            <a:r>
              <a:rPr lang="en-US" sz="2600" b="1" i="0" u="none" strike="noStrike" cap="none" dirty="0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TC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that teachers’ training form the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future capital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State of Israel.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600"/>
              </a:spcBef>
              <a:buClr>
                <a:schemeClr val="dk2"/>
              </a:buClr>
              <a:buSzPct val="2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3</a:t>
            </a:fld>
            <a:endParaRPr lang="en-US" sz="1100" b="0" i="0" u="none" strike="noStrike" cap="none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260647"/>
            <a:ext cx="8208912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500034" y="1000108"/>
            <a:ext cx="7248868" cy="854967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r>
              <a:rPr lang="en-US" sz="3500" b="1" i="0" u="none" strike="noStrike" cap="none" dirty="0" err="1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Talpiot</a:t>
            </a:r>
            <a:r>
              <a:rPr lang="en-US" sz="3500" b="1" i="0" u="none" strike="noStrike" cap="none" dirty="0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 College – Vision &amp; Goals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idx="1"/>
          </p:nvPr>
        </p:nvSpPr>
        <p:spPr>
          <a:xfrm>
            <a:off x="285720" y="1142984"/>
            <a:ext cx="7858180" cy="5429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Therefore </a:t>
            </a:r>
            <a:r>
              <a:rPr lang="en-US" sz="2600" b="1" i="0" u="none" strike="noStrike" cap="none" dirty="0">
                <a:solidFill>
                  <a:srgbClr val="A24A73"/>
                </a:solidFill>
                <a:latin typeface="Arial"/>
                <a:ea typeface="Arial"/>
                <a:cs typeface="Arial"/>
                <a:sym typeface="Arial"/>
              </a:rPr>
              <a:t>TC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takes the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responsibility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developing an educational leadership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whose roots are in the past and whose vision is directed toward the future, updating itself 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progress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 spirit of the times.</a:t>
            </a:r>
          </a:p>
          <a:p>
            <a:pPr marL="274320" marR="0" lvl="0" indent="-27432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of the students are religious women.</a:t>
            </a:r>
          </a:p>
          <a:p>
            <a:pPr marL="274320" marR="0" lvl="0" indent="-27432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accordance with the </a:t>
            </a:r>
            <a:r>
              <a:rPr lang="en-US" sz="2600" b="1" i="0" u="none" strike="noStrike" cap="none" dirty="0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pluralistic spirit</a:t>
            </a:r>
            <a:r>
              <a:rPr lang="en-US" sz="2600" b="0" i="0" u="none" strike="noStrike" cap="none" dirty="0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management and lecturers there are also male students and non-religious students at the college.</a:t>
            </a:r>
          </a:p>
          <a:p>
            <a:pPr marL="274320" marR="0" lvl="0" indent="-274320" algn="just" rtl="0">
              <a:lnSpc>
                <a:spcPct val="150000"/>
              </a:lnSpc>
              <a:spcBef>
                <a:spcPts val="600"/>
              </a:spcBef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4</a:t>
            </a:fld>
            <a:endParaRPr lang="en-US" sz="1100" b="0" i="0" u="none" strike="noStrike" cap="none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260647"/>
            <a:ext cx="8208912" cy="7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260647"/>
            <a:ext cx="8208912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428595" y="1196751"/>
            <a:ext cx="7239747" cy="108012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 sz="3300" b="1" i="0" u="none" strike="noStrike" cap="none">
              <a:solidFill>
                <a:srgbClr val="842F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THE STRUCTURE OF THE UNIT 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INDUCTION INTO TEACHING AT TALPIOT COLLEGE </a:t>
            </a:r>
          </a:p>
        </p:txBody>
      </p:sp>
      <p:grpSp>
        <p:nvGrpSpPr>
          <p:cNvPr id="203" name="Shape 203"/>
          <p:cNvGrpSpPr/>
          <p:nvPr/>
        </p:nvGrpSpPr>
        <p:grpSpPr>
          <a:xfrm>
            <a:off x="906336" y="2571744"/>
            <a:ext cx="6594622" cy="3714776"/>
            <a:chOff x="-22325" y="500066"/>
            <a:chExt cx="6117580" cy="3053812"/>
          </a:xfrm>
        </p:grpSpPr>
        <p:sp>
          <p:nvSpPr>
            <p:cNvPr id="204" name="Shape 204"/>
            <p:cNvSpPr/>
            <p:nvPr/>
          </p:nvSpPr>
          <p:spPr>
            <a:xfrm>
              <a:off x="4548187" y="1864751"/>
              <a:ext cx="1031378" cy="2454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4000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5" name="Shape 205"/>
            <p:cNvSpPr/>
            <p:nvPr/>
          </p:nvSpPr>
          <p:spPr>
            <a:xfrm>
              <a:off x="4502467" y="1864751"/>
              <a:ext cx="91439" cy="2454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000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6" name="Shape 206"/>
            <p:cNvSpPr/>
            <p:nvPr/>
          </p:nvSpPr>
          <p:spPr>
            <a:xfrm>
              <a:off x="3516807" y="1864751"/>
              <a:ext cx="1031378" cy="2454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4000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7" name="Shape 207"/>
            <p:cNvSpPr/>
            <p:nvPr/>
          </p:nvSpPr>
          <p:spPr>
            <a:xfrm>
              <a:off x="4548187" y="1035915"/>
              <a:ext cx="365414" cy="2929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87982"/>
                  </a:lnTo>
                  <a:lnTo>
                    <a:pt x="0" y="87982"/>
                  </a:lnTo>
                  <a:lnTo>
                    <a:pt x="0" y="120000"/>
                  </a:lnTo>
                </a:path>
              </a:pathLst>
            </a:custGeom>
            <a:noFill/>
            <a:ln w="4000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8" name="Shape 208"/>
            <p:cNvSpPr/>
            <p:nvPr/>
          </p:nvSpPr>
          <p:spPr>
            <a:xfrm>
              <a:off x="2439708" y="2646022"/>
              <a:ext cx="91439" cy="2829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86844"/>
                  </a:lnTo>
                  <a:lnTo>
                    <a:pt x="70763" y="86844"/>
                  </a:lnTo>
                  <a:lnTo>
                    <a:pt x="70763" y="120000"/>
                  </a:lnTo>
                </a:path>
              </a:pathLst>
            </a:custGeom>
            <a:noFill/>
            <a:ln w="4000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9" name="Shape 209"/>
            <p:cNvSpPr/>
            <p:nvPr/>
          </p:nvSpPr>
          <p:spPr>
            <a:xfrm>
              <a:off x="1454050" y="1864751"/>
              <a:ext cx="1031378" cy="2454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4000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0" name="Shape 210"/>
            <p:cNvSpPr/>
            <p:nvPr/>
          </p:nvSpPr>
          <p:spPr>
            <a:xfrm>
              <a:off x="1408329" y="2646022"/>
              <a:ext cx="91439" cy="2454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000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1" name="Shape 211"/>
            <p:cNvSpPr/>
            <p:nvPr/>
          </p:nvSpPr>
          <p:spPr>
            <a:xfrm>
              <a:off x="1408329" y="1864751"/>
              <a:ext cx="91439" cy="2454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0000" cap="flat" cmpd="sng">
              <a:solidFill>
                <a:srgbClr val="A6345B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2" name="Shape 212"/>
            <p:cNvSpPr/>
            <p:nvPr/>
          </p:nvSpPr>
          <p:spPr>
            <a:xfrm>
              <a:off x="353880" y="2646022"/>
              <a:ext cx="91439" cy="1938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276" y="0"/>
                  </a:moveTo>
                  <a:lnTo>
                    <a:pt x="90276" y="71610"/>
                  </a:lnTo>
                  <a:lnTo>
                    <a:pt x="60000" y="71610"/>
                  </a:lnTo>
                  <a:lnTo>
                    <a:pt x="60000" y="120000"/>
                  </a:lnTo>
                </a:path>
              </a:pathLst>
            </a:custGeom>
            <a:noFill/>
            <a:ln w="4000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3" name="Shape 213"/>
            <p:cNvSpPr/>
            <p:nvPr/>
          </p:nvSpPr>
          <p:spPr>
            <a:xfrm>
              <a:off x="422670" y="1864751"/>
              <a:ext cx="1031378" cy="2454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4000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4" name="Shape 214"/>
            <p:cNvSpPr/>
            <p:nvPr/>
          </p:nvSpPr>
          <p:spPr>
            <a:xfrm>
              <a:off x="1334999" y="1035915"/>
              <a:ext cx="119050" cy="2929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87982"/>
                  </a:lnTo>
                  <a:lnTo>
                    <a:pt x="120000" y="87982"/>
                  </a:lnTo>
                  <a:lnTo>
                    <a:pt x="120000" y="120000"/>
                  </a:lnTo>
                </a:path>
              </a:pathLst>
            </a:custGeom>
            <a:noFill/>
            <a:ln w="4000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" name="Shape 215"/>
            <p:cNvSpPr/>
            <p:nvPr/>
          </p:nvSpPr>
          <p:spPr>
            <a:xfrm>
              <a:off x="913070" y="500066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noFill/>
            </a:ln>
            <a:effectLst>
              <a:outerShdw blurRad="50799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1006833" y="589141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ln>
              <a:noFill/>
            </a:ln>
            <a:effectLst>
              <a:outerShdw blurRad="50799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 txBox="1"/>
            <p:nvPr/>
          </p:nvSpPr>
          <p:spPr>
            <a:xfrm>
              <a:off x="1006833" y="589141"/>
              <a:ext cx="843854" cy="535848"/>
            </a:xfrm>
            <a:prstGeom prst="rect">
              <a:avLst/>
            </a:prstGeom>
            <a:noFill/>
            <a:ln>
              <a:noFill/>
            </a:ln>
          </p:spPr>
          <p:txBody>
            <a:bodyPr lIns="53325" tIns="53325" rIns="53325" bIns="533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Head of the unit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1032123" y="1328904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rgbClr val="87429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1125883" y="1417976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rgbClr val="CDA2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1125883" y="1417976"/>
              <a:ext cx="843854" cy="535848"/>
            </a:xfrm>
            <a:prstGeom prst="rect">
              <a:avLst/>
            </a:prstGeom>
            <a:noFill/>
            <a:ln>
              <a:noFill/>
            </a:ln>
          </p:spPr>
          <p:txBody>
            <a:bodyPr lIns="49525" tIns="49525" rIns="49525" bIns="495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Teaching &amp; guidance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744" y="2110173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rgbClr val="87429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94504" y="2199247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rgbClr val="CDA2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94504" y="2199247"/>
              <a:ext cx="843854" cy="535848"/>
            </a:xfrm>
            <a:prstGeom prst="rect">
              <a:avLst/>
            </a:prstGeom>
            <a:noFill/>
            <a:ln>
              <a:noFill/>
            </a:ln>
          </p:spPr>
          <p:txBody>
            <a:bodyPr lIns="53325" tIns="53325" rIns="53325" bIns="533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Induction + MIT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-22325" y="2839883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71434" y="2928957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 txBox="1"/>
            <p:nvPr/>
          </p:nvSpPr>
          <p:spPr>
            <a:xfrm>
              <a:off x="71434" y="2928957"/>
              <a:ext cx="843854" cy="535848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Course moderators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1032123" y="2110173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rgbClr val="87429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1125883" y="2199247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rgbClr val="CDA2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1125883" y="2199247"/>
              <a:ext cx="843854" cy="535848"/>
            </a:xfrm>
            <a:prstGeom prst="rect">
              <a:avLst/>
            </a:prstGeom>
            <a:noFill/>
            <a:ln>
              <a:noFill/>
            </a:ln>
          </p:spPr>
          <p:txBody>
            <a:bodyPr lIns="53325" tIns="53325" rIns="53325" bIns="533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Teachers 1</a:t>
              </a:r>
              <a:r>
                <a:rPr lang="en-US" sz="1400" b="0" i="0" u="none" strike="noStrike" cap="none" baseline="30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</a:t>
              </a: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year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1032123" y="2891442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1125883" y="2980516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1125883" y="2980516"/>
              <a:ext cx="843854" cy="535848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Course moderators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2063500" y="2110173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rgbClr val="87429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2157263" y="2199247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rgbClr val="CDA2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 txBox="1"/>
            <p:nvPr/>
          </p:nvSpPr>
          <p:spPr>
            <a:xfrm>
              <a:off x="2157263" y="2199247"/>
              <a:ext cx="843854" cy="535848"/>
            </a:xfrm>
            <a:prstGeom prst="rect">
              <a:avLst/>
            </a:prstGeom>
            <a:noFill/>
            <a:ln>
              <a:noFill/>
            </a:ln>
          </p:spPr>
          <p:txBody>
            <a:bodyPr lIns="53325" tIns="53325" rIns="53325" bIns="533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Mentors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2071703" y="2928958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2165465" y="3018031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 txBox="1"/>
            <p:nvPr/>
          </p:nvSpPr>
          <p:spPr>
            <a:xfrm>
              <a:off x="2165465" y="3018031"/>
              <a:ext cx="843854" cy="535848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Workshop moderators</a:t>
              </a:r>
            </a:p>
          </p:txBody>
        </p:sp>
        <p:sp>
          <p:nvSpPr>
            <p:cNvPr id="239" name="Shape 239"/>
            <p:cNvSpPr/>
            <p:nvPr/>
          </p:nvSpPr>
          <p:spPr>
            <a:xfrm>
              <a:off x="4491673" y="500066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rgbClr val="A2D668"/>
            </a:solidFill>
            <a:ln>
              <a:noFill/>
            </a:ln>
            <a:effectLst>
              <a:outerShdw blurRad="50799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4585435" y="589141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ln>
              <a:noFill/>
            </a:ln>
            <a:effectLst>
              <a:outerShdw blurRad="50799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 txBox="1"/>
            <p:nvPr/>
          </p:nvSpPr>
          <p:spPr>
            <a:xfrm>
              <a:off x="4585435" y="589141"/>
              <a:ext cx="843854" cy="535848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Head of the research unit</a:t>
              </a:r>
            </a:p>
          </p:txBody>
        </p:sp>
        <p:sp>
          <p:nvSpPr>
            <p:cNvPr id="242" name="Shape 242"/>
            <p:cNvSpPr/>
            <p:nvPr/>
          </p:nvSpPr>
          <p:spPr>
            <a:xfrm>
              <a:off x="4126258" y="1328904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400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4220021" y="1417976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rgbClr val="D786A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244"/>
            <p:cNvSpPr txBox="1"/>
            <p:nvPr/>
          </p:nvSpPr>
          <p:spPr>
            <a:xfrm>
              <a:off x="4220021" y="1417976"/>
              <a:ext cx="843854" cy="535848"/>
            </a:xfrm>
            <a:prstGeom prst="rect">
              <a:avLst/>
            </a:prstGeom>
            <a:noFill/>
            <a:ln>
              <a:noFill/>
            </a:ln>
          </p:spPr>
          <p:txBody>
            <a:bodyPr lIns="53325" tIns="53325" rIns="53325" bIns="533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Academic activity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3094880" y="2110173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3188641" y="2199247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rgbClr val="D786A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247"/>
            <p:cNvSpPr txBox="1"/>
            <p:nvPr/>
          </p:nvSpPr>
          <p:spPr>
            <a:xfrm>
              <a:off x="3188641" y="2199247"/>
              <a:ext cx="843854" cy="535848"/>
            </a:xfrm>
            <a:prstGeom prst="rect">
              <a:avLst/>
            </a:prstGeom>
            <a:noFill/>
            <a:ln>
              <a:noFill/>
            </a:ln>
          </p:spPr>
          <p:txBody>
            <a:bodyPr lIns="49525" tIns="49525" rIns="49525" bIns="495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Contact with the field</a:t>
              </a:r>
            </a:p>
          </p:txBody>
        </p:sp>
        <p:sp>
          <p:nvSpPr>
            <p:cNvPr id="248" name="Shape 248"/>
            <p:cNvSpPr/>
            <p:nvPr/>
          </p:nvSpPr>
          <p:spPr>
            <a:xfrm>
              <a:off x="4126258" y="2110173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4220021" y="2199247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rgbClr val="D786A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" name="Shape 250"/>
            <p:cNvSpPr txBox="1"/>
            <p:nvPr/>
          </p:nvSpPr>
          <p:spPr>
            <a:xfrm>
              <a:off x="4220021" y="2199247"/>
              <a:ext cx="843854" cy="535848"/>
            </a:xfrm>
            <a:prstGeom prst="rect">
              <a:avLst/>
            </a:prstGeom>
            <a:noFill/>
            <a:ln>
              <a:noFill/>
            </a:ln>
          </p:spPr>
          <p:txBody>
            <a:bodyPr lIns="53325" tIns="53325" rIns="53325" bIns="533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</a:t>
              </a:r>
            </a:p>
          </p:txBody>
        </p:sp>
        <p:sp>
          <p:nvSpPr>
            <p:cNvPr id="251" name="Shape 251"/>
            <p:cNvSpPr/>
            <p:nvPr/>
          </p:nvSpPr>
          <p:spPr>
            <a:xfrm>
              <a:off x="5157637" y="2110173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5251400" y="2199247"/>
              <a:ext cx="843854" cy="535848"/>
            </a:xfrm>
            <a:prstGeom prst="roundRect">
              <a:avLst>
                <a:gd name="adj" fmla="val 10000"/>
              </a:avLst>
            </a:prstGeom>
            <a:solidFill>
              <a:srgbClr val="D786A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253"/>
            <p:cNvSpPr txBox="1"/>
            <p:nvPr/>
          </p:nvSpPr>
          <p:spPr>
            <a:xfrm>
              <a:off x="5251400" y="2199247"/>
              <a:ext cx="843854" cy="535848"/>
            </a:xfrm>
            <a:prstGeom prst="rect">
              <a:avLst/>
            </a:prstGeom>
            <a:noFill/>
            <a:ln>
              <a:noFill/>
            </a:ln>
          </p:spPr>
          <p:txBody>
            <a:bodyPr lIns="53325" tIns="53325" rIns="53325" bIns="533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Development</a:t>
              </a:r>
            </a:p>
          </p:txBody>
        </p:sp>
      </p:grpSp>
      <p:cxnSp>
        <p:nvCxnSpPr>
          <p:cNvPr id="254" name="Shape 254"/>
          <p:cNvCxnSpPr/>
          <p:nvPr/>
        </p:nvCxnSpPr>
        <p:spPr>
          <a:xfrm>
            <a:off x="2285983" y="3311637"/>
            <a:ext cx="3571899" cy="1587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" name="Shape 25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5</a:t>
            </a:fld>
            <a:endParaRPr lang="en-US" sz="1100" b="0" i="0" u="none" strike="noStrike" cap="none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idx="1"/>
          </p:nvPr>
        </p:nvSpPr>
        <p:spPr>
          <a:xfrm>
            <a:off x="285719" y="2357430"/>
            <a:ext cx="7786741" cy="42862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0" indent="-914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ct val="25000"/>
              <a:buFont typeface="Noto Sans Symbols"/>
              <a:buNone/>
            </a:pPr>
            <a:r>
              <a:rPr lang="en-US" sz="3245" b="1" i="0" u="none" strike="noStrike" cap="none" dirty="0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585" b="1" i="0" u="none" strike="noStrike" cap="none" dirty="0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Meetings to Present the Project </a:t>
            </a:r>
            <a:r>
              <a:rPr lang="en-US" sz="181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15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11-12/2016)</a:t>
            </a:r>
          </a:p>
          <a:p>
            <a:pPr marL="758952" marR="0" lvl="2" indent="-238251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260"/>
              <a:buFont typeface="Noto Sans Symbols"/>
              <a:buChar char="▪"/>
            </a:pPr>
            <a:r>
              <a:rPr lang="en-US" sz="2310" b="1" i="0" u="none" strike="noStrike" cap="none" dirty="0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With Policy Makers </a:t>
            </a:r>
          </a:p>
          <a:p>
            <a:pPr marL="1005839" marR="0" lvl="3" indent="-231139" algn="l" rtl="0">
              <a:lnSpc>
                <a:spcPct val="130000"/>
              </a:lnSpc>
              <a:spcBef>
                <a:spcPts val="462"/>
              </a:spcBef>
              <a:spcAft>
                <a:spcPts val="0"/>
              </a:spcAft>
              <a:buClr>
                <a:srgbClr val="007033"/>
              </a:buClr>
              <a:buSzPct val="80347"/>
              <a:buFont typeface="Noto Sans Symbols"/>
              <a:buChar char="➢"/>
            </a:pPr>
            <a:r>
              <a:rPr lang="en-US" sz="2310" b="0" i="0" u="none" strike="noStrike" cap="none" dirty="0">
                <a:solidFill>
                  <a:srgbClr val="581F4D"/>
                </a:solidFill>
                <a:latin typeface="Arial"/>
                <a:ea typeface="Arial"/>
                <a:cs typeface="Arial"/>
                <a:sym typeface="Arial"/>
              </a:rPr>
              <a:t>Local authority: </a:t>
            </a:r>
          </a:p>
          <a:p>
            <a:pPr marL="1280160" marR="0" lvl="4" indent="-23876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660033"/>
              </a:buClr>
              <a:buSzPct val="69300"/>
              <a:buFont typeface="Arial"/>
              <a:buChar char="•"/>
            </a:pPr>
            <a:r>
              <a:rPr lang="en-US" sz="231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Petach</a:t>
            </a:r>
            <a:r>
              <a:rPr lang="en-US" sz="231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31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Tikva</a:t>
            </a:r>
            <a:r>
              <a:rPr lang="en-US" sz="231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Education Department </a:t>
            </a:r>
          </a:p>
          <a:p>
            <a:pPr marL="1005839" marR="0" lvl="3" indent="-231140" algn="l" rtl="0">
              <a:lnSpc>
                <a:spcPct val="130000"/>
              </a:lnSpc>
              <a:spcBef>
                <a:spcPts val="462"/>
              </a:spcBef>
              <a:spcAft>
                <a:spcPts val="0"/>
              </a:spcAft>
              <a:buClr>
                <a:srgbClr val="007033"/>
              </a:buClr>
              <a:buSzPct val="69300"/>
              <a:buFont typeface="Noto Sans Symbols"/>
              <a:buChar char="➢"/>
            </a:pPr>
            <a:r>
              <a:rPr lang="en-US" sz="2310" b="0" i="0" u="none" strike="noStrike" cap="none" dirty="0">
                <a:solidFill>
                  <a:srgbClr val="581F4D"/>
                </a:solidFill>
                <a:latin typeface="Arial"/>
                <a:ea typeface="Arial"/>
                <a:cs typeface="Arial"/>
                <a:sym typeface="Arial"/>
              </a:rPr>
              <a:t>Supervision:       </a:t>
            </a:r>
          </a:p>
          <a:p>
            <a:pPr marL="1280160" marR="0" lvl="4" indent="-238760" algn="just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660033"/>
              </a:buClr>
              <a:buSzPct val="70304"/>
              <a:buFont typeface="Arial"/>
              <a:buChar char="•"/>
            </a:pPr>
            <a:r>
              <a:rPr lang="en-US" sz="231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Supervisor for State Religious Education in the </a:t>
            </a:r>
            <a:r>
              <a:rPr lang="en-US" sz="231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 - </a:t>
            </a:r>
            <a:r>
              <a:rPr lang="en-US" sz="231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Aviv district</a:t>
            </a:r>
          </a:p>
          <a:p>
            <a:pPr marL="1280160" marR="0" lvl="4" indent="-238760" algn="just" rtl="0">
              <a:lnSpc>
                <a:spcPct val="130000"/>
              </a:lnSpc>
              <a:spcBef>
                <a:spcPts val="400"/>
              </a:spcBef>
              <a:buClr>
                <a:srgbClr val="660033"/>
              </a:buClr>
              <a:buSzPct val="70304"/>
              <a:buFont typeface="Arial"/>
              <a:buChar char="•"/>
            </a:pPr>
            <a:r>
              <a:rPr lang="en-US" sz="231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supervisor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6</a:t>
            </a:fld>
            <a:endParaRPr lang="en-US" sz="1100" b="0" i="0" u="none" strike="noStrike" cap="none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0" y="1214421"/>
            <a:ext cx="8358213" cy="1034611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300" b="1" i="0" u="none" strike="noStrike" cap="none" dirty="0">
              <a:solidFill>
                <a:srgbClr val="842F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300" b="1" i="0" u="none" strike="noStrike" cap="none" dirty="0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ACTIVITIES TOOK PLACE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300" b="1" i="0" u="none" strike="noStrike" cap="none" dirty="0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TOWARDS </a:t>
            </a:r>
            <a:r>
              <a:rPr lang="en-US" sz="3300" b="1" i="0" u="none" strike="noStrike" cap="none" dirty="0" smtClean="0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MIT</a:t>
            </a:r>
            <a:endParaRPr lang="en-US" sz="3300" b="1" i="0" u="none" strike="noStrike" cap="none" dirty="0">
              <a:solidFill>
                <a:srgbClr val="842F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260647"/>
            <a:ext cx="8208912" cy="7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idx="1"/>
          </p:nvPr>
        </p:nvSpPr>
        <p:spPr>
          <a:xfrm>
            <a:off x="428595" y="2143116"/>
            <a:ext cx="7715304" cy="42148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▪"/>
            </a:pPr>
            <a:r>
              <a:rPr lang="en-US" sz="2500" b="1" i="0" u="none" strike="noStrike" cap="none" dirty="0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With Schools </a:t>
            </a:r>
          </a:p>
          <a:p>
            <a:pPr marL="758952" marR="0" lvl="2" indent="-314451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7033"/>
              </a:buClr>
              <a:buSzPct val="100000"/>
              <a:buFont typeface="Noto Sans Symbols"/>
              <a:buChar char="➢"/>
            </a:pPr>
            <a:r>
              <a:rPr lang="en-US" sz="2400" b="0" i="0" u="none" strike="noStrike" cap="none" dirty="0">
                <a:solidFill>
                  <a:srgbClr val="581F4D"/>
                </a:solidFill>
                <a:latin typeface="Arial"/>
                <a:ea typeface="Arial"/>
                <a:cs typeface="Arial"/>
                <a:sym typeface="Arial"/>
              </a:rPr>
              <a:t>Meetings with school principals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 </a:t>
            </a:r>
          </a:p>
          <a:p>
            <a:pPr marL="731520" marR="0" lvl="3" indent="-7619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meetings took place individually with each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principal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separately.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buClr>
                <a:schemeClr val="dk2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7</a:t>
            </a:fld>
            <a:endParaRPr lang="en-US" sz="1100" b="0" i="0" u="none" strike="noStrike" cap="none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260647"/>
            <a:ext cx="8208912" cy="7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idx="1"/>
          </p:nvPr>
        </p:nvSpPr>
        <p:spPr>
          <a:xfrm>
            <a:off x="457200" y="1609416"/>
            <a:ext cx="7400947" cy="5034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3300" b="1" i="0" u="none" strike="noStrike" cap="none" dirty="0">
                <a:solidFill>
                  <a:srgbClr val="842F73"/>
                </a:solidFill>
                <a:latin typeface="Arial"/>
                <a:ea typeface="Arial"/>
                <a:cs typeface="Arial"/>
                <a:sym typeface="Arial"/>
              </a:rPr>
              <a:t>2. A Co-Meeting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(January, 2017):</a:t>
            </a:r>
          </a:p>
          <a:p>
            <a:pPr marL="521208" marR="0" lvl="1" indent="-229108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Noto Sans Symbols"/>
              <a:buChar char="◉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Conducted with the schools’ supervisors, the schools’ principals, and the leaders of MIT at the college:</a:t>
            </a:r>
          </a:p>
          <a:p>
            <a:pPr marL="1005839" marR="0" lvl="3" indent="-231140" algn="just" rtl="0">
              <a:lnSpc>
                <a:spcPct val="150000"/>
              </a:lnSpc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Noto Sans Symbols"/>
              <a:buChar char="➢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overview about the MIT was conducted</a:t>
            </a:r>
          </a:p>
          <a:p>
            <a:pPr marL="1005839" marR="0" lvl="3" indent="-231140" algn="just" rtl="0">
              <a:lnSpc>
                <a:spcPct val="150000"/>
              </a:lnSpc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Noto Sans Symbols"/>
              <a:buChar char="➢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and aims were discussed</a:t>
            </a:r>
          </a:p>
          <a:p>
            <a:pPr marL="530352" marR="0" lvl="2" indent="-9651" algn="just" rtl="0">
              <a:lnSpc>
                <a:spcPct val="150000"/>
              </a:lnSpc>
              <a:spcBef>
                <a:spcPts val="400"/>
              </a:spcBef>
              <a:buClr>
                <a:schemeClr val="dk2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8</a:t>
            </a:fld>
            <a:endParaRPr lang="en-US" sz="1100" b="0" i="0" u="none" strike="noStrike" cap="none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260647"/>
            <a:ext cx="8208912" cy="7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idx="1"/>
          </p:nvPr>
        </p:nvSpPr>
        <p:spPr>
          <a:xfrm>
            <a:off x="285719" y="1571612"/>
            <a:ext cx="7500989" cy="40719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58952" marR="0" lvl="2" indent="-238251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ct val="60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supervisors and principals expressed their agreement and motivation for the success of the project.</a:t>
            </a:r>
          </a:p>
          <a:p>
            <a:pPr marL="758952" marR="0" lvl="2" indent="-238251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B13F9A"/>
              </a:buClr>
              <a:buSzPct val="60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supervisors declared that assigning teachers at 2018 will be coordinated with the college.</a:t>
            </a:r>
          </a:p>
          <a:p>
            <a:pPr marL="758952" marR="0" lvl="2" indent="-238251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B13F9A"/>
              </a:buClr>
              <a:buSzPct val="60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Tasks were distributed to the participants before the next meeting (like: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mapping the school’s needs for the next school year;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defing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school’s vision).</a:t>
            </a:r>
          </a:p>
          <a:p>
            <a:pPr marL="521208" marR="0" lvl="1" indent="-229108" algn="just" rtl="0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B13F9A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1">
                <a:spcBef>
                  <a:spcPts val="0"/>
                </a:spcBef>
                <a:buSzPct val="25000"/>
                <a:buNone/>
              </a:pPr>
              <a:t>9</a:t>
            </a:fld>
            <a:endParaRPr lang="en-US" sz="1100" b="0" i="0" u="none" strike="noStrike" cap="none">
              <a:solidFill>
                <a:srgbClr val="B13F9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260647"/>
            <a:ext cx="8208912" cy="7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שפע">
  <a:themeElements>
    <a:clrScheme name="שפע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שפע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שפע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שפע">
  <a:themeElements>
    <a:clrScheme name="שפע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שפע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שפע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721</Words>
  <Application>Microsoft Office PowerPoint</Application>
  <PresentationFormat>On-screen Show (4:3)</PresentationFormat>
  <Paragraphs>106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Wingdings 2</vt:lpstr>
      <vt:lpstr>Wingdings</vt:lpstr>
      <vt:lpstr>Constantia</vt:lpstr>
      <vt:lpstr>Gisha</vt:lpstr>
      <vt:lpstr>Calibri</vt:lpstr>
      <vt:lpstr>Noto Sans Symbols</vt:lpstr>
      <vt:lpstr>Trebuchet MS</vt:lpstr>
      <vt:lpstr>1_שפע</vt:lpstr>
      <vt:lpstr>שפע</vt:lpstr>
      <vt:lpstr>PowerPoint Presentation</vt:lpstr>
      <vt:lpstr>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PLANNED ACTIVITIES  (MARCH - JUNE, 2017)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Dabatz18</dc:creator>
  <cp:lastModifiedBy>ראומה</cp:lastModifiedBy>
  <cp:revision>5</cp:revision>
  <dcterms:modified xsi:type="dcterms:W3CDTF">2017-03-06T13:21:02Z</dcterms:modified>
</cp:coreProperties>
</file>