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6"/>
  </p:notesMasterIdLst>
  <p:handoutMasterIdLst>
    <p:handoutMasterId r:id="rId17"/>
  </p:handoutMasterIdLst>
  <p:sldIdLst>
    <p:sldId id="511" r:id="rId3"/>
    <p:sldId id="486" r:id="rId4"/>
    <p:sldId id="491" r:id="rId5"/>
    <p:sldId id="496" r:id="rId6"/>
    <p:sldId id="516" r:id="rId7"/>
    <p:sldId id="524" r:id="rId8"/>
    <p:sldId id="517" r:id="rId9"/>
    <p:sldId id="520" r:id="rId10"/>
    <p:sldId id="522" r:id="rId11"/>
    <p:sldId id="523" r:id="rId12"/>
    <p:sldId id="518" r:id="rId13"/>
    <p:sldId id="519" r:id="rId14"/>
    <p:sldId id="521" r:id="rId15"/>
  </p:sldIdLst>
  <p:sldSz cx="10693400" cy="7561263"/>
  <p:notesSz cx="6797675" cy="9874250"/>
  <p:defaultText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47E9D1FE-0F47-4877-8C4C-81497FF8923A}">
          <p14:sldIdLst>
            <p14:sldId id="511"/>
            <p14:sldId id="486"/>
          </p14:sldIdLst>
        </p14:section>
        <p14:section name="מקטע ללא כותרת" id="{A62013E1-2EA3-4475-B47A-8928D1ED3030}">
          <p14:sldIdLst>
            <p14:sldId id="491"/>
            <p14:sldId id="496"/>
            <p14:sldId id="516"/>
            <p14:sldId id="524"/>
            <p14:sldId id="517"/>
            <p14:sldId id="520"/>
            <p14:sldId id="522"/>
            <p14:sldId id="523"/>
            <p14:sldId id="518"/>
            <p14:sldId id="519"/>
            <p14:sldId id="521"/>
          </p14:sldIdLst>
        </p14:section>
      </p14:sectionLst>
    </p:ext>
    <p:ext uri="{EFAFB233-063F-42B5-8137-9DF3F51BA10A}">
      <p15:sldGuideLst xmlns=""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3B6"/>
    <a:srgbClr val="008000"/>
    <a:srgbClr val="B4E4D2"/>
    <a:srgbClr val="63DEEF"/>
    <a:srgbClr val="0B629D"/>
    <a:srgbClr val="663300"/>
    <a:srgbClr val="41863E"/>
    <a:srgbClr val="4B9B47"/>
    <a:srgbClr val="006600"/>
    <a:srgbClr val="316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55" autoAdjust="0"/>
    <p:restoredTop sz="96398" autoAdjust="0"/>
  </p:normalViewPr>
  <p:slideViewPr>
    <p:cSldViewPr>
      <p:cViewPr>
        <p:scale>
          <a:sx n="109" d="100"/>
          <a:sy n="109" d="100"/>
        </p:scale>
        <p:origin x="660" y="984"/>
      </p:cViewPr>
      <p:guideLst>
        <p:guide orient="horz" pos="2382"/>
        <p:guide pos="3368"/>
      </p:guideLst>
    </p:cSldViewPr>
  </p:slideViewPr>
  <p:notesTextViewPr>
    <p:cViewPr>
      <p:scale>
        <a:sx n="100" d="100"/>
        <a:sy n="100" d="100"/>
      </p:scale>
      <p:origin x="0" y="0"/>
    </p:cViewPr>
  </p:notesTextViewPr>
  <p:sorterViewPr>
    <p:cViewPr>
      <p:scale>
        <a:sx n="200" d="100"/>
        <a:sy n="200" d="100"/>
      </p:scale>
      <p:origin x="0" y="8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3713"/>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3713"/>
          </a:xfrm>
          <a:prstGeom prst="rect">
            <a:avLst/>
          </a:prstGeom>
        </p:spPr>
        <p:txBody>
          <a:bodyPr vert="horz" lIns="91440" tIns="45720" rIns="91440" bIns="45720" rtlCol="1"/>
          <a:lstStyle>
            <a:lvl1pPr algn="l">
              <a:defRPr sz="1200"/>
            </a:lvl1pPr>
          </a:lstStyle>
          <a:p>
            <a:fld id="{424654C4-F156-4376-93FC-78B83F3541B3}" type="datetimeFigureOut">
              <a:rPr lang="he-IL" smtClean="0"/>
              <a:pPr/>
              <a:t>כ"ג/אדר/תשע"ז</a:t>
            </a:fld>
            <a:endParaRPr lang="he-IL"/>
          </a:p>
        </p:txBody>
      </p:sp>
      <p:sp>
        <p:nvSpPr>
          <p:cNvPr id="4" name="מציין מיקום של כותרת תחתונה 3"/>
          <p:cNvSpPr>
            <a:spLocks noGrp="1"/>
          </p:cNvSpPr>
          <p:nvPr>
            <p:ph type="ftr" sz="quarter" idx="2"/>
          </p:nvPr>
        </p:nvSpPr>
        <p:spPr>
          <a:xfrm>
            <a:off x="3852016" y="9378824"/>
            <a:ext cx="2945659" cy="493713"/>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378824"/>
            <a:ext cx="2945659" cy="493713"/>
          </a:xfrm>
          <a:prstGeom prst="rect">
            <a:avLst/>
          </a:prstGeom>
        </p:spPr>
        <p:txBody>
          <a:bodyPr vert="horz" lIns="91440" tIns="45720" rIns="91440" bIns="45720" rtlCol="1" anchor="b"/>
          <a:lstStyle>
            <a:lvl1pPr algn="l">
              <a:defRPr sz="1200"/>
            </a:lvl1pPr>
          </a:lstStyle>
          <a:p>
            <a:fld id="{B6499001-7710-4E0D-B176-BDC3F59519ED}" type="slidenum">
              <a:rPr lang="he-IL" smtClean="0"/>
              <a:pPr/>
              <a:t>‹#›</a:t>
            </a:fld>
            <a:endParaRPr lang="he-IL"/>
          </a:p>
        </p:txBody>
      </p:sp>
    </p:spTree>
    <p:extLst>
      <p:ext uri="{BB962C8B-B14F-4D97-AF65-F5344CB8AC3E}">
        <p14:creationId xmlns:p14="http://schemas.microsoft.com/office/powerpoint/2010/main" val="69124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5427"/>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5427"/>
          </a:xfrm>
          <a:prstGeom prst="rect">
            <a:avLst/>
          </a:prstGeom>
        </p:spPr>
        <p:txBody>
          <a:bodyPr vert="horz" lIns="91440" tIns="45720" rIns="91440" bIns="45720" rtlCol="1"/>
          <a:lstStyle>
            <a:lvl1pPr algn="l">
              <a:defRPr sz="1200"/>
            </a:lvl1pPr>
          </a:lstStyle>
          <a:p>
            <a:fld id="{1B220408-4E01-40E0-B94A-9126BA4C428D}" type="datetimeFigureOut">
              <a:rPr lang="he-IL" smtClean="0"/>
              <a:pPr/>
              <a:t>כ"ג/אדר/תשע"ז</a:t>
            </a:fld>
            <a:endParaRPr lang="he-IL"/>
          </a:p>
        </p:txBody>
      </p:sp>
      <p:sp>
        <p:nvSpPr>
          <p:cNvPr id="4" name="מציין מיקום של תמונת שקופית 3"/>
          <p:cNvSpPr>
            <a:spLocks noGrp="1" noRot="1" noChangeAspect="1"/>
          </p:cNvSpPr>
          <p:nvPr>
            <p:ph type="sldImg" idx="2"/>
          </p:nvPr>
        </p:nvSpPr>
        <p:spPr>
          <a:xfrm>
            <a:off x="1042988" y="1233488"/>
            <a:ext cx="4711700" cy="3333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51983"/>
            <a:ext cx="5438140" cy="3887986"/>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378824"/>
            <a:ext cx="2945659" cy="49542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378824"/>
            <a:ext cx="2945659" cy="495426"/>
          </a:xfrm>
          <a:prstGeom prst="rect">
            <a:avLst/>
          </a:prstGeom>
        </p:spPr>
        <p:txBody>
          <a:bodyPr vert="horz" lIns="91440" tIns="45720" rIns="91440" bIns="45720" rtlCol="1" anchor="b"/>
          <a:lstStyle>
            <a:lvl1pPr algn="l">
              <a:defRPr sz="1200"/>
            </a:lvl1pPr>
          </a:lstStyle>
          <a:p>
            <a:fld id="{96785AD5-34E7-4753-A344-91DC96DB479B}" type="slidenum">
              <a:rPr lang="he-IL" smtClean="0"/>
              <a:pPr/>
              <a:t>‹#›</a:t>
            </a:fld>
            <a:endParaRPr lang="he-IL"/>
          </a:p>
        </p:txBody>
      </p:sp>
    </p:spTree>
    <p:extLst>
      <p:ext uri="{BB962C8B-B14F-4D97-AF65-F5344CB8AC3E}">
        <p14:creationId xmlns:p14="http://schemas.microsoft.com/office/powerpoint/2010/main" val="39734857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0498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8900F425-CDE0-44CE-BFDB-B925A3E4FF9F}" type="slidenum">
              <a:rPr lang="he-IL" smtClean="0">
                <a:solidFill>
                  <a:prstClr val="black"/>
                </a:solidFill>
              </a:rPr>
              <a:pPr>
                <a:defRPr/>
              </a:pPr>
              <a:t>10</a:t>
            </a:fld>
            <a:endParaRPr lang="he-IL">
              <a:solidFill>
                <a:prstClr val="black"/>
              </a:solidFill>
            </a:endParaRPr>
          </a:p>
        </p:txBody>
      </p:sp>
    </p:spTree>
    <p:extLst>
      <p:ext uri="{BB962C8B-B14F-4D97-AF65-F5344CB8AC3E}">
        <p14:creationId xmlns:p14="http://schemas.microsoft.com/office/powerpoint/2010/main" val="82434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422379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4100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533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00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8900F425-CDE0-44CE-BFDB-B925A3E4FF9F}" type="slidenum">
              <a:rPr lang="he-IL" smtClean="0">
                <a:solidFill>
                  <a:prstClr val="black"/>
                </a:solidFill>
              </a:rPr>
              <a:pPr>
                <a:defRPr/>
              </a:pPr>
              <a:t>6</a:t>
            </a:fld>
            <a:endParaRPr lang="he-IL">
              <a:solidFill>
                <a:prstClr val="black"/>
              </a:solidFill>
            </a:endParaRPr>
          </a:p>
        </p:txBody>
      </p:sp>
    </p:spTree>
    <p:extLst>
      <p:ext uri="{BB962C8B-B14F-4D97-AF65-F5344CB8AC3E}">
        <p14:creationId xmlns:p14="http://schemas.microsoft.com/office/powerpoint/2010/main" val="21533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00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8900F425-CDE0-44CE-BFDB-B925A3E4FF9F}" type="slidenum">
              <a:rPr lang="he-IL" smtClean="0">
                <a:solidFill>
                  <a:prstClr val="black"/>
                </a:solidFill>
              </a:rPr>
              <a:pPr>
                <a:defRPr/>
              </a:pPr>
              <a:t>9</a:t>
            </a:fld>
            <a:endParaRPr lang="he-IL">
              <a:solidFill>
                <a:prstClr val="black"/>
              </a:solidFill>
            </a:endParaRPr>
          </a:p>
        </p:txBody>
      </p:sp>
    </p:spTree>
    <p:extLst>
      <p:ext uri="{BB962C8B-B14F-4D97-AF65-F5344CB8AC3E}">
        <p14:creationId xmlns:p14="http://schemas.microsoft.com/office/powerpoint/2010/main" val="170384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802005" y="2348893"/>
            <a:ext cx="9089390" cy="1620771"/>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067112" y="334306"/>
            <a:ext cx="2812588" cy="711318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5639" y="334306"/>
            <a:ext cx="8263250" cy="711318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802005" y="2348893"/>
            <a:ext cx="9089390" cy="1620771"/>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8722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0884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44705" y="4858812"/>
            <a:ext cx="9089390" cy="1501751"/>
          </a:xfrm>
        </p:spPr>
        <p:txBody>
          <a:bodyPr anchor="t"/>
          <a:lstStyle>
            <a:lvl1pPr algn="r">
              <a:defRPr sz="46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9158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801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4670" y="302801"/>
            <a:ext cx="9624060" cy="1260211"/>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3109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2306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36268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34671" y="301050"/>
            <a:ext cx="3518055" cy="1281214"/>
          </a:xfrm>
        </p:spPr>
        <p:txBody>
          <a:bodyPr anchor="b"/>
          <a:lstStyle>
            <a:lvl1pPr algn="r">
              <a:defRPr sz="23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5479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095981" y="5292884"/>
            <a:ext cx="6416040" cy="624855"/>
          </a:xfrm>
        </p:spPr>
        <p:txBody>
          <a:bodyPr anchor="b"/>
          <a:lstStyle>
            <a:lvl1pPr algn="r">
              <a:defRPr sz="23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he-IL"/>
          </a:p>
        </p:txBody>
      </p:sp>
      <p:sp>
        <p:nvSpPr>
          <p:cNvPr id="4" name="מציין מיקום טקסט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48248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4523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067112" y="334306"/>
            <a:ext cx="2812588" cy="711318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5639" y="334306"/>
            <a:ext cx="8263250" cy="711318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8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44705" y="4858812"/>
            <a:ext cx="9089390" cy="1501751"/>
          </a:xfrm>
        </p:spPr>
        <p:txBody>
          <a:bodyPr anchor="t"/>
          <a:lstStyle>
            <a:lvl1pPr algn="r">
              <a:defRPr sz="46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4670" y="302801"/>
            <a:ext cx="9624060" cy="1260211"/>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34671" y="301050"/>
            <a:ext cx="3518055" cy="1281214"/>
          </a:xfrm>
        </p:spPr>
        <p:txBody>
          <a:bodyPr anchor="b"/>
          <a:lstStyle>
            <a:lvl1pPr algn="r">
              <a:defRPr sz="23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095981" y="5292884"/>
            <a:ext cx="6416040" cy="624855"/>
          </a:xfrm>
        </p:spPr>
        <p:txBody>
          <a:bodyPr anchor="b"/>
          <a:lstStyle>
            <a:lvl1pPr algn="r">
              <a:defRPr sz="23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he-IL"/>
          </a:p>
        </p:txBody>
      </p:sp>
      <p:sp>
        <p:nvSpPr>
          <p:cNvPr id="4" name="מציין מיקום טקסט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534670" y="302801"/>
            <a:ext cx="9624060" cy="1260211"/>
          </a:xfrm>
          <a:prstGeom prst="rect">
            <a:avLst/>
          </a:prstGeom>
        </p:spPr>
        <p:txBody>
          <a:bodyPr vert="horz" lIns="104306" tIns="52153" rIns="104306" bIns="52153"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764295"/>
            <a:ext cx="9624060" cy="4990084"/>
          </a:xfrm>
          <a:prstGeom prst="rect">
            <a:avLst/>
          </a:prstGeom>
        </p:spPr>
        <p:txBody>
          <a:bodyPr vert="horz" lIns="104306" tIns="52153" rIns="104306" bIns="52153"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7663603" y="7008171"/>
            <a:ext cx="2495127" cy="402567"/>
          </a:xfrm>
          <a:prstGeom prst="rect">
            <a:avLst/>
          </a:prstGeom>
        </p:spPr>
        <p:txBody>
          <a:bodyPr vert="horz" lIns="104306" tIns="52153" rIns="104306" bIns="52153" rtlCol="1" anchor="ctr"/>
          <a:lstStyle>
            <a:lvl1pPr algn="r">
              <a:defRPr sz="1400">
                <a:solidFill>
                  <a:schemeClr val="tx1">
                    <a:tint val="75000"/>
                  </a:schemeClr>
                </a:solidFill>
              </a:defRPr>
            </a:lvl1p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3"/>
          </p:nvPr>
        </p:nvSpPr>
        <p:spPr>
          <a:xfrm>
            <a:off x="3653579" y="7008171"/>
            <a:ext cx="3386243" cy="402567"/>
          </a:xfrm>
          <a:prstGeom prst="rect">
            <a:avLst/>
          </a:prstGeom>
        </p:spPr>
        <p:txBody>
          <a:bodyPr vert="horz" lIns="104306" tIns="52153" rIns="104306" bIns="52153" rtlCol="1" anchor="ctr"/>
          <a:lstStyle>
            <a:lvl1pPr algn="ctr">
              <a:defRPr sz="14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534670" y="7008171"/>
            <a:ext cx="2495127" cy="402567"/>
          </a:xfrm>
          <a:prstGeom prst="rect">
            <a:avLst/>
          </a:prstGeom>
        </p:spPr>
        <p:txBody>
          <a:bodyPr vert="horz" lIns="104306" tIns="52153" rIns="104306" bIns="52153" rtlCol="1" anchor="ctr"/>
          <a:lstStyle>
            <a:lvl1pPr algn="l">
              <a:defRPr sz="1400">
                <a:solidFill>
                  <a:schemeClr val="tx1">
                    <a:tint val="75000"/>
                  </a:schemeClr>
                </a:solidFill>
              </a:defRPr>
            </a:lvl1pPr>
          </a:lstStyle>
          <a:p>
            <a:fld id="{57541960-337A-4C12-AD5B-F5F67C3B9C39}"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1" eaLnBrk="1" latinLnBrk="0" hangingPunct="1">
        <a:spcBef>
          <a:spcPct val="0"/>
        </a:spcBef>
        <a:buNone/>
        <a:defRPr sz="5000" kern="1200">
          <a:solidFill>
            <a:schemeClr val="tx1"/>
          </a:solidFill>
          <a:latin typeface="+mj-lt"/>
          <a:ea typeface="+mj-ea"/>
          <a:cs typeface="+mj-cs"/>
        </a:defRPr>
      </a:lvl1pPr>
    </p:titleStyle>
    <p:bodyStyle>
      <a:lvl1pPr marL="391146" indent="-391146" algn="r" defTabSz="1043056" rtl="1"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r" defTabSz="1043056" rtl="1"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r" defTabSz="1043056" rtl="1"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534670" y="302801"/>
            <a:ext cx="9624060" cy="1260211"/>
          </a:xfrm>
          <a:prstGeom prst="rect">
            <a:avLst/>
          </a:prstGeom>
        </p:spPr>
        <p:txBody>
          <a:bodyPr vert="horz" lIns="104306" tIns="52153" rIns="104306" bIns="52153"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764295"/>
            <a:ext cx="9624060" cy="4990084"/>
          </a:xfrm>
          <a:prstGeom prst="rect">
            <a:avLst/>
          </a:prstGeom>
        </p:spPr>
        <p:txBody>
          <a:bodyPr vert="horz" lIns="104306" tIns="52153" rIns="104306" bIns="52153"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7663603" y="7008171"/>
            <a:ext cx="2495127" cy="402567"/>
          </a:xfrm>
          <a:prstGeom prst="rect">
            <a:avLst/>
          </a:prstGeom>
        </p:spPr>
        <p:txBody>
          <a:bodyPr vert="horz" lIns="104306" tIns="52153" rIns="104306" bIns="52153" rtlCol="1" anchor="ctr"/>
          <a:lstStyle>
            <a:lvl1pPr algn="r">
              <a:defRPr sz="1400">
                <a:solidFill>
                  <a:schemeClr val="tx1">
                    <a:tint val="75000"/>
                  </a:schemeClr>
                </a:solidFill>
              </a:defRPr>
            </a:lvl1pPr>
          </a:lstStyle>
          <a:p>
            <a:fld id="{4D2B1224-F879-49A3-B163-88E7E1BC284B}" type="datetimeFigureOut">
              <a:rPr lang="he-IL" smtClean="0">
                <a:solidFill>
                  <a:prstClr val="black">
                    <a:tint val="75000"/>
                  </a:prstClr>
                </a:solidFill>
              </a:rPr>
              <a:pPr/>
              <a:t>כ"ג/אדר/תשע"ז</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653579" y="7008171"/>
            <a:ext cx="3386243" cy="402567"/>
          </a:xfrm>
          <a:prstGeom prst="rect">
            <a:avLst/>
          </a:prstGeom>
        </p:spPr>
        <p:txBody>
          <a:bodyPr vert="horz" lIns="104306" tIns="52153" rIns="104306" bIns="52153" rtlCol="1" anchor="ctr"/>
          <a:lstStyle>
            <a:lvl1pPr algn="ctr">
              <a:defRPr sz="14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534670" y="7008171"/>
            <a:ext cx="2495127" cy="402567"/>
          </a:xfrm>
          <a:prstGeom prst="rect">
            <a:avLst/>
          </a:prstGeom>
        </p:spPr>
        <p:txBody>
          <a:bodyPr vert="horz" lIns="104306" tIns="52153" rIns="104306" bIns="52153" rtlCol="1" anchor="ctr"/>
          <a:lstStyle>
            <a:lvl1pPr algn="l">
              <a:defRPr sz="1400">
                <a:solidFill>
                  <a:schemeClr val="tx1">
                    <a:tint val="75000"/>
                  </a:schemeClr>
                </a:solidFill>
              </a:defRPr>
            </a:lvl1pPr>
          </a:lstStyle>
          <a:p>
            <a:fld id="{57541960-337A-4C12-AD5B-F5F67C3B9C3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7409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3056" rtl="1" eaLnBrk="1" latinLnBrk="0" hangingPunct="1">
        <a:spcBef>
          <a:spcPct val="0"/>
        </a:spcBef>
        <a:buNone/>
        <a:defRPr sz="5000" kern="1200">
          <a:solidFill>
            <a:schemeClr val="tx1"/>
          </a:solidFill>
          <a:latin typeface="+mj-lt"/>
          <a:ea typeface="+mj-ea"/>
          <a:cs typeface="+mj-cs"/>
        </a:defRPr>
      </a:lvl1pPr>
    </p:titleStyle>
    <p:bodyStyle>
      <a:lvl1pPr marL="391146" indent="-391146" algn="r" defTabSz="1043056" rtl="1"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r" defTabSz="1043056" rtl="1"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r" defTabSz="1043056" rtl="1"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FINAL%20ENG2.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8"/>
          <p:cNvSpPr>
            <a:spLocks noChangeArrowheads="1"/>
          </p:cNvSpPr>
          <p:nvPr/>
        </p:nvSpPr>
        <p:spPr bwMode="auto">
          <a:xfrm>
            <a:off x="7289218" y="2979272"/>
            <a:ext cx="2789250" cy="984885"/>
          </a:xfrm>
          <a:prstGeom prst="rect">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200" b="1" dirty="0" smtClean="0">
                <a:solidFill>
                  <a:srgbClr val="1283B6"/>
                </a:solidFill>
                <a:latin typeface="+mn-lt"/>
                <a:ea typeface="Calibri" pitchFamily="34" charset="0"/>
                <a:cs typeface="+mn-cs"/>
              </a:rPr>
              <a:t>Growth Resources</a:t>
            </a:r>
          </a:p>
          <a:p>
            <a:pPr algn="ctr" rtl="0">
              <a:spcBef>
                <a:spcPct val="0"/>
              </a:spcBef>
              <a:buClrTx/>
              <a:buSzTx/>
              <a:buFontTx/>
              <a:buNone/>
            </a:pPr>
            <a:r>
              <a:rPr lang="en-US" altLang="he-IL" sz="1800" b="1" dirty="0" smtClean="0">
                <a:solidFill>
                  <a:srgbClr val="1283B6"/>
                </a:solidFill>
                <a:latin typeface="+mn-lt"/>
                <a:ea typeface="Calibri" pitchFamily="34" charset="0"/>
                <a:cs typeface="+mn-cs"/>
              </a:rPr>
              <a:t>Kaye Experimental Induction Unit</a:t>
            </a:r>
            <a:endParaRPr lang="he-IL" altLang="he-IL" sz="1800" b="1" dirty="0">
              <a:solidFill>
                <a:srgbClr val="1283B6"/>
              </a:solidFill>
              <a:latin typeface="+mn-lt"/>
              <a:ea typeface="Calibri" pitchFamily="34" charset="0"/>
              <a:cs typeface="+mn-cs"/>
            </a:endParaRPr>
          </a:p>
        </p:txBody>
      </p:sp>
      <p:sp>
        <p:nvSpPr>
          <p:cNvPr id="5" name="TextBox 4"/>
          <p:cNvSpPr txBox="1">
            <a:spLocks noChangeArrowheads="1"/>
          </p:cNvSpPr>
          <p:nvPr/>
        </p:nvSpPr>
        <p:spPr bwMode="auto">
          <a:xfrm>
            <a:off x="4244529" y="4504890"/>
            <a:ext cx="53725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000" b="1" dirty="0" smtClean="0">
                <a:solidFill>
                  <a:srgbClr val="1283B6"/>
                </a:solidFill>
                <a:latin typeface="+mn-lt"/>
                <a:ea typeface="Calibri" pitchFamily="34" charset="0"/>
                <a:cs typeface="+mn-cs"/>
              </a:rPr>
              <a:t>In collaboration with the Division for R&amp;D, Experimental Schools and Initiatives</a:t>
            </a:r>
          </a:p>
          <a:p>
            <a:pPr algn="ctr" rtl="0">
              <a:spcBef>
                <a:spcPct val="0"/>
              </a:spcBef>
              <a:buClrTx/>
              <a:buSzTx/>
              <a:buFontTx/>
              <a:buNone/>
            </a:pPr>
            <a:r>
              <a:rPr lang="en-US" altLang="he-IL" sz="2000" b="1" dirty="0" smtClean="0">
                <a:solidFill>
                  <a:srgbClr val="1283B6"/>
                </a:solidFill>
                <a:latin typeface="+mn-lt"/>
                <a:ea typeface="Calibri" pitchFamily="34" charset="0"/>
                <a:cs typeface="+mn-cs"/>
              </a:rPr>
              <a:t>Ministry of Education</a:t>
            </a:r>
            <a:endParaRPr lang="he-IL" altLang="he-IL" sz="1800" dirty="0">
              <a:solidFill>
                <a:prstClr val="black"/>
              </a:solidFill>
              <a:latin typeface="+mn-lt"/>
              <a:ea typeface="Calibri" panose="020F0502020204030204" pitchFamily="34" charset="0"/>
              <a:cs typeface="Guttman Calligraphic" panose="02010401010101010101" pitchFamily="2" charset="-79"/>
            </a:endParaRPr>
          </a:p>
        </p:txBody>
      </p:sp>
      <p:pic>
        <p:nvPicPr>
          <p:cNvPr id="6" name="תמונה 4" descr="image001"/>
          <p:cNvPicPr>
            <a:picLocks noChangeAspect="1" noChangeArrowheads="1"/>
          </p:cNvPicPr>
          <p:nvPr/>
        </p:nvPicPr>
        <p:blipFill>
          <a:blip r:embed="rId4" cstate="screen"/>
          <a:srcRect/>
          <a:stretch>
            <a:fillRect/>
          </a:stretch>
        </p:blipFill>
        <p:spPr bwMode="auto">
          <a:xfrm>
            <a:off x="1558623" y="1392384"/>
            <a:ext cx="883474" cy="972000"/>
          </a:xfrm>
          <a:prstGeom prst="rect">
            <a:avLst/>
          </a:prstGeom>
          <a:noFill/>
          <a:ln w="9525">
            <a:noFill/>
            <a:miter lim="800000"/>
            <a:headEnd/>
            <a:tailEnd/>
          </a:ln>
        </p:spPr>
      </p:pic>
      <p:grpSp>
        <p:nvGrpSpPr>
          <p:cNvPr id="7" name="קבוצה 8"/>
          <p:cNvGrpSpPr/>
          <p:nvPr/>
        </p:nvGrpSpPr>
        <p:grpSpPr>
          <a:xfrm>
            <a:off x="882204" y="2606156"/>
            <a:ext cx="2736304" cy="4244608"/>
            <a:chOff x="882204" y="2606156"/>
            <a:chExt cx="2736304" cy="4244608"/>
          </a:xfrm>
        </p:grpSpPr>
        <p:pic>
          <p:nvPicPr>
            <p:cNvPr id="8"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204" y="2606156"/>
              <a:ext cx="2736304" cy="3906054"/>
            </a:xfrm>
            <a:prstGeom prst="rect">
              <a:avLst/>
            </a:prstGeom>
            <a:ln>
              <a:noFill/>
            </a:ln>
            <a:effectLst>
              <a:outerShdw blurRad="190500" algn="tl" rotWithShape="0">
                <a:srgbClr val="000000">
                  <a:alpha val="70000"/>
                </a:srgbClr>
              </a:outerShdw>
            </a:effectLst>
          </p:spPr>
        </p:pic>
        <p:sp>
          <p:nvSpPr>
            <p:cNvPr id="9" name="TextBox 8"/>
            <p:cNvSpPr txBox="1"/>
            <p:nvPr/>
          </p:nvSpPr>
          <p:spPr>
            <a:xfrm>
              <a:off x="1490029" y="6512210"/>
              <a:ext cx="1336391" cy="338554"/>
            </a:xfrm>
            <a:prstGeom prst="rect">
              <a:avLst/>
            </a:prstGeom>
            <a:noFill/>
          </p:spPr>
          <p:txBody>
            <a:bodyPr wrap="none" rtlCol="1">
              <a:spAutoFit/>
            </a:bodyPr>
            <a:lstStyle/>
            <a:p>
              <a:r>
                <a:rPr lang="en-US" sz="1600" b="1" dirty="0" err="1" smtClean="0">
                  <a:solidFill>
                    <a:schemeClr val="tx1">
                      <a:lumMod val="75000"/>
                      <a:lumOff val="25000"/>
                    </a:schemeClr>
                  </a:solidFill>
                </a:rPr>
                <a:t>Norit</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Avasker</a:t>
              </a:r>
              <a:endParaRPr lang="he-IL" sz="1600" b="1" dirty="0">
                <a:solidFill>
                  <a:schemeClr val="tx1">
                    <a:lumMod val="75000"/>
                    <a:lumOff val="25000"/>
                  </a:schemeClr>
                </a:solidFill>
              </a:endParaRPr>
            </a:p>
          </p:txBody>
        </p:sp>
      </p:grpSp>
      <p:pic>
        <p:nvPicPr>
          <p:cNvPr id="10" name="תמונה 10"/>
          <p:cNvPicPr/>
          <p:nvPr/>
        </p:nvPicPr>
        <p:blipFill>
          <a:blip r:embed="rId6" cstate="print">
            <a:extLst>
              <a:ext uri="{BEBA8EAE-BF5A-486C-A8C5-ECC9F3942E4B}">
                <a14:imgProps xmlns:a14="http://schemas.microsoft.com/office/drawing/2010/main">
                  <a14:imgLayer r:embed="rId7">
                    <a14:imgEffect>
                      <a14:saturation sat="217000"/>
                    </a14:imgEffect>
                  </a14:imgLayer>
                </a14:imgProps>
              </a:ext>
              <a:ext uri="{28A0092B-C50C-407E-A947-70E740481C1C}">
                <a14:useLocalDpi xmlns:a14="http://schemas.microsoft.com/office/drawing/2010/main" val="0"/>
              </a:ext>
            </a:extLst>
          </a:blip>
          <a:srcRect/>
          <a:stretch>
            <a:fillRect/>
          </a:stretch>
        </p:blipFill>
        <p:spPr bwMode="auto">
          <a:xfrm>
            <a:off x="3474492" y="659039"/>
            <a:ext cx="1728000" cy="1152000"/>
          </a:xfrm>
          <a:prstGeom prst="rect">
            <a:avLst/>
          </a:prstGeom>
          <a:noFill/>
        </p:spPr>
      </p:pic>
      <p:sp>
        <p:nvSpPr>
          <p:cNvPr id="12" name="מלבן 8"/>
          <p:cNvSpPr>
            <a:spLocks noChangeArrowheads="1"/>
          </p:cNvSpPr>
          <p:nvPr/>
        </p:nvSpPr>
        <p:spPr bwMode="auto">
          <a:xfrm>
            <a:off x="3690517" y="2970746"/>
            <a:ext cx="3528391" cy="1046440"/>
          </a:xfrm>
          <a:prstGeom prst="rect">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200" b="1" dirty="0" smtClean="0">
                <a:solidFill>
                  <a:srgbClr val="1283B6"/>
                </a:solidFill>
                <a:latin typeface="+mn-lt"/>
                <a:ea typeface="Calibri" pitchFamily="34" charset="0"/>
                <a:cs typeface="+mn-cs"/>
              </a:rPr>
              <a:t>Mekif Vav</a:t>
            </a:r>
          </a:p>
          <a:p>
            <a:pPr algn="ctr" rtl="0">
              <a:spcBef>
                <a:spcPct val="0"/>
              </a:spcBef>
              <a:buClrTx/>
              <a:buSzTx/>
              <a:buFontTx/>
              <a:buNone/>
            </a:pPr>
            <a:r>
              <a:rPr lang="en-US" altLang="he-IL" sz="2200" b="1" dirty="0" smtClean="0">
                <a:solidFill>
                  <a:srgbClr val="1283B6"/>
                </a:solidFill>
                <a:latin typeface="+mn-lt"/>
                <a:ea typeface="Calibri" pitchFamily="34" charset="0"/>
                <a:cs typeface="+mn-cs"/>
              </a:rPr>
              <a:t>Comprehensive School</a:t>
            </a:r>
          </a:p>
          <a:p>
            <a:pPr algn="ctr" rtl="0">
              <a:spcBef>
                <a:spcPct val="0"/>
              </a:spcBef>
              <a:buClrTx/>
              <a:buSzTx/>
              <a:buFontTx/>
              <a:buNone/>
            </a:pPr>
            <a:r>
              <a:rPr lang="en-US" altLang="he-IL" sz="1800" b="1" dirty="0" smtClean="0">
                <a:solidFill>
                  <a:srgbClr val="1283B6"/>
                </a:solidFill>
                <a:latin typeface="+mn-lt"/>
                <a:ea typeface="Calibri" pitchFamily="34" charset="0"/>
                <a:cs typeface="+mn-cs"/>
              </a:rPr>
              <a:t>Beer Sheva</a:t>
            </a:r>
            <a:endParaRPr lang="en-US" altLang="he-IL" sz="1800" b="1" dirty="0">
              <a:solidFill>
                <a:srgbClr val="1283B6"/>
              </a:solidFill>
              <a:latin typeface="+mn-lt"/>
              <a:ea typeface="Calibri" pitchFamily="34" charset="0"/>
              <a:cs typeface="+mn-cs"/>
            </a:endParaRPr>
          </a:p>
        </p:txBody>
      </p:sp>
      <p:sp>
        <p:nvSpPr>
          <p:cNvPr id="13" name="TextBox 12"/>
          <p:cNvSpPr txBox="1"/>
          <p:nvPr/>
        </p:nvSpPr>
        <p:spPr>
          <a:xfrm>
            <a:off x="4179992" y="5771904"/>
            <a:ext cx="5898476" cy="1015663"/>
          </a:xfrm>
          <a:prstGeom prst="rect">
            <a:avLst/>
          </a:prstGeom>
          <a:noFill/>
        </p:spPr>
        <p:txBody>
          <a:bodyPr wrap="square" rtlCol="1">
            <a:spAutoFit/>
          </a:bodyPr>
          <a:lstStyle/>
          <a:p>
            <a:pPr algn="ctr" rtl="0"/>
            <a:r>
              <a:rPr lang="en-US" sz="2800" b="1" dirty="0" smtClean="0">
                <a:solidFill>
                  <a:srgbClr val="1283B6"/>
                </a:solidFill>
                <a:ea typeface="Calibri" pitchFamily="34" charset="0"/>
              </a:rPr>
              <a:t>Growth Resources – PROTEACH</a:t>
            </a:r>
            <a:endParaRPr lang="he-IL" sz="2800" b="1" dirty="0">
              <a:solidFill>
                <a:srgbClr val="1283B6"/>
              </a:solidFill>
              <a:ea typeface="Calibri" pitchFamily="34" charset="0"/>
            </a:endParaRPr>
          </a:p>
          <a:p>
            <a:pPr algn="ctr"/>
            <a:r>
              <a:rPr lang="he-IL" sz="3200" b="1" dirty="0" smtClean="0">
                <a:solidFill>
                  <a:srgbClr val="1283B6"/>
                </a:solidFill>
                <a:ea typeface="Calibri" pitchFamily="34" charset="0"/>
              </a:rPr>
              <a:t>2016/2017</a:t>
            </a:r>
            <a:endParaRPr lang="he-IL" sz="3200" b="1" dirty="0">
              <a:solidFill>
                <a:srgbClr val="1283B6"/>
              </a:solidFill>
              <a:ea typeface="Calibri" pitchFamily="34" charset="0"/>
            </a:endParaRPr>
          </a:p>
        </p:txBody>
      </p:sp>
      <p:pic>
        <p:nvPicPr>
          <p:cNvPr id="14" name="Picture 2" descr="C:\Users\OWNER\Raul\BEIT BERL\Erasmus Plus - Mofet\Dissemination\Reuma 310117 proteach LOGO.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8663" y="543579"/>
            <a:ext cx="1900555" cy="1267460"/>
          </a:xfrm>
          <a:prstGeom prst="rect">
            <a:avLst/>
          </a:prstGeom>
          <a:noFill/>
          <a:ln>
            <a:noFill/>
          </a:ln>
        </p:spPr>
      </p:pic>
      <p:pic>
        <p:nvPicPr>
          <p:cNvPr id="15" name="Picture 4" descr="http://eacea.ec.europa.eu/img/logos/erasmus_plus/eu_flag_co_funded_pos_%5Brgb%5D_lef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0956" y="912257"/>
            <a:ext cx="2525395" cy="720090"/>
          </a:xfrm>
          <a:prstGeom prst="rect">
            <a:avLst/>
          </a:prstGeom>
          <a:noFill/>
          <a:ln>
            <a:noFill/>
          </a:ln>
        </p:spPr>
      </p:pic>
    </p:spTree>
    <p:extLst>
      <p:ext uri="{BB962C8B-B14F-4D97-AF65-F5344CB8AC3E}">
        <p14:creationId xmlns:p14="http://schemas.microsoft.com/office/powerpoint/2010/main" val="220135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מלבן 1"/>
          <p:cNvSpPr/>
          <p:nvPr/>
        </p:nvSpPr>
        <p:spPr>
          <a:xfrm>
            <a:off x="522164" y="625043"/>
            <a:ext cx="9649072" cy="1077218"/>
          </a:xfrm>
          <a:prstGeom prst="rect">
            <a:avLst/>
          </a:prstGeom>
        </p:spPr>
        <p:txBody>
          <a:bodyPr wrap="square">
            <a:spAutoFit/>
          </a:bodyPr>
          <a:lstStyle/>
          <a:p>
            <a:pPr algn="l" rtl="0"/>
            <a:endParaRPr lang="en-US" sz="2200" b="1" dirty="0" smtClean="0">
              <a:solidFill>
                <a:srgbClr val="1283B6"/>
              </a:solidFill>
              <a:ea typeface="Calibri" pitchFamily="34" charset="0"/>
            </a:endParaRPr>
          </a:p>
          <a:p>
            <a:pPr algn="l" rtl="0"/>
            <a:endParaRPr lang="he-IL" sz="2200" b="1" dirty="0">
              <a:solidFill>
                <a:srgbClr val="1283B6"/>
              </a:solidFill>
              <a:ea typeface="Calibri" pitchFamily="34" charset="0"/>
            </a:endParaRPr>
          </a:p>
          <a:p>
            <a:pPr algn="l" rtl="0"/>
            <a:endParaRPr lang="en-GB" sz="2000" b="1" dirty="0" smtClean="0">
              <a:solidFill>
                <a:prstClr val="black"/>
              </a:solidFill>
            </a:endParaRPr>
          </a:p>
        </p:txBody>
      </p:sp>
      <p:sp>
        <p:nvSpPr>
          <p:cNvPr id="2" name="מלבן 1"/>
          <p:cNvSpPr/>
          <p:nvPr/>
        </p:nvSpPr>
        <p:spPr>
          <a:xfrm>
            <a:off x="882204" y="1702346"/>
            <a:ext cx="8856984" cy="2862322"/>
          </a:xfrm>
          <a:prstGeom prst="rect">
            <a:avLst/>
          </a:prstGeom>
        </p:spPr>
        <p:txBody>
          <a:bodyPr wrap="square">
            <a:spAutoFit/>
          </a:bodyPr>
          <a:lstStyle/>
          <a:p>
            <a:pPr marL="342900" indent="-342900" algn="l" rtl="0">
              <a:buFont typeface="Arial" panose="020B0604020202020204" pitchFamily="34" charset="0"/>
              <a:buChar char="•"/>
            </a:pPr>
            <a:r>
              <a:rPr lang="en-US" sz="2000" dirty="0" smtClean="0"/>
              <a:t>It is necessary to adjust </a:t>
            </a:r>
            <a:r>
              <a:rPr lang="en-US" sz="2000" dirty="0"/>
              <a:t>to school </a:t>
            </a:r>
            <a:r>
              <a:rPr lang="en-US" sz="2000" dirty="0" smtClean="0"/>
              <a:t>culture, to be familiar </a:t>
            </a:r>
            <a:r>
              <a:rPr lang="en-US" sz="2000" dirty="0"/>
              <a:t>with the centers of power in the organization, procedures, </a:t>
            </a:r>
            <a:r>
              <a:rPr lang="en-US" sz="2000" dirty="0" smtClean="0"/>
              <a:t>regularities (who </a:t>
            </a:r>
            <a:r>
              <a:rPr lang="en-US" sz="2000" dirty="0"/>
              <a:t>makes </a:t>
            </a:r>
            <a:r>
              <a:rPr lang="en-US" sz="2000" dirty="0" smtClean="0"/>
              <a:t>decisions).</a:t>
            </a:r>
          </a:p>
          <a:p>
            <a:pPr algn="l" rtl="0"/>
            <a:endParaRPr lang="en-US" sz="2000" dirty="0"/>
          </a:p>
          <a:p>
            <a:pPr marL="342900" indent="-342900" algn="l" rtl="0">
              <a:buFont typeface="Arial" panose="020B0604020202020204" pitchFamily="34" charset="0"/>
              <a:buChar char="•"/>
            </a:pPr>
            <a:r>
              <a:rPr lang="en-US" sz="2000" dirty="0" smtClean="0"/>
              <a:t>Following </a:t>
            </a:r>
            <a:r>
              <a:rPr lang="en-US" sz="2000" dirty="0"/>
              <a:t>the partnership with the school and listening to the voice of interns, counselor and coordinator, the contents were adjusted according to the needs of all partners.</a:t>
            </a:r>
          </a:p>
          <a:p>
            <a:pPr marL="342900" indent="-342900" algn="l" rtl="0">
              <a:buFont typeface="Arial" panose="020B0604020202020204" pitchFamily="34" charset="0"/>
              <a:buChar char="•"/>
            </a:pPr>
            <a:endParaRPr lang="en-US" sz="2000" dirty="0"/>
          </a:p>
          <a:p>
            <a:pPr marL="342900" indent="-342900" algn="l" rtl="0">
              <a:buFont typeface="Arial" panose="020B0604020202020204" pitchFamily="34" charset="0"/>
              <a:buChar char="•"/>
            </a:pPr>
            <a:r>
              <a:rPr lang="en-US" sz="2000" dirty="0"/>
              <a:t>We learned that the school principal is a key figure. It is important to have fixed meetings scheduled with her , in order to consult with her and get her feedback.</a:t>
            </a:r>
          </a:p>
        </p:txBody>
      </p:sp>
    </p:spTree>
    <p:extLst>
      <p:ext uri="{BB962C8B-B14F-4D97-AF65-F5344CB8AC3E}">
        <p14:creationId xmlns:p14="http://schemas.microsoft.com/office/powerpoint/2010/main" val="67393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4" cstate="print">
            <a:extLst>
              <a:ext uri="{28A0092B-C50C-407E-A947-70E740481C1C}">
                <a14:useLocalDpi xmlns:a14="http://schemas.microsoft.com/office/drawing/2010/main" val="0"/>
              </a:ext>
            </a:extLst>
          </a:blip>
          <a:srcRect b="8156"/>
          <a:stretch/>
        </p:blipFill>
        <p:spPr>
          <a:xfrm>
            <a:off x="5609201" y="918207"/>
            <a:ext cx="4283163" cy="5245087"/>
          </a:xfrm>
          <a:prstGeom prst="rect">
            <a:avLst/>
          </a:prstGeom>
        </p:spPr>
      </p:pic>
      <p:pic>
        <p:nvPicPr>
          <p:cNvPr id="5" name="תמונה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236" y="1548383"/>
            <a:ext cx="3956086" cy="5274781"/>
          </a:xfrm>
          <a:prstGeom prst="rect">
            <a:avLst/>
          </a:prstGeom>
        </p:spPr>
      </p:pic>
    </p:spTree>
    <p:extLst>
      <p:ext uri="{BB962C8B-B14F-4D97-AF65-F5344CB8AC3E}">
        <p14:creationId xmlns:p14="http://schemas.microsoft.com/office/powerpoint/2010/main" val="148540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732" y="745673"/>
            <a:ext cx="3915594" cy="5220792"/>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8268" y="1692399"/>
            <a:ext cx="3861588" cy="5148784"/>
          </a:xfrm>
          <a:prstGeom prst="rect">
            <a:avLst/>
          </a:prstGeom>
        </p:spPr>
      </p:pic>
    </p:spTree>
    <p:extLst>
      <p:ext uri="{BB962C8B-B14F-4D97-AF65-F5344CB8AC3E}">
        <p14:creationId xmlns:p14="http://schemas.microsoft.com/office/powerpoint/2010/main" val="55825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039" y="1116335"/>
            <a:ext cx="4777532" cy="3583149"/>
          </a:xfrm>
          <a:prstGeom prst="rect">
            <a:avLst/>
          </a:prstGeom>
        </p:spPr>
      </p:pic>
      <p:pic>
        <p:nvPicPr>
          <p:cNvPr id="3" name="תמונה 2"/>
          <p:cNvPicPr>
            <a:picLocks noChangeAspect="1"/>
          </p:cNvPicPr>
          <p:nvPr/>
        </p:nvPicPr>
        <p:blipFill rotWithShape="1">
          <a:blip r:embed="rId5" cstate="print">
            <a:extLst>
              <a:ext uri="{28A0092B-C50C-407E-A947-70E740481C1C}">
                <a14:useLocalDpi xmlns:a14="http://schemas.microsoft.com/office/drawing/2010/main" val="0"/>
              </a:ext>
            </a:extLst>
          </a:blip>
          <a:srcRect l="21118"/>
          <a:stretch/>
        </p:blipFill>
        <p:spPr>
          <a:xfrm rot="5400000">
            <a:off x="410326" y="2098631"/>
            <a:ext cx="4804443" cy="4568042"/>
          </a:xfrm>
          <a:prstGeom prst="rect">
            <a:avLst/>
          </a:prstGeom>
        </p:spPr>
      </p:pic>
    </p:spTree>
    <p:extLst>
      <p:ext uri="{BB962C8B-B14F-4D97-AF65-F5344CB8AC3E}">
        <p14:creationId xmlns:p14="http://schemas.microsoft.com/office/powerpoint/2010/main" val="2997561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30276" y="3636615"/>
            <a:ext cx="7704856" cy="2923877"/>
          </a:xfrm>
          <a:prstGeom prst="rect">
            <a:avLst/>
          </a:prstGeom>
          <a:noFill/>
        </p:spPr>
        <p:txBody>
          <a:bodyPr wrap="square" rtlCol="1">
            <a:spAutoFit/>
          </a:bodyPr>
          <a:lstStyle/>
          <a:p>
            <a:pPr algn="ctr" rtl="0">
              <a:spcAft>
                <a:spcPts val="1200"/>
              </a:spcAft>
            </a:pPr>
            <a:r>
              <a:rPr lang="en-US" sz="5400" b="1" dirty="0" smtClean="0">
                <a:solidFill>
                  <a:srgbClr val="4BACC6">
                    <a:lumMod val="50000"/>
                  </a:srgbClr>
                </a:solidFill>
                <a:ea typeface="Calibri" pitchFamily="34" charset="0"/>
              </a:rPr>
              <a:t>Mekif Vav-Kohl</a:t>
            </a:r>
          </a:p>
          <a:p>
            <a:pPr algn="ctr" rtl="0">
              <a:spcAft>
                <a:spcPts val="1200"/>
              </a:spcAft>
            </a:pPr>
            <a:r>
              <a:rPr lang="en-US" sz="5400" b="1" dirty="0" smtClean="0">
                <a:solidFill>
                  <a:srgbClr val="4BACC6">
                    <a:lumMod val="50000"/>
                  </a:srgbClr>
                </a:solidFill>
                <a:ea typeface="Calibri" pitchFamily="34" charset="0"/>
              </a:rPr>
              <a:t> Beer Sheva</a:t>
            </a:r>
          </a:p>
          <a:p>
            <a:pPr algn="ctr" rtl="0"/>
            <a:r>
              <a:rPr lang="en-US" sz="2800" b="1" dirty="0" smtClean="0">
                <a:solidFill>
                  <a:srgbClr val="4BACC6">
                    <a:lumMod val="50000"/>
                  </a:srgbClr>
                </a:solidFill>
                <a:ea typeface="Calibri" pitchFamily="34" charset="0"/>
              </a:rPr>
              <a:t>Mekif Vav </a:t>
            </a:r>
            <a:r>
              <a:rPr lang="en-US" sz="2800" b="1" dirty="0">
                <a:solidFill>
                  <a:srgbClr val="4BACC6">
                    <a:lumMod val="50000"/>
                  </a:srgbClr>
                </a:solidFill>
                <a:ea typeface="Calibri" pitchFamily="34" charset="0"/>
              </a:rPr>
              <a:t>Comprehensive High </a:t>
            </a:r>
            <a:r>
              <a:rPr lang="en-US" sz="2800" b="1" dirty="0" smtClean="0">
                <a:solidFill>
                  <a:srgbClr val="4BACC6">
                    <a:lumMod val="50000"/>
                  </a:srgbClr>
                </a:solidFill>
                <a:ea typeface="Calibri" pitchFamily="34" charset="0"/>
              </a:rPr>
              <a:t>School, Beer </a:t>
            </a:r>
            <a:r>
              <a:rPr lang="en-US" sz="2800" b="1" dirty="0" err="1" smtClean="0">
                <a:solidFill>
                  <a:srgbClr val="4BACC6">
                    <a:lumMod val="50000"/>
                  </a:srgbClr>
                </a:solidFill>
                <a:ea typeface="Calibri" pitchFamily="34" charset="0"/>
              </a:rPr>
              <a:t>Sheva</a:t>
            </a:r>
            <a:r>
              <a:rPr lang="en-US" sz="2800" b="1" dirty="0" smtClean="0">
                <a:solidFill>
                  <a:srgbClr val="4BACC6">
                    <a:lumMod val="50000"/>
                  </a:srgbClr>
                </a:solidFill>
                <a:ea typeface="Calibri" pitchFamily="34" charset="0"/>
              </a:rPr>
              <a:t> </a:t>
            </a:r>
            <a:r>
              <a:rPr lang="en-US" sz="2800" b="1" dirty="0">
                <a:solidFill>
                  <a:srgbClr val="4BACC6">
                    <a:lumMod val="50000"/>
                  </a:srgbClr>
                </a:solidFill>
                <a:ea typeface="Calibri" pitchFamily="34" charset="0"/>
              </a:rPr>
              <a:t>Incubator </a:t>
            </a:r>
            <a:endParaRPr lang="he-IL" sz="2800" b="1" dirty="0">
              <a:solidFill>
                <a:srgbClr val="4BACC6">
                  <a:lumMod val="50000"/>
                </a:srgbClr>
              </a:solidFill>
              <a:ea typeface="Calibri" pitchFamily="34" charset="0"/>
            </a:endParaRPr>
          </a:p>
        </p:txBody>
      </p:sp>
      <p:sp>
        <p:nvSpPr>
          <p:cNvPr id="4" name="מלבן 3"/>
          <p:cNvSpPr/>
          <p:nvPr/>
        </p:nvSpPr>
        <p:spPr>
          <a:xfrm>
            <a:off x="522164" y="1692399"/>
            <a:ext cx="9793088" cy="1051185"/>
          </a:xfrm>
          <a:prstGeom prst="rect">
            <a:avLst/>
          </a:prstGeom>
        </p:spPr>
        <p:txBody>
          <a:bodyPr wrap="square">
            <a:spAutoFit/>
          </a:bodyPr>
          <a:lstStyle/>
          <a:p>
            <a:pPr algn="l" rtl="0">
              <a:lnSpc>
                <a:spcPct val="107000"/>
              </a:lnSpc>
              <a:spcAft>
                <a:spcPts val="800"/>
              </a:spcAft>
            </a:pPr>
            <a:r>
              <a:rPr lang="en-US" sz="2600" b="1" dirty="0" smtClean="0">
                <a:solidFill>
                  <a:srgbClr val="4BACC6">
                    <a:lumMod val="50000"/>
                  </a:srgbClr>
                </a:solidFill>
                <a:ea typeface="Calibri" pitchFamily="34" charset="0"/>
              </a:rPr>
              <a:t>Erasmus+ Project – 2016-2017 </a:t>
            </a:r>
          </a:p>
          <a:p>
            <a:pPr algn="l" rtl="0">
              <a:lnSpc>
                <a:spcPct val="107000"/>
              </a:lnSpc>
              <a:spcAft>
                <a:spcPts val="800"/>
              </a:spcAft>
            </a:pPr>
            <a:r>
              <a:rPr lang="en-US" sz="2600" b="1" dirty="0" smtClean="0">
                <a:solidFill>
                  <a:srgbClr val="4BACC6">
                    <a:lumMod val="50000"/>
                  </a:srgbClr>
                </a:solidFill>
                <a:ea typeface="Calibri" pitchFamily="34" charset="0"/>
              </a:rPr>
              <a:t>PROTEACH – Promoting Teachers’ Success in Their Induction Period</a:t>
            </a:r>
            <a:endParaRPr lang="en-US" sz="2600" b="1" dirty="0">
              <a:solidFill>
                <a:srgbClr val="4BACC6">
                  <a:lumMod val="50000"/>
                </a:srgbClr>
              </a:solidFill>
              <a:ea typeface="Calibri" pitchFamily="34" charset="0"/>
            </a:endParaRPr>
          </a:p>
        </p:txBody>
      </p:sp>
    </p:spTree>
    <p:extLst>
      <p:ext uri="{BB962C8B-B14F-4D97-AF65-F5344CB8AC3E}">
        <p14:creationId xmlns:p14="http://schemas.microsoft.com/office/powerpoint/2010/main" val="1869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מלבן 4"/>
          <p:cNvSpPr/>
          <p:nvPr/>
        </p:nvSpPr>
        <p:spPr>
          <a:xfrm>
            <a:off x="450156" y="2196455"/>
            <a:ext cx="4320000" cy="2262158"/>
          </a:xfrm>
          <a:prstGeom prst="rect">
            <a:avLst/>
          </a:prstGeom>
          <a:ln w="31750" cmpd="tri">
            <a:solidFill>
              <a:srgbClr val="1283B6">
                <a:alpha val="47000"/>
              </a:srgbClr>
            </a:solidFill>
          </a:ln>
        </p:spPr>
        <p:txBody>
          <a:bodyPr wrap="square">
            <a:spAutoFit/>
          </a:bodyPr>
          <a:lstStyle/>
          <a:p>
            <a:pPr marL="0" marR="0" lvl="0" indent="0" algn="l" defTabSz="1043056"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Mekif Vav</a:t>
            </a:r>
            <a:endParaRPr kumimoji="0" lang="he-IL" sz="22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a:p>
            <a:pPr lvl="0" indent="-180000" algn="l" rtl="0">
              <a:lnSpc>
                <a:spcPct val="150000"/>
              </a:lnSpc>
              <a:buClr>
                <a:srgbClr val="0070C0"/>
              </a:buClr>
              <a:buFont typeface="Arial" panose="020B0604020202020204" pitchFamily="34" charset="0"/>
              <a:buChar char="•"/>
            </a:pPr>
            <a:r>
              <a:rPr lang="en-US" sz="1800" dirty="0" err="1" smtClean="0">
                <a:ea typeface="MS Mincho" panose="02020609040205080304" pitchFamily="49" charset="-128"/>
              </a:rPr>
              <a:t>Mati</a:t>
            </a:r>
            <a:r>
              <a:rPr lang="en-US" sz="1800" dirty="0" smtClean="0">
                <a:ea typeface="MS Mincho" panose="02020609040205080304" pitchFamily="49" charset="-128"/>
              </a:rPr>
              <a:t> </a:t>
            </a:r>
            <a:r>
              <a:rPr lang="en-US" sz="1800" dirty="0" err="1" smtClean="0">
                <a:ea typeface="MS Mincho" panose="02020609040205080304" pitchFamily="49" charset="-128"/>
              </a:rPr>
              <a:t>Mindlin</a:t>
            </a:r>
            <a:r>
              <a:rPr lang="en-US" sz="1800" dirty="0" smtClean="0">
                <a:ea typeface="MS Mincho" panose="02020609040205080304" pitchFamily="49" charset="-128"/>
              </a:rPr>
              <a:t>, Principal</a:t>
            </a:r>
          </a:p>
          <a:p>
            <a:pPr indent="-180000" algn="l" rtl="0">
              <a:lnSpc>
                <a:spcPct val="150000"/>
              </a:lnSpc>
              <a:buClr>
                <a:srgbClr val="0070C0"/>
              </a:buClr>
              <a:buFont typeface="Arial" panose="020B0604020202020204" pitchFamily="34" charset="0"/>
              <a:buChar char="•"/>
            </a:pPr>
            <a:r>
              <a:rPr lang="en-US" sz="1800" dirty="0" err="1" smtClean="0">
                <a:ea typeface="MS Mincho" panose="02020609040205080304" pitchFamily="49" charset="-128"/>
              </a:rPr>
              <a:t>Dorit</a:t>
            </a:r>
            <a:r>
              <a:rPr lang="en-US" sz="1800" dirty="0" smtClean="0">
                <a:ea typeface="MS Mincho" panose="02020609040205080304" pitchFamily="49" charset="-128"/>
              </a:rPr>
              <a:t> </a:t>
            </a:r>
            <a:r>
              <a:rPr lang="en-GB" sz="1800" dirty="0" smtClean="0"/>
              <a:t>Schwartzberg, School Counsellor</a:t>
            </a:r>
          </a:p>
          <a:p>
            <a:pPr indent="-180000" algn="l" rtl="0">
              <a:lnSpc>
                <a:spcPct val="150000"/>
              </a:lnSpc>
              <a:buClr>
                <a:srgbClr val="0070C0"/>
              </a:buClr>
              <a:buFont typeface="Arial" panose="020B0604020202020204" pitchFamily="34" charset="0"/>
              <a:buChar char="•"/>
            </a:pPr>
            <a:r>
              <a:rPr lang="en-GB" sz="1800" dirty="0" err="1" smtClean="0">
                <a:ea typeface="MS Mincho" panose="02020609040205080304" pitchFamily="49" charset="-128"/>
              </a:rPr>
              <a:t>Keren</a:t>
            </a:r>
            <a:r>
              <a:rPr lang="en-GB" sz="1800" dirty="0" smtClean="0">
                <a:ea typeface="MS Mincho" panose="02020609040205080304" pitchFamily="49" charset="-128"/>
              </a:rPr>
              <a:t> Turner, Incubator Coordinator </a:t>
            </a:r>
          </a:p>
          <a:p>
            <a:pPr indent="-180000" algn="l" rtl="0">
              <a:lnSpc>
                <a:spcPct val="150000"/>
              </a:lnSpc>
              <a:buClr>
                <a:srgbClr val="0070C0"/>
              </a:buClr>
              <a:buFont typeface="Arial" panose="020B0604020202020204" pitchFamily="34" charset="0"/>
              <a:buChar char="•"/>
            </a:pPr>
            <a:r>
              <a:rPr lang="en-GB" sz="1800" dirty="0" smtClean="0">
                <a:ea typeface="MS Mincho" panose="02020609040205080304" pitchFamily="49" charset="-128"/>
              </a:rPr>
              <a:t>David Greenberg, Pedagogical Coordinator</a:t>
            </a:r>
            <a:endParaRPr lang="he-IL" sz="1800" dirty="0">
              <a:solidFill>
                <a:prstClr val="black"/>
              </a:solidFill>
              <a:cs typeface="Arial" panose="020B0604020202020204" pitchFamily="34" charset="0"/>
            </a:endParaRPr>
          </a:p>
        </p:txBody>
      </p:sp>
      <p:sp>
        <p:nvSpPr>
          <p:cNvPr id="8" name="מלבן 2"/>
          <p:cNvSpPr/>
          <p:nvPr/>
        </p:nvSpPr>
        <p:spPr>
          <a:xfrm>
            <a:off x="4842644" y="2196455"/>
            <a:ext cx="5328592" cy="3477875"/>
          </a:xfrm>
          <a:prstGeom prst="rect">
            <a:avLst/>
          </a:prstGeom>
          <a:ln w="31750" cmpd="tri">
            <a:solidFill>
              <a:srgbClr val="1283B6">
                <a:alpha val="47000"/>
              </a:srgbClr>
            </a:solidFill>
          </a:ln>
        </p:spPr>
        <p:txBody>
          <a:bodyPr wrap="square">
            <a:spAutoFit/>
          </a:bodyPr>
          <a:lstStyle/>
          <a:p>
            <a:pPr marL="0" marR="0" lvl="0" indent="0" algn="l" defTabSz="1043056"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Kaye College</a:t>
            </a:r>
            <a:endParaRPr kumimoji="0" lang="he-IL" sz="22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a:p>
            <a:pPr marL="180000" marR="0" lvl="0" indent="-180000" algn="l" defTabSz="1043056" rtl="0" eaLnBrk="1" fontAlgn="auto" latinLnBrk="0" hangingPunct="1">
              <a:lnSpc>
                <a:spcPct val="150000"/>
              </a:lnSpc>
              <a:spcAft>
                <a:spcPts val="600"/>
              </a:spcAft>
              <a:buClr>
                <a:srgbClr val="0070C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Dr. </a:t>
            </a:r>
            <a:r>
              <a:rPr kumimoji="0" lang="en-US" sz="1800" b="0" i="0" u="none" strike="noStrike" kern="1200" cap="none" spc="0" normalizeH="0" baseline="0" noProof="0" dirty="0" err="1" smtClean="0">
                <a:ln>
                  <a:noFill/>
                </a:ln>
                <a:solidFill>
                  <a:prstClr val="black"/>
                </a:solidFill>
                <a:effectLst/>
                <a:uLnTx/>
                <a:uFillTx/>
                <a:ea typeface="+mn-ea"/>
                <a:cs typeface="Arial" panose="020B0604020202020204" pitchFamily="34" charset="0"/>
              </a:rPr>
              <a:t>Haya</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 Kaplan, Head</a:t>
            </a:r>
            <a:r>
              <a:rPr kumimoji="0" lang="en-US" sz="1800" b="0" i="0" u="none" strike="noStrike" kern="1200" cap="none" spc="0" normalizeH="0" noProof="0" dirty="0" smtClean="0">
                <a:ln>
                  <a:noFill/>
                </a:ln>
                <a:solidFill>
                  <a:prstClr val="black"/>
                </a:solidFill>
                <a:effectLst/>
                <a:uLnTx/>
                <a:uFillTx/>
                <a:ea typeface="+mn-ea"/>
                <a:cs typeface="Arial" panose="020B0604020202020204" pitchFamily="34" charset="0"/>
              </a:rPr>
              <a:t> of the Unit</a:t>
            </a:r>
            <a:endParaRPr kumimoji="0" lang="he-IL" sz="1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180000" marR="0" lvl="0" indent="-180000" algn="l" defTabSz="1043056" rtl="0" eaLnBrk="1" fontAlgn="auto" latinLnBrk="0" hangingPunct="1">
              <a:lnSpc>
                <a:spcPct val="150000"/>
              </a:lnSpc>
              <a:spcAft>
                <a:spcPts val="600"/>
              </a:spcAft>
              <a:buClr>
                <a:srgbClr val="0070C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Rachel </a:t>
            </a:r>
            <a:r>
              <a:rPr kumimoji="0" lang="en-US" sz="1800" b="0" i="0" u="none" strike="noStrike" kern="1200" cap="none" spc="0" normalizeH="0" baseline="0" noProof="0" dirty="0" err="1" smtClean="0">
                <a:ln>
                  <a:noFill/>
                </a:ln>
                <a:solidFill>
                  <a:prstClr val="black"/>
                </a:solidFill>
                <a:effectLst/>
                <a:uLnTx/>
                <a:uFillTx/>
                <a:ea typeface="+mn-ea"/>
                <a:cs typeface="Arial" panose="020B0604020202020204" pitchFamily="34" charset="0"/>
              </a:rPr>
              <a:t>Tzafrir</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 Incubator Coordinator</a:t>
            </a:r>
          </a:p>
          <a:p>
            <a:pPr marL="180000" lvl="0" indent="-180000" algn="l" rtl="0">
              <a:lnSpc>
                <a:spcPct val="150000"/>
              </a:lnSpc>
              <a:spcAft>
                <a:spcPts val="600"/>
              </a:spcAft>
              <a:buClr>
                <a:srgbClr val="0070C0"/>
              </a:buClr>
              <a:buFont typeface="Arial" panose="020B0604020202020204" pitchFamily="34" charset="0"/>
              <a:buChar char="•"/>
              <a:defRPr/>
            </a:pPr>
            <a:r>
              <a:rPr lang="en-US" sz="1800" dirty="0" err="1" smtClean="0"/>
              <a:t>Dafna</a:t>
            </a:r>
            <a:r>
              <a:rPr lang="en-US" sz="1800" dirty="0" smtClean="0"/>
              <a:t> </a:t>
            </a:r>
            <a:r>
              <a:rPr lang="en-US" sz="1800" dirty="0" err="1" smtClean="0"/>
              <a:t>Govrin</a:t>
            </a:r>
            <a:r>
              <a:rPr lang="en-US" sz="1800" dirty="0" smtClean="0"/>
              <a:t>, M</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IT</a:t>
            </a:r>
            <a:r>
              <a:rPr kumimoji="0" lang="en-US" sz="1800" b="0" i="0" u="none" strike="noStrike" kern="1200" cap="none" spc="0" normalizeH="0" noProof="0" dirty="0" smtClean="0">
                <a:ln>
                  <a:noFill/>
                </a:ln>
                <a:solidFill>
                  <a:prstClr val="black"/>
                </a:solidFill>
                <a:effectLst/>
                <a:uLnTx/>
                <a:uFillTx/>
                <a:ea typeface="+mn-ea"/>
                <a:cs typeface="Arial" panose="020B0604020202020204" pitchFamily="34" charset="0"/>
              </a:rPr>
              <a:t> Group moderator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smtClean="0">
                <a:ea typeface="MS Mincho" panose="02020609040205080304" pitchFamily="49" charset="-128"/>
              </a:rPr>
              <a:t>Dr. </a:t>
            </a:r>
            <a:r>
              <a:rPr lang="en-US" sz="1800" dirty="0" err="1" smtClean="0">
                <a:ea typeface="MS Mincho" panose="02020609040205080304" pitchFamily="49" charset="-128"/>
              </a:rPr>
              <a:t>Shulamit</a:t>
            </a:r>
            <a:r>
              <a:rPr lang="en-US" sz="1800" dirty="0" smtClean="0">
                <a:ea typeface="MS Mincho" panose="02020609040205080304" pitchFamily="49" charset="-128"/>
              </a:rPr>
              <a:t> Fisher, Evaluation Coordinator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err="1" smtClean="0">
                <a:ea typeface="MS Mincho" panose="02020609040205080304" pitchFamily="49" charset="-128"/>
              </a:rPr>
              <a:t>Vardit</a:t>
            </a:r>
            <a:r>
              <a:rPr lang="en-US" sz="1800" dirty="0" smtClean="0">
                <a:ea typeface="MS Mincho" panose="02020609040205080304" pitchFamily="49" charset="-128"/>
              </a:rPr>
              <a:t> Israel, Mentoring Coordinator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a:solidFill>
                  <a:prstClr val="black"/>
                </a:solidFill>
                <a:cs typeface="Arial" panose="020B0604020202020204" pitchFamily="34" charset="0"/>
              </a:rPr>
              <a:t>Dr. </a:t>
            </a:r>
            <a:r>
              <a:rPr lang="en-GB" sz="1800" dirty="0" smtClean="0"/>
              <a:t>Mark </a:t>
            </a:r>
            <a:r>
              <a:rPr lang="en-GB" sz="1800" dirty="0" err="1" smtClean="0"/>
              <a:t>Applebaum</a:t>
            </a:r>
            <a:r>
              <a:rPr lang="en-GB" sz="1800" dirty="0" smtClean="0"/>
              <a:t>, Head of the Research Authority</a:t>
            </a:r>
            <a:endParaRPr kumimoji="0" lang="he-IL" sz="1800" b="0" i="0" u="none" strike="noStrike" kern="1200" cap="none" spc="0" normalizeH="0" baseline="0" noProof="0" dirty="0" smtClean="0">
              <a:ln>
                <a:noFill/>
              </a:ln>
              <a:solidFill>
                <a:prstClr val="black"/>
              </a:solidFill>
              <a:effectLst/>
              <a:uLnTx/>
              <a:uFillTx/>
              <a:ea typeface="+mn-ea"/>
              <a:cs typeface="Arial" panose="020B0604020202020204" pitchFamily="34" charset="0"/>
            </a:endParaRPr>
          </a:p>
        </p:txBody>
      </p:sp>
      <p:sp>
        <p:nvSpPr>
          <p:cNvPr id="9" name="TextBox 8"/>
          <p:cNvSpPr txBox="1"/>
          <p:nvPr/>
        </p:nvSpPr>
        <p:spPr>
          <a:xfrm>
            <a:off x="1710296" y="1244078"/>
            <a:ext cx="7272808" cy="707886"/>
          </a:xfrm>
          <a:prstGeom prst="rect">
            <a:avLst/>
          </a:prstGeom>
          <a:noFill/>
        </p:spPr>
        <p:txBody>
          <a:bodyPr wrap="square" rtlCol="1">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T</a:t>
            </a:r>
            <a:r>
              <a:rPr lang="en-US" sz="4000" b="1" noProof="0" dirty="0" smtClean="0">
                <a:solidFill>
                  <a:srgbClr val="1283B6"/>
                </a:solidFill>
                <a:ea typeface="Calibri" pitchFamily="34" charset="0"/>
                <a:cs typeface="Arial" panose="020B0604020202020204" pitchFamily="34" charset="0"/>
              </a:rPr>
              <a:t>he Leadership Team 2017</a:t>
            </a:r>
            <a:endParaRPr kumimoji="0" lang="he-IL" sz="40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p:txBody>
      </p:sp>
      <p:sp>
        <p:nvSpPr>
          <p:cNvPr id="10" name="TextBox 9"/>
          <p:cNvSpPr txBox="1"/>
          <p:nvPr/>
        </p:nvSpPr>
        <p:spPr>
          <a:xfrm>
            <a:off x="666180" y="5868863"/>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3099155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6200" y="2010042"/>
            <a:ext cx="9001000" cy="4016484"/>
          </a:xfrm>
          <a:prstGeom prst="rect">
            <a:avLst/>
          </a:prstGeom>
          <a:noFill/>
        </p:spPr>
        <p:txBody>
          <a:bodyPr wrap="square" rtlCol="1">
            <a:spAutoFit/>
          </a:bodyPr>
          <a:lstStyle/>
          <a:p>
            <a:pPr marL="342900" indent="-342900" algn="l" rtl="0">
              <a:spcAft>
                <a:spcPts val="600"/>
              </a:spcAft>
              <a:buFont typeface="Arial" panose="020B0604020202020204" pitchFamily="34" charset="0"/>
              <a:buChar char="•"/>
            </a:pPr>
            <a:r>
              <a:rPr lang="en-US" sz="2400" b="1" dirty="0" smtClean="0"/>
              <a:t>The community of the incubator includes 13 teacher interns and 4 beginning teachers, who are joined by 17 teacher-mentors, teachers from the school, and the college staff.</a:t>
            </a:r>
            <a:endParaRPr lang="en-US" sz="2400" dirty="0" smtClean="0"/>
          </a:p>
          <a:p>
            <a:pPr marL="342900" indent="-342900" algn="l" rtl="0">
              <a:spcAft>
                <a:spcPts val="600"/>
              </a:spcAft>
              <a:buFont typeface="Arial" panose="020B0604020202020204" pitchFamily="34" charset="0"/>
              <a:buChar char="•"/>
            </a:pPr>
            <a:r>
              <a:rPr lang="en-US" sz="2400" dirty="0" smtClean="0"/>
              <a:t>The incubator in Mekif Vav is part of a locality-based incubator in Beer Sheva.</a:t>
            </a:r>
          </a:p>
          <a:p>
            <a:pPr marL="342900" indent="-342900" algn="l" rtl="0">
              <a:spcAft>
                <a:spcPts val="600"/>
              </a:spcAft>
              <a:buFont typeface="Arial" panose="020B0604020202020204" pitchFamily="34" charset="0"/>
              <a:buChar char="•"/>
            </a:pPr>
            <a:r>
              <a:rPr lang="en-US" sz="2400" dirty="0" smtClean="0"/>
              <a:t>Partners in the program also include officeholders at policymaking level in the Ministry of Education and local authority.</a:t>
            </a:r>
          </a:p>
          <a:p>
            <a:pPr marL="342900" indent="-342900" algn="l" rtl="0">
              <a:spcAft>
                <a:spcPts val="600"/>
              </a:spcAft>
              <a:buFont typeface="Arial" panose="020B0604020202020204" pitchFamily="34" charset="0"/>
              <a:buChar char="•"/>
            </a:pPr>
            <a:r>
              <a:rPr lang="en-US" sz="2400" dirty="0" smtClean="0"/>
              <a:t>Together the group forms a unique team, called MIT, that leads to the optimal integration of beginning teachers in the school and the education system.</a:t>
            </a:r>
            <a:endParaRPr lang="he-IL" sz="2400" dirty="0" smtClean="0"/>
          </a:p>
        </p:txBody>
      </p:sp>
      <p:sp>
        <p:nvSpPr>
          <p:cNvPr id="4" name="TextBox 3"/>
          <p:cNvSpPr txBox="1"/>
          <p:nvPr/>
        </p:nvSpPr>
        <p:spPr>
          <a:xfrm>
            <a:off x="2981467" y="1293277"/>
            <a:ext cx="6865733" cy="646331"/>
          </a:xfrm>
          <a:prstGeom prst="rect">
            <a:avLst/>
          </a:prstGeom>
          <a:noFill/>
        </p:spPr>
        <p:txBody>
          <a:bodyPr wrap="square" rtlCol="1">
            <a:spAutoFit/>
          </a:bodyPr>
          <a:lstStyle/>
          <a:p>
            <a:pPr algn="l" rtl="0"/>
            <a:r>
              <a:rPr lang="en-US" sz="3600" b="1" dirty="0" smtClean="0">
                <a:solidFill>
                  <a:srgbClr val="1283B6"/>
                </a:solidFill>
                <a:ea typeface="Calibri" pitchFamily="34" charset="0"/>
              </a:rPr>
              <a:t>The Incubator community in  2017</a:t>
            </a:r>
            <a:endParaRPr lang="he-IL" sz="3600" dirty="0"/>
          </a:p>
        </p:txBody>
      </p:sp>
      <p:sp>
        <p:nvSpPr>
          <p:cNvPr id="5" name="TextBox 4"/>
          <p:cNvSpPr txBox="1"/>
          <p:nvPr/>
        </p:nvSpPr>
        <p:spPr>
          <a:xfrm>
            <a:off x="594172" y="6420125"/>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354815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2484" y="734953"/>
            <a:ext cx="6624736" cy="669414"/>
          </a:xfrm>
          <a:prstGeom prst="rect">
            <a:avLst/>
          </a:prstGeom>
          <a:noFill/>
        </p:spPr>
        <p:txBody>
          <a:bodyPr wrap="square" rtlCol="1">
            <a:spAutoFit/>
          </a:bodyPr>
          <a:lstStyle/>
          <a:p>
            <a:pPr algn="ctr" rtl="0">
              <a:lnSpc>
                <a:spcPts val="1500"/>
              </a:lnSpc>
            </a:pPr>
            <a:r>
              <a:rPr lang="en-GB" sz="2000" b="1" dirty="0">
                <a:solidFill>
                  <a:srgbClr val="1283B6"/>
                </a:solidFill>
              </a:rPr>
              <a:t>Introductory Meeting Led by the Interns and Novice Teachers</a:t>
            </a:r>
            <a:endParaRPr lang="en-US" sz="2000" dirty="0">
              <a:solidFill>
                <a:srgbClr val="1283B6"/>
              </a:solidFill>
            </a:endParaRPr>
          </a:p>
          <a:p>
            <a:pPr algn="ctr" rtl="0">
              <a:lnSpc>
                <a:spcPts val="1500"/>
              </a:lnSpc>
            </a:pPr>
            <a:r>
              <a:rPr lang="en-US" sz="2000" b="1" dirty="0">
                <a:solidFill>
                  <a:srgbClr val="1283B6"/>
                </a:solidFill>
              </a:rPr>
              <a:t> </a:t>
            </a:r>
            <a:endParaRPr lang="en-US" sz="2000" dirty="0">
              <a:solidFill>
                <a:srgbClr val="1283B6"/>
              </a:solidFill>
            </a:endParaRPr>
          </a:p>
          <a:p>
            <a:pPr algn="ctr" rtl="0">
              <a:lnSpc>
                <a:spcPts val="1500"/>
              </a:lnSpc>
            </a:pPr>
            <a:r>
              <a:rPr lang="en-GB" sz="2000" b="1" dirty="0">
                <a:solidFill>
                  <a:srgbClr val="1283B6"/>
                </a:solidFill>
              </a:rPr>
              <a:t>Dialogue on Professional Identity and Personal Values</a:t>
            </a:r>
            <a:endParaRPr lang="en-US" sz="2000" dirty="0">
              <a:solidFill>
                <a:srgbClr val="1283B6"/>
              </a:solidFill>
            </a:endParaRPr>
          </a:p>
        </p:txBody>
      </p:sp>
      <p:sp>
        <p:nvSpPr>
          <p:cNvPr id="5" name="מלבן 1"/>
          <p:cNvSpPr/>
          <p:nvPr/>
        </p:nvSpPr>
        <p:spPr>
          <a:xfrm>
            <a:off x="522164" y="1404367"/>
            <a:ext cx="9649072" cy="5863144"/>
          </a:xfrm>
          <a:prstGeom prst="rect">
            <a:avLst/>
          </a:prstGeom>
        </p:spPr>
        <p:txBody>
          <a:bodyPr wrap="square">
            <a:spAutoFit/>
          </a:bodyPr>
          <a:lstStyle/>
          <a:p>
            <a:pPr algn="l" rtl="0"/>
            <a:r>
              <a:rPr lang="en-US" sz="1900" b="1" dirty="0" smtClean="0">
                <a:solidFill>
                  <a:srgbClr val="1283B6"/>
                </a:solidFill>
                <a:ea typeface="Calibri" pitchFamily="34" charset="0"/>
              </a:rPr>
              <a:t>Meeting date: </a:t>
            </a:r>
            <a:r>
              <a:rPr lang="en-US" sz="1900" dirty="0" smtClean="0">
                <a:ea typeface="Calibri" pitchFamily="34" charset="0"/>
              </a:rPr>
              <a:t>24.1.2017</a:t>
            </a:r>
            <a:endParaRPr lang="he-IL" sz="1900" dirty="0">
              <a:solidFill>
                <a:srgbClr val="000000"/>
              </a:solidFill>
            </a:endParaRPr>
          </a:p>
          <a:p>
            <a:pPr algn="l" rtl="0"/>
            <a:r>
              <a:rPr lang="en-US" sz="1900" b="1" dirty="0" smtClean="0">
                <a:solidFill>
                  <a:srgbClr val="1283B6"/>
                </a:solidFill>
                <a:ea typeface="Calibri" pitchFamily="34" charset="0"/>
              </a:rPr>
              <a:t>Participants: </a:t>
            </a:r>
            <a:r>
              <a:rPr lang="en-GB" sz="2000" dirty="0"/>
              <a:t>17 interns and novice teachers, 17 mentors, school principal, general managerial staff, officers, and college staff. </a:t>
            </a:r>
            <a:endParaRPr lang="en-US" sz="2000" dirty="0"/>
          </a:p>
          <a:p>
            <a:pPr algn="l"/>
            <a:r>
              <a:rPr lang="en-GB" sz="2000" dirty="0"/>
              <a:t>Invited but unable to attend school inspector, acting officer in charge of education in Beer </a:t>
            </a:r>
            <a:r>
              <a:rPr lang="he-IL" sz="2000" dirty="0" smtClean="0"/>
              <a:t>.</a:t>
            </a:r>
            <a:r>
              <a:rPr lang="en-GB" sz="2000" dirty="0" err="1" smtClean="0"/>
              <a:t>Sheva</a:t>
            </a:r>
            <a:r>
              <a:rPr lang="en-GB" sz="2000" dirty="0" smtClean="0"/>
              <a:t> </a:t>
            </a:r>
            <a:r>
              <a:rPr lang="en-GB" sz="2000" dirty="0"/>
              <a:t>Municipality</a:t>
            </a:r>
            <a:endParaRPr lang="he-IL" sz="1900" dirty="0">
              <a:solidFill>
                <a:srgbClr val="000000"/>
              </a:solidFill>
            </a:endParaRPr>
          </a:p>
          <a:p>
            <a:pPr algn="l" rtl="0"/>
            <a:r>
              <a:rPr lang="en-US" sz="1900" b="1" dirty="0" smtClean="0">
                <a:solidFill>
                  <a:srgbClr val="1283B6"/>
                </a:solidFill>
                <a:ea typeface="Calibri" pitchFamily="34" charset="0"/>
              </a:rPr>
              <a:t>Nature of the meeting: </a:t>
            </a:r>
            <a:r>
              <a:rPr lang="en-US" sz="1900" dirty="0" smtClean="0">
                <a:solidFill>
                  <a:srgbClr val="000000"/>
                </a:solidFill>
              </a:rPr>
              <a:t>Planned workshop based on an open dialogue.</a:t>
            </a:r>
            <a:endParaRPr lang="he-IL" sz="1900" dirty="0">
              <a:solidFill>
                <a:srgbClr val="000000"/>
              </a:solidFill>
            </a:endParaRPr>
          </a:p>
          <a:p>
            <a:pPr algn="l" rtl="0"/>
            <a:r>
              <a:rPr lang="en-US" sz="1900" b="1" dirty="0" smtClean="0">
                <a:solidFill>
                  <a:srgbClr val="1283B6"/>
                </a:solidFill>
              </a:rPr>
              <a:t>Led by:</a:t>
            </a:r>
            <a:r>
              <a:rPr lang="en-US" sz="1900" dirty="0" smtClean="0">
                <a:solidFill>
                  <a:srgbClr val="000000"/>
                </a:solidFill>
              </a:rPr>
              <a:t> </a:t>
            </a:r>
            <a:r>
              <a:rPr lang="en-GB" sz="1800" dirty="0"/>
              <a:t>17 interns and novice teachers</a:t>
            </a:r>
            <a:r>
              <a:rPr lang="en-US" sz="1900" dirty="0" smtClean="0">
                <a:solidFill>
                  <a:srgbClr val="000000"/>
                </a:solidFill>
              </a:rPr>
              <a:t>.</a:t>
            </a:r>
            <a:endParaRPr lang="he-IL" sz="1900" dirty="0">
              <a:solidFill>
                <a:srgbClr val="000000"/>
              </a:solidFill>
            </a:endParaRPr>
          </a:p>
          <a:p>
            <a:pPr algn="l" rtl="0"/>
            <a:r>
              <a:rPr lang="en-US" sz="1900" b="1" dirty="0" smtClean="0">
                <a:solidFill>
                  <a:srgbClr val="1283B6"/>
                </a:solidFill>
              </a:rPr>
              <a:t>Subjects and content:</a:t>
            </a:r>
          </a:p>
          <a:p>
            <a:pPr marL="342900" indent="-342900" algn="l" rtl="0">
              <a:buClr>
                <a:srgbClr val="1283B6"/>
              </a:buClr>
              <a:buFont typeface="Arial" panose="020B0604020202020204" pitchFamily="34" charset="0"/>
              <a:buChar char="•"/>
            </a:pPr>
            <a:r>
              <a:rPr lang="en-GB" sz="2000" dirty="0" smtClean="0"/>
              <a:t>The </a:t>
            </a:r>
            <a:r>
              <a:rPr lang="en-GB" sz="2000" dirty="0"/>
              <a:t>present meeting was planned as a festive one with the entire MIT group in order to mark the official launching of the project. </a:t>
            </a:r>
            <a:r>
              <a:rPr lang="en-US" sz="1900" dirty="0" smtClean="0">
                <a:solidFill>
                  <a:srgbClr val="000000"/>
                </a:solidFill>
              </a:rPr>
              <a:t>Identifying values at the basis of constructing the self.</a:t>
            </a:r>
          </a:p>
          <a:p>
            <a:pPr marL="342900" indent="-342900" algn="l" rtl="0">
              <a:buClr>
                <a:srgbClr val="1283B6"/>
              </a:buClr>
              <a:buFont typeface="Arial" panose="020B0604020202020204" pitchFamily="34" charset="0"/>
              <a:buChar char="•"/>
            </a:pPr>
            <a:r>
              <a:rPr lang="en-GB" sz="2000" dirty="0"/>
              <a:t>"The Crystal Ball – My Professional Identity, My Core Values" (see syllabus). The aim of the preliminary meeting was to allow the participants to experience a process that they would themselves </a:t>
            </a:r>
            <a:r>
              <a:rPr lang="en-GB" sz="2000" dirty="0" smtClean="0"/>
              <a:t>moderate.</a:t>
            </a:r>
          </a:p>
          <a:p>
            <a:pPr algn="l" rtl="0"/>
            <a:r>
              <a:rPr lang="en-GB" sz="2000" b="1" dirty="0"/>
              <a:t>Subjects for conversation selected by the group:</a:t>
            </a:r>
            <a:endParaRPr lang="en-US" sz="2000" dirty="0"/>
          </a:p>
          <a:p>
            <a:pPr marL="342900" lvl="0" indent="-342900" algn="l" rtl="0">
              <a:buClr>
                <a:srgbClr val="1283B6"/>
              </a:buClr>
              <a:buFont typeface="Arial" panose="020B0604020202020204" pitchFamily="34" charset="0"/>
              <a:buChar char="•"/>
            </a:pPr>
            <a:r>
              <a:rPr lang="en-GB" sz="2000" dirty="0"/>
              <a:t>What did I bring with me that helped me be the teacher I am?</a:t>
            </a:r>
            <a:endParaRPr lang="en-US" sz="2000" dirty="0"/>
          </a:p>
          <a:p>
            <a:pPr marL="342900" lvl="0" indent="-342900" algn="l" rtl="0">
              <a:buClr>
                <a:srgbClr val="1283B6"/>
              </a:buClr>
              <a:buFont typeface="Arial" panose="020B0604020202020204" pitchFamily="34" charset="0"/>
              <a:buChar char="•"/>
            </a:pPr>
            <a:r>
              <a:rPr lang="en-GB" sz="2000" dirty="0"/>
              <a:t>One value that guides me in wearing my professional hat.</a:t>
            </a:r>
            <a:endParaRPr lang="en-US" sz="2000" dirty="0"/>
          </a:p>
          <a:p>
            <a:pPr marL="342900" lvl="0" indent="-342900" algn="l" rtl="0">
              <a:buClr>
                <a:srgbClr val="1283B6"/>
              </a:buClr>
              <a:buFont typeface="Arial" panose="020B0604020202020204" pitchFamily="34" charset="0"/>
              <a:buChar char="•"/>
            </a:pPr>
            <a:r>
              <a:rPr lang="en-GB" sz="2000" dirty="0"/>
              <a:t>A value that has become meaningful for me over the years, a value that has changed. What caused this</a:t>
            </a:r>
            <a:r>
              <a:rPr lang="en-GB" sz="2000" dirty="0" smtClean="0"/>
              <a:t>?</a:t>
            </a:r>
            <a:endParaRPr lang="en-GB" sz="2000" b="1" dirty="0" smtClean="0"/>
          </a:p>
        </p:txBody>
      </p:sp>
    </p:spTree>
    <p:extLst>
      <p:ext uri="{BB962C8B-B14F-4D97-AF65-F5344CB8AC3E}">
        <p14:creationId xmlns:p14="http://schemas.microsoft.com/office/powerpoint/2010/main" val="312697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1098228" y="1836415"/>
            <a:ext cx="4608512" cy="3785652"/>
          </a:xfrm>
          <a:prstGeom prst="rect">
            <a:avLst/>
          </a:prstGeom>
        </p:spPr>
        <p:txBody>
          <a:bodyPr wrap="square">
            <a:spAutoFit/>
          </a:bodyPr>
          <a:lstStyle/>
          <a:p>
            <a:pPr lvl="0" algn="l" rtl="0"/>
            <a:r>
              <a:rPr lang="en-GB" sz="2000" b="1" dirty="0">
                <a:solidFill>
                  <a:prstClr val="black"/>
                </a:solidFill>
              </a:rPr>
              <a:t>Stage One – </a:t>
            </a:r>
            <a:r>
              <a:rPr lang="en-GB" sz="2000" b="1" dirty="0" smtClean="0">
                <a:solidFill>
                  <a:prstClr val="black"/>
                </a:solidFill>
              </a:rPr>
              <a:t>Introduction</a:t>
            </a:r>
          </a:p>
          <a:p>
            <a:pPr lvl="0" algn="l" rtl="0"/>
            <a:endParaRPr lang="en-GB" sz="2000" b="1" dirty="0">
              <a:solidFill>
                <a:prstClr val="black"/>
              </a:solidFill>
            </a:endParaRPr>
          </a:p>
          <a:p>
            <a:pPr lvl="0" algn="l" rtl="0"/>
            <a:endParaRPr lang="en-GB" sz="2000" b="1" dirty="0" smtClean="0">
              <a:solidFill>
                <a:prstClr val="black"/>
              </a:solidFill>
            </a:endParaRPr>
          </a:p>
          <a:p>
            <a:pPr lvl="0" algn="l" rtl="0"/>
            <a:r>
              <a:rPr lang="en-GB" sz="2000" b="1" dirty="0" smtClean="0">
                <a:solidFill>
                  <a:prstClr val="black"/>
                </a:solidFill>
              </a:rPr>
              <a:t>Getting </a:t>
            </a:r>
            <a:r>
              <a:rPr lang="en-GB" sz="2000" b="1" dirty="0">
                <a:solidFill>
                  <a:prstClr val="black"/>
                </a:solidFill>
              </a:rPr>
              <a:t>to know each other</a:t>
            </a:r>
            <a:r>
              <a:rPr lang="en-GB" sz="2000" dirty="0">
                <a:solidFill>
                  <a:prstClr val="black"/>
                </a:solidFill>
              </a:rPr>
              <a:t> – </a:t>
            </a:r>
            <a:endParaRPr lang="he-IL" sz="2000" smtClean="0">
              <a:solidFill>
                <a:prstClr val="black"/>
              </a:solidFill>
            </a:endParaRPr>
          </a:p>
          <a:p>
            <a:pPr lvl="0" algn="l" rtl="0"/>
            <a:r>
              <a:rPr lang="en-GB" sz="2000" smtClean="0">
                <a:solidFill>
                  <a:prstClr val="black"/>
                </a:solidFill>
              </a:rPr>
              <a:t>"</a:t>
            </a:r>
            <a:r>
              <a:rPr lang="en-GB" sz="2000" dirty="0">
                <a:solidFill>
                  <a:prstClr val="black"/>
                </a:solidFill>
              </a:rPr>
              <a:t>Circle of Surprises</a:t>
            </a:r>
            <a:r>
              <a:rPr lang="en-GB" sz="2000" dirty="0" smtClean="0">
                <a:solidFill>
                  <a:prstClr val="black"/>
                </a:solidFill>
              </a:rPr>
              <a:t>".</a:t>
            </a:r>
          </a:p>
          <a:p>
            <a:pPr lvl="0" algn="l" rtl="0"/>
            <a:endParaRPr lang="en-US" sz="2000" dirty="0" smtClean="0">
              <a:solidFill>
                <a:prstClr val="black"/>
              </a:solidFill>
            </a:endParaRPr>
          </a:p>
          <a:p>
            <a:pPr algn="l" rtl="0"/>
            <a:r>
              <a:rPr lang="en-GB" sz="2000" b="1" dirty="0" smtClean="0"/>
              <a:t>Aim:</a:t>
            </a:r>
            <a:r>
              <a:rPr lang="en-GB" sz="2000" dirty="0" smtClean="0"/>
              <a:t> </a:t>
            </a:r>
            <a:br>
              <a:rPr lang="en-GB" sz="2000" dirty="0" smtClean="0"/>
            </a:br>
            <a:r>
              <a:rPr lang="en-GB" sz="2000" dirty="0" smtClean="0"/>
              <a:t>creation of a pleasant atmosphere, initial steps in getting to know each other, humour arousal. Activity allowing a transition from the intensive work day to the here and now (Focusing activity).</a:t>
            </a:r>
            <a:endParaRPr lang="en-US" sz="2000" dirty="0"/>
          </a:p>
        </p:txBody>
      </p:sp>
      <p:pic>
        <p:nvPicPr>
          <p:cNvPr id="1026" name="Picture 2" descr="https://attachment.outlook.office.net/owa/yael_zafrir@hotmail.com/service.svc/s/GetFileAttachment?id=AQMkADAwATExADgyNy00YzgwLTQ0AGM3LTAwAi0wMAoARgAAA8HtJLoxLaBBhe52tLMe2BsHAIw%2F6%2B%2BYWKlPsjJ86Ny9%2BnwAAAIBDAAAAIw%2F6%2B%2BYWKlPsjJ86Ny9%2BnwAAACnYBGIAAAAARIAEAA4gZ8dFpV2TY4s87%2BXnagc&amp;X-OWA-CANARY=s_tgZMNn30GJKGeenaCQnSA0gJY5Y9QYdAXczvlFoCfzxUVzGlnTXt-nNjpWsF3nMuxZ93o2MSE.&amp;token=a502ec5b-3816-409c-9b71-dc4a9ed159cf&amp;owa=outlook.live.com&amp;isc=1&amp;isImagePreview=True"/>
          <p:cNvPicPr>
            <a:picLocks noChangeAspect="1" noChangeArrowheads="1"/>
          </p:cNvPicPr>
          <p:nvPr/>
        </p:nvPicPr>
        <p:blipFill rotWithShape="1">
          <a:blip r:embed="rId4">
            <a:extLst>
              <a:ext uri="{28A0092B-C50C-407E-A947-70E740481C1C}">
                <a14:useLocalDpi xmlns:a14="http://schemas.microsoft.com/office/drawing/2010/main" val="0"/>
              </a:ext>
            </a:extLst>
          </a:blip>
          <a:srcRect b="24347"/>
          <a:stretch/>
        </p:blipFill>
        <p:spPr bwMode="auto">
          <a:xfrm>
            <a:off x="5850756" y="1908423"/>
            <a:ext cx="4031414" cy="406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4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מלבן 1"/>
          <p:cNvSpPr/>
          <p:nvPr/>
        </p:nvSpPr>
        <p:spPr>
          <a:xfrm>
            <a:off x="882204" y="625043"/>
            <a:ext cx="9289032" cy="5370701"/>
          </a:xfrm>
          <a:prstGeom prst="rect">
            <a:avLst/>
          </a:prstGeom>
        </p:spPr>
        <p:txBody>
          <a:bodyPr wrap="square">
            <a:spAutoFit/>
          </a:bodyPr>
          <a:lstStyle/>
          <a:p>
            <a:pPr lvl="0" algn="l" rtl="0"/>
            <a:endParaRPr lang="en-US" sz="2200" b="1" dirty="0" smtClean="0">
              <a:solidFill>
                <a:srgbClr val="1283B6"/>
              </a:solidFill>
              <a:ea typeface="Calibri" pitchFamily="34" charset="0"/>
            </a:endParaRPr>
          </a:p>
          <a:p>
            <a:pPr algn="l" rtl="0"/>
            <a:endParaRPr lang="he-IL" sz="2200" b="1" dirty="0">
              <a:solidFill>
                <a:srgbClr val="1283B6"/>
              </a:solidFill>
              <a:ea typeface="Calibri" pitchFamily="34" charset="0"/>
            </a:endParaRPr>
          </a:p>
          <a:p>
            <a:pPr algn="l" rtl="0"/>
            <a:endParaRPr lang="en-GB" sz="2000" b="1" dirty="0" smtClean="0"/>
          </a:p>
          <a:p>
            <a:pPr algn="l" rtl="0"/>
            <a:endParaRPr lang="en-US" sz="2000" dirty="0"/>
          </a:p>
          <a:p>
            <a:pPr algn="just" rtl="0"/>
            <a:r>
              <a:rPr lang="en-GB" sz="2000" b="1" dirty="0"/>
              <a:t>Stage Two: Dialogue according to the “</a:t>
            </a:r>
            <a:r>
              <a:rPr lang="en-GB" sz="2000" b="1" dirty="0" err="1"/>
              <a:t>Shavshevet</a:t>
            </a:r>
            <a:r>
              <a:rPr lang="en-GB" sz="2000" b="1" dirty="0"/>
              <a:t>” </a:t>
            </a:r>
            <a:r>
              <a:rPr lang="en-GB" sz="2000" b="1" dirty="0" smtClean="0"/>
              <a:t>method</a:t>
            </a:r>
            <a:r>
              <a:rPr lang="en-GB" sz="2000" dirty="0" smtClean="0"/>
              <a:t>.</a:t>
            </a:r>
            <a:r>
              <a:rPr lang="en-US" sz="2000" dirty="0" smtClean="0"/>
              <a:t> (</a:t>
            </a:r>
            <a:r>
              <a:rPr lang="en-US" sz="2000" dirty="0"/>
              <a:t>weather </a:t>
            </a:r>
            <a:r>
              <a:rPr lang="en-US" sz="2000" dirty="0" smtClean="0"/>
              <a:t>vane)</a:t>
            </a:r>
            <a:endParaRPr lang="en-US" sz="2000" b="1" dirty="0"/>
          </a:p>
          <a:p>
            <a:pPr algn="l" rtl="0"/>
            <a:r>
              <a:rPr lang="en-GB" sz="2000" dirty="0"/>
              <a:t>Division of the group into two circles, an inner one and an outer one: the inner circle is fixed and sitting in it are the interns and novice teachers; the outer circle includes the veteran teachers (school principal, school counsellor, managerial staff, mentors, officers). Each of the participants in the outer circle moves one chair to the right after each dialogue.</a:t>
            </a:r>
            <a:endParaRPr lang="en-US" sz="2000" dirty="0"/>
          </a:p>
          <a:p>
            <a:pPr algn="l" rtl="0"/>
            <a:r>
              <a:rPr lang="en-GB" sz="2000" dirty="0"/>
              <a:t>The participants are seated facing each other. The time allotted to a dialogue in pairs is 5 minutes, each of the participants receiving 2.5 minutes. Every 5 minutes the topic is changed.</a:t>
            </a:r>
            <a:endParaRPr lang="en-US" sz="2000" dirty="0"/>
          </a:p>
          <a:p>
            <a:pPr algn="l" rtl="0">
              <a:buClr>
                <a:srgbClr val="1283B6"/>
              </a:buClr>
            </a:pPr>
            <a:endParaRPr lang="en-US" sz="2000" dirty="0"/>
          </a:p>
          <a:p>
            <a:pPr algn="l" rtl="0">
              <a:buClr>
                <a:srgbClr val="1283B6"/>
              </a:buClr>
            </a:pPr>
            <a:r>
              <a:rPr lang="en-US" sz="1900" b="1" dirty="0" smtClean="0">
                <a:solidFill>
                  <a:srgbClr val="1283B6"/>
                </a:solidFill>
                <a:ea typeface="Calibri" pitchFamily="34" charset="0"/>
              </a:rPr>
              <a:t>How was room given to the beginning teachers’ voice?</a:t>
            </a:r>
          </a:p>
          <a:p>
            <a:pPr marL="342900" indent="-342900" algn="l" rtl="0">
              <a:buClr>
                <a:srgbClr val="1283B6"/>
              </a:buClr>
              <a:buFont typeface="Arial" panose="020B0604020202020204" pitchFamily="34" charset="0"/>
              <a:buChar char="•"/>
            </a:pPr>
            <a:r>
              <a:rPr lang="en-GB" sz="2000" dirty="0"/>
              <a:t>The interns and novice teachers chose the questions and the topics, and volunteered to moderate the various steps.</a:t>
            </a:r>
            <a:endParaRPr lang="en-US" sz="1900" b="1" dirty="0" smtClean="0">
              <a:solidFill>
                <a:srgbClr val="1283B6"/>
              </a:solidFill>
              <a:ea typeface="Calibri" pitchFamily="34" charset="0"/>
            </a:endParaRPr>
          </a:p>
        </p:txBody>
      </p:sp>
      <p:pic>
        <p:nvPicPr>
          <p:cNvPr id="1026" name="Picture 2" descr="תוצאת תמונה עבור סרט קולנוע">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201" b="6747"/>
          <a:stretch/>
        </p:blipFill>
        <p:spPr bwMode="auto">
          <a:xfrm>
            <a:off x="9178932" y="6084887"/>
            <a:ext cx="979582" cy="99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19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644" y="540271"/>
            <a:ext cx="5257148" cy="3942861"/>
          </a:xfrm>
          <a:prstGeom prst="rect">
            <a:avLst/>
          </a:prstGeom>
        </p:spPr>
      </p:pic>
      <p:pic>
        <p:nvPicPr>
          <p:cNvPr id="2"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180" y="3348583"/>
            <a:ext cx="4896826" cy="3672620"/>
          </a:xfrm>
          <a:prstGeom prst="rect">
            <a:avLst/>
          </a:prstGeom>
        </p:spPr>
      </p:pic>
    </p:spTree>
    <p:extLst>
      <p:ext uri="{BB962C8B-B14F-4D97-AF65-F5344CB8AC3E}">
        <p14:creationId xmlns:p14="http://schemas.microsoft.com/office/powerpoint/2010/main" val="210420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מלבן 1"/>
          <p:cNvSpPr/>
          <p:nvPr/>
        </p:nvSpPr>
        <p:spPr>
          <a:xfrm>
            <a:off x="522164" y="625043"/>
            <a:ext cx="9649072" cy="6001643"/>
          </a:xfrm>
          <a:prstGeom prst="rect">
            <a:avLst/>
          </a:prstGeom>
        </p:spPr>
        <p:txBody>
          <a:bodyPr wrap="square">
            <a:spAutoFit/>
          </a:bodyPr>
          <a:lstStyle/>
          <a:p>
            <a:pPr algn="l" rtl="0"/>
            <a:endParaRPr lang="en-US" sz="2200" b="1" dirty="0" smtClean="0">
              <a:solidFill>
                <a:srgbClr val="1283B6"/>
              </a:solidFill>
              <a:ea typeface="Calibri" pitchFamily="34" charset="0"/>
            </a:endParaRPr>
          </a:p>
          <a:p>
            <a:pPr algn="l" rtl="0"/>
            <a:endParaRPr lang="he-IL" sz="2200" b="1" dirty="0">
              <a:solidFill>
                <a:srgbClr val="1283B6"/>
              </a:solidFill>
              <a:ea typeface="Calibri" pitchFamily="34" charset="0"/>
            </a:endParaRPr>
          </a:p>
          <a:p>
            <a:pPr algn="l" rtl="0"/>
            <a:endParaRPr lang="en-GB" sz="2000" b="1" dirty="0" smtClean="0">
              <a:solidFill>
                <a:prstClr val="black"/>
              </a:solidFill>
            </a:endParaRPr>
          </a:p>
          <a:p>
            <a:pPr algn="l" rtl="0"/>
            <a:r>
              <a:rPr lang="en-US" sz="2000" b="1" dirty="0" smtClean="0">
                <a:solidFill>
                  <a:prstClr val="black"/>
                </a:solidFill>
              </a:rPr>
              <a:t>From </a:t>
            </a:r>
            <a:r>
              <a:rPr lang="en-US" sz="2000" b="1" dirty="0">
                <a:solidFill>
                  <a:prstClr val="black"/>
                </a:solidFill>
              </a:rPr>
              <a:t>our experience with the </a:t>
            </a:r>
            <a:r>
              <a:rPr lang="en-US" sz="2000" b="1" dirty="0" err="1">
                <a:solidFill>
                  <a:prstClr val="black"/>
                </a:solidFill>
              </a:rPr>
              <a:t>Mit</a:t>
            </a:r>
            <a:r>
              <a:rPr lang="en-US" sz="2000" b="1" dirty="0">
                <a:solidFill>
                  <a:prstClr val="black"/>
                </a:solidFill>
              </a:rPr>
              <a:t> </a:t>
            </a:r>
            <a:r>
              <a:rPr lang="en-US" sz="2000" b="1" dirty="0" smtClean="0">
                <a:solidFill>
                  <a:prstClr val="black"/>
                </a:solidFill>
              </a:rPr>
              <a:t>model, the following was learned</a:t>
            </a:r>
          </a:p>
          <a:p>
            <a:pPr marL="342900" indent="-342900" algn="l" rtl="0">
              <a:buFont typeface="Arial" panose="020B0604020202020204" pitchFamily="34" charset="0"/>
              <a:buChar char="•"/>
            </a:pPr>
            <a:r>
              <a:rPr lang="en-US" sz="2000" dirty="0"/>
              <a:t>Using the model, it is important to build from the beginning a leading team that will meet regularly (school counsellor, incubator coordinator from the school, staff from </a:t>
            </a:r>
            <a:r>
              <a:rPr lang="en-US" sz="2000" dirty="0" err="1"/>
              <a:t>Keye</a:t>
            </a:r>
            <a:r>
              <a:rPr lang="en-US" sz="2000" dirty="0"/>
              <a:t> Collage, incubator coordinator from </a:t>
            </a:r>
            <a:r>
              <a:rPr lang="en-US" sz="2000" dirty="0" err="1"/>
              <a:t>Keye</a:t>
            </a:r>
            <a:r>
              <a:rPr lang="en-US" sz="2000" dirty="0"/>
              <a:t> Collage, MIT group moderator).</a:t>
            </a:r>
            <a:endParaRPr lang="en-US" sz="2000" dirty="0">
              <a:solidFill>
                <a:prstClr val="black"/>
              </a:solidFill>
            </a:endParaRPr>
          </a:p>
          <a:p>
            <a:pPr marL="342900" indent="-342900" algn="l" rtl="0">
              <a:buFont typeface="Arial" panose="020B0604020202020204" pitchFamily="34" charset="0"/>
              <a:buChar char="•"/>
            </a:pPr>
            <a:endParaRPr lang="en-US" sz="2000" dirty="0" smtClean="0"/>
          </a:p>
          <a:p>
            <a:pPr marL="342900" indent="-342900" algn="l" rtl="0">
              <a:buFont typeface="Arial" panose="020B0604020202020204" pitchFamily="34" charset="0"/>
              <a:buChar char="•"/>
            </a:pPr>
            <a:r>
              <a:rPr lang="en-US" sz="2000" dirty="0" smtClean="0"/>
              <a:t>The model transfers </a:t>
            </a:r>
            <a:r>
              <a:rPr lang="en-US" sz="2000" dirty="0"/>
              <a:t>considerable responsibility to the school staff. It requires the development of </a:t>
            </a:r>
            <a:r>
              <a:rPr lang="en-US" sz="2000" dirty="0" smtClean="0"/>
              <a:t>trust, development </a:t>
            </a:r>
            <a:r>
              <a:rPr lang="en-US" sz="2000" dirty="0"/>
              <a:t>of </a:t>
            </a:r>
            <a:r>
              <a:rPr lang="en-US" sz="2000" dirty="0" smtClean="0"/>
              <a:t>joint </a:t>
            </a:r>
            <a:r>
              <a:rPr lang="en-US" sz="2000" dirty="0"/>
              <a:t>work methods, </a:t>
            </a:r>
            <a:r>
              <a:rPr lang="en-US" sz="2000" dirty="0" smtClean="0"/>
              <a:t>and is providing </a:t>
            </a:r>
            <a:r>
              <a:rPr lang="en-US" sz="2000" dirty="0"/>
              <a:t>great deal of autonomy to the school</a:t>
            </a:r>
            <a:r>
              <a:rPr lang="en-US" sz="2000" dirty="0" smtClean="0"/>
              <a:t>.</a:t>
            </a:r>
          </a:p>
          <a:p>
            <a:pPr marL="342900" indent="-342900" algn="l" rtl="0">
              <a:buFont typeface="Arial" panose="020B0604020202020204" pitchFamily="34" charset="0"/>
              <a:buChar char="•"/>
            </a:pPr>
            <a:endParaRPr lang="en-US" sz="2000" dirty="0"/>
          </a:p>
          <a:p>
            <a:pPr marL="342900" indent="-342900" algn="l" rtl="0">
              <a:buFont typeface="Arial" panose="020B0604020202020204" pitchFamily="34" charset="0"/>
              <a:buChar char="•"/>
            </a:pPr>
            <a:r>
              <a:rPr lang="en-US" sz="2000" dirty="0" smtClean="0"/>
              <a:t>This </a:t>
            </a:r>
            <a:r>
              <a:rPr lang="en-US" sz="2000" dirty="0"/>
              <a:t>model requires the </a:t>
            </a:r>
            <a:r>
              <a:rPr lang="en-US" sz="2000" dirty="0" smtClean="0"/>
              <a:t>college to </a:t>
            </a:r>
            <a:r>
              <a:rPr lang="en-US" sz="2000" dirty="0"/>
              <a:t>transfer responsibility to the school</a:t>
            </a:r>
            <a:r>
              <a:rPr lang="en-US" sz="2000" dirty="0" smtClean="0"/>
              <a:t>.</a:t>
            </a:r>
          </a:p>
          <a:p>
            <a:pPr marL="342900" indent="-342900" algn="l" rtl="0">
              <a:buFont typeface="Arial" panose="020B0604020202020204" pitchFamily="34" charset="0"/>
              <a:buChar char="•"/>
            </a:pPr>
            <a:endParaRPr lang="en-US" sz="2000" dirty="0"/>
          </a:p>
          <a:p>
            <a:pPr marL="342900" indent="-342900" algn="l" rtl="0">
              <a:buFont typeface="Arial" panose="020B0604020202020204" pitchFamily="34" charset="0"/>
              <a:buChar char="•"/>
            </a:pPr>
            <a:r>
              <a:rPr lang="en-US" sz="2000" dirty="0" smtClean="0"/>
              <a:t>This </a:t>
            </a:r>
            <a:r>
              <a:rPr lang="en-US" sz="2000" dirty="0"/>
              <a:t>model </a:t>
            </a:r>
            <a:r>
              <a:rPr lang="en-US" sz="2000" dirty="0" smtClean="0"/>
              <a:t>demands flexibility </a:t>
            </a:r>
            <a:r>
              <a:rPr lang="en-US" sz="2000" dirty="0"/>
              <a:t>and attention to needs, both on the part of the interns and </a:t>
            </a:r>
            <a:r>
              <a:rPr lang="en-US" sz="2000" dirty="0" smtClean="0"/>
              <a:t>the school staff.  The model requires team work and compromising.</a:t>
            </a:r>
          </a:p>
          <a:p>
            <a:pPr marL="342900" indent="-342900" algn="l" rtl="0">
              <a:buFont typeface="Arial" panose="020B0604020202020204" pitchFamily="34" charset="0"/>
              <a:buChar char="•"/>
            </a:pPr>
            <a:endParaRPr lang="en-US" sz="2000" dirty="0"/>
          </a:p>
          <a:p>
            <a:pPr marL="342900" indent="-342900" algn="l" rtl="0">
              <a:buFont typeface="Arial" panose="020B0604020202020204" pitchFamily="34" charset="0"/>
              <a:buChar char="•"/>
            </a:pPr>
            <a:endParaRPr lang="en-US" sz="2000" dirty="0"/>
          </a:p>
          <a:p>
            <a:pPr algn="l" rtl="0"/>
            <a:endParaRPr lang="en-US" sz="2000" dirty="0">
              <a:solidFill>
                <a:prstClr val="black"/>
              </a:solidFill>
            </a:endParaRPr>
          </a:p>
        </p:txBody>
      </p:sp>
    </p:spTree>
    <p:extLst>
      <p:ext uri="{BB962C8B-B14F-4D97-AF65-F5344CB8AC3E}">
        <p14:creationId xmlns:p14="http://schemas.microsoft.com/office/powerpoint/2010/main" val="3240058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6457</TotalTime>
  <Words>874</Words>
  <Application>Microsoft Office PowerPoint</Application>
  <PresentationFormat>Custom</PresentationFormat>
  <Paragraphs>100</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ערכת נושא Office</vt:lpstr>
      <vt:lpstr>1_ערכת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adi</dc:creator>
  <cp:lastModifiedBy>ראומה</cp:lastModifiedBy>
  <cp:revision>564</cp:revision>
  <cp:lastPrinted>2017-03-01T13:43:24Z</cp:lastPrinted>
  <dcterms:created xsi:type="dcterms:W3CDTF">2015-06-07T05:51:02Z</dcterms:created>
  <dcterms:modified xsi:type="dcterms:W3CDTF">2017-03-21T11:26:58Z</dcterms:modified>
</cp:coreProperties>
</file>