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notesMasterIdLst>
    <p:notesMasterId r:id="rId11"/>
  </p:notesMasterIdLst>
  <p:sldIdLst>
    <p:sldId id="285" r:id="rId2"/>
    <p:sldId id="270" r:id="rId3"/>
    <p:sldId id="273" r:id="rId4"/>
    <p:sldId id="280" r:id="rId5"/>
    <p:sldId id="301" r:id="rId6"/>
    <p:sldId id="271" r:id="rId7"/>
    <p:sldId id="272" r:id="rId8"/>
    <p:sldId id="298" r:id="rId9"/>
    <p:sldId id="29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E6CD"/>
    <a:srgbClr val="F1F3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277470C3-723E-404C-877E-4D563135749B}" type="datetimeFigureOut">
              <a:rPr lang="he-IL" smtClean="0"/>
              <a:t>ט'/אדר/תשע"ז</a:t>
            </a:fld>
            <a:endParaRPr lang="he-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669F5077-4AB3-464E-95ED-2C057CD9D41B}" type="slidenum">
              <a:rPr lang="he-IL" smtClean="0"/>
              <a:t>‹#›</a:t>
            </a:fld>
            <a:endParaRPr lang="he-IL"/>
          </a:p>
        </p:txBody>
      </p:sp>
    </p:spTree>
    <p:extLst>
      <p:ext uri="{BB962C8B-B14F-4D97-AF65-F5344CB8AC3E}">
        <p14:creationId xmlns:p14="http://schemas.microsoft.com/office/powerpoint/2010/main" val="3118096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defTabSz="1217613"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defTabSz="1217613"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defTabSz="1217613"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defTabSz="1217613"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fld id="{1FF377FF-0B66-4916-84A5-09DF077019D2}" type="slidenum">
              <a:rPr lang="en-US" altLang="en-US" sz="1300">
                <a:solidFill>
                  <a:schemeClr val="tx2"/>
                </a:solidFill>
                <a:latin typeface="Century Gothic" panose="020B0502020202020204" pitchFamily="34" charset="0"/>
              </a:rPr>
              <a:pPr/>
              <a:t>1</a:t>
            </a:fld>
            <a:endParaRPr lang="en-US" altLang="en-US" sz="1300">
              <a:solidFill>
                <a:schemeClr val="tx2"/>
              </a:solidFill>
              <a:latin typeface="Century Gothic" panose="020B0502020202020204" pitchFamily="34" charset="0"/>
            </a:endParaRPr>
          </a:p>
        </p:txBody>
      </p:sp>
    </p:spTree>
    <p:extLst>
      <p:ext uri="{BB962C8B-B14F-4D97-AF65-F5344CB8AC3E}">
        <p14:creationId xmlns:p14="http://schemas.microsoft.com/office/powerpoint/2010/main" val="879450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3/7/2017</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3/7/2017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3/7/2017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3/7/2017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3/7/2017</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1726" y="2550253"/>
            <a:ext cx="10055225" cy="1015642"/>
          </a:xfrm>
        </p:spPr>
        <p:txBody>
          <a:bodyPr>
            <a:normAutofit fontScale="90000"/>
          </a:bodyPr>
          <a:lstStyle/>
          <a:p>
            <a:pPr defTabSz="914126" rtl="0">
              <a:defRPr/>
            </a:pPr>
            <a:r>
              <a:rPr lang="en-US" b="1" dirty="0"/>
              <a:t>ERASMUS +  PRoTEACH </a:t>
            </a:r>
          </a:p>
        </p:txBody>
      </p:sp>
      <p:sp>
        <p:nvSpPr>
          <p:cNvPr id="5" name="Subtitle 4"/>
          <p:cNvSpPr>
            <a:spLocks noGrp="1"/>
          </p:cNvSpPr>
          <p:nvPr>
            <p:ph type="subTitle" idx="1"/>
          </p:nvPr>
        </p:nvSpPr>
        <p:spPr>
          <a:xfrm>
            <a:off x="1101726" y="3977941"/>
            <a:ext cx="10055225" cy="1143000"/>
          </a:xfrm>
        </p:spPr>
        <p:txBody>
          <a:bodyPr rtlCol="0">
            <a:noAutofit/>
          </a:bodyPr>
          <a:lstStyle/>
          <a:p>
            <a:pPr defTabSz="914126" rtl="0">
              <a:defRPr/>
            </a:pPr>
            <a:r>
              <a:rPr lang="en-US" sz="5400" b="1" dirty="0">
                <a:solidFill>
                  <a:schemeClr val="tx2">
                    <a:lumMod val="50000"/>
                  </a:schemeClr>
                </a:solidFill>
                <a:latin typeface="Calibri Light" panose="020F0302020204030204" pitchFamily="34" charset="0"/>
              </a:rPr>
              <a:t>Promoting teachers’ success in their induction period</a:t>
            </a:r>
          </a:p>
        </p:txBody>
      </p:sp>
      <p:pic>
        <p:nvPicPr>
          <p:cNvPr id="8196" name="Picture 4" descr="Image resul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352" y="301541"/>
            <a:ext cx="1556747" cy="104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6" descr="Kibbutzim-College-logo-228x300.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560298" y="285165"/>
            <a:ext cx="1326484" cy="174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5"/>
          <a:stretch>
            <a:fillRect/>
          </a:stretch>
        </p:blipFill>
        <p:spPr>
          <a:xfrm>
            <a:off x="4799856" y="301541"/>
            <a:ext cx="2506884" cy="1631699"/>
          </a:xfrm>
          <a:prstGeom prst="rect">
            <a:avLst/>
          </a:prstGeom>
        </p:spPr>
      </p:pic>
      <p:sp>
        <p:nvSpPr>
          <p:cNvPr id="7" name="AutoShape 3"/>
          <p:cNvSpPr>
            <a:spLocks noChangeAspect="1" noChangeArrowheads="1" noTextEdit="1"/>
          </p:cNvSpPr>
          <p:nvPr/>
        </p:nvSpPr>
        <p:spPr bwMode="auto">
          <a:xfrm>
            <a:off x="323352" y="1391779"/>
            <a:ext cx="3580107" cy="849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t>"Co-funded by the Erasmus+ Programme of the European Union" </a:t>
            </a:r>
            <a:endParaRPr lang="he-IL"/>
          </a:p>
        </p:txBody>
      </p:sp>
    </p:spTree>
    <p:extLst>
      <p:ext uri="{BB962C8B-B14F-4D97-AF65-F5344CB8AC3E}">
        <p14:creationId xmlns:p14="http://schemas.microsoft.com/office/powerpoint/2010/main" val="2309237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17715"/>
            <a:ext cx="9875520" cy="1356360"/>
          </a:xfrm>
        </p:spPr>
        <p:txBody>
          <a:bodyPr/>
          <a:lstStyle/>
          <a:p>
            <a:pPr algn="ctr" rtl="0"/>
            <a:r>
              <a:rPr lang="en-US" b="1" dirty="0">
                <a:solidFill>
                  <a:srgbClr val="009900"/>
                </a:solidFill>
              </a:rPr>
              <a:t>Insights from the process</a:t>
            </a:r>
            <a:endParaRPr lang="he-IL" dirty="0">
              <a:solidFill>
                <a:srgbClr val="009900"/>
              </a:solidFill>
            </a:endParaRPr>
          </a:p>
        </p:txBody>
      </p:sp>
      <p:sp>
        <p:nvSpPr>
          <p:cNvPr id="3" name="Content Placeholder 2"/>
          <p:cNvSpPr>
            <a:spLocks noGrp="1"/>
          </p:cNvSpPr>
          <p:nvPr>
            <p:ph idx="1"/>
          </p:nvPr>
        </p:nvSpPr>
        <p:spPr>
          <a:xfrm>
            <a:off x="1025434" y="1574075"/>
            <a:ext cx="9872871" cy="4460965"/>
          </a:xfrm>
        </p:spPr>
        <p:txBody>
          <a:bodyPr>
            <a:noAutofit/>
          </a:bodyPr>
          <a:lstStyle/>
          <a:p>
            <a:pPr marL="45720" indent="0" algn="l" rtl="0">
              <a:buNone/>
            </a:pPr>
            <a:r>
              <a:rPr lang="en-US" sz="2800" dirty="0"/>
              <a:t>There are a few significant changes when compared with the traditional induction workshop as conducted in previous years.</a:t>
            </a:r>
          </a:p>
          <a:p>
            <a:pPr algn="l" rtl="0"/>
            <a:r>
              <a:rPr lang="en-US" sz="2800" b="1" dirty="0"/>
              <a:t>Responsibility for the content and execution of the workshop</a:t>
            </a:r>
            <a:r>
              <a:rPr lang="en-US" sz="2800" dirty="0"/>
              <a:t>: This shifted from the college facilitator to all members of the MIT, including the principal, mentors, policy makers and others, whereby each was responsible for planning and conducting the workshop making every effort to succeed. For example, the management presented the school vision, the role and place of new teachers and ways they can be empowered in school. </a:t>
            </a:r>
            <a:endParaRPr lang="he-IL" sz="2800" dirty="0"/>
          </a:p>
        </p:txBody>
      </p:sp>
    </p:spTree>
    <p:extLst>
      <p:ext uri="{BB962C8B-B14F-4D97-AF65-F5344CB8AC3E}">
        <p14:creationId xmlns:p14="http://schemas.microsoft.com/office/powerpoint/2010/main" val="635127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b="1" dirty="0">
                <a:solidFill>
                  <a:srgbClr val="009900"/>
                </a:solidFill>
              </a:rPr>
              <a:t>Insights from the process</a:t>
            </a:r>
            <a:endParaRPr lang="he-IL" dirty="0">
              <a:solidFill>
                <a:srgbClr val="009900"/>
              </a:solidFill>
            </a:endParaRPr>
          </a:p>
        </p:txBody>
      </p:sp>
      <p:sp>
        <p:nvSpPr>
          <p:cNvPr id="3" name="Content Placeholder 2"/>
          <p:cNvSpPr>
            <a:spLocks noGrp="1"/>
          </p:cNvSpPr>
          <p:nvPr>
            <p:ph idx="1"/>
          </p:nvPr>
        </p:nvSpPr>
        <p:spPr/>
        <p:txBody>
          <a:bodyPr>
            <a:normAutofit lnSpcReduction="10000"/>
          </a:bodyPr>
          <a:lstStyle/>
          <a:p>
            <a:pPr marL="45720" indent="0" algn="l" rtl="0">
              <a:buNone/>
            </a:pPr>
            <a:r>
              <a:rPr lang="en-US" sz="3600" dirty="0"/>
              <a:t>There is a significant change for the benefit of the interns, who are more proactive and are more comfortable to initiate, ask for their specific needs and confront their challenges with more confidence. </a:t>
            </a:r>
          </a:p>
          <a:p>
            <a:pPr marL="45720" indent="0" algn="l" rtl="0">
              <a:buNone/>
            </a:pPr>
            <a:r>
              <a:rPr lang="en-US" sz="3600" dirty="0"/>
              <a:t>There is significant improvement among schools teachers and staff, as they are open to hear  NT’s voice.  </a:t>
            </a:r>
          </a:p>
          <a:p>
            <a:endParaRPr lang="he-IL" dirty="0"/>
          </a:p>
        </p:txBody>
      </p:sp>
    </p:spTree>
    <p:extLst>
      <p:ext uri="{BB962C8B-B14F-4D97-AF65-F5344CB8AC3E}">
        <p14:creationId xmlns:p14="http://schemas.microsoft.com/office/powerpoint/2010/main" val="2511611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a:solidFill>
                  <a:srgbClr val="009900"/>
                </a:solidFill>
              </a:rPr>
              <a:t>Insights from the process</a:t>
            </a:r>
            <a:endParaRPr lang="he-IL" dirty="0"/>
          </a:p>
        </p:txBody>
      </p:sp>
      <p:sp>
        <p:nvSpPr>
          <p:cNvPr id="3" name="מציין מיקום תוכן 2"/>
          <p:cNvSpPr>
            <a:spLocks noGrp="1"/>
          </p:cNvSpPr>
          <p:nvPr>
            <p:ph idx="1"/>
          </p:nvPr>
        </p:nvSpPr>
        <p:spPr/>
        <p:txBody>
          <a:bodyPr>
            <a:normAutofit/>
          </a:bodyPr>
          <a:lstStyle/>
          <a:p>
            <a:pPr marL="45720" indent="0" algn="l" rtl="0">
              <a:buNone/>
            </a:pPr>
            <a:r>
              <a:rPr lang="en-US" sz="3600" dirty="0"/>
              <a:t>There is a change in perceptions from viewing interns and NT’s as needy and dependent to viewing them as equal partners, who contribute new knowledge to the education sphere.</a:t>
            </a:r>
          </a:p>
        </p:txBody>
      </p:sp>
    </p:spTree>
    <p:extLst>
      <p:ext uri="{BB962C8B-B14F-4D97-AF65-F5344CB8AC3E}">
        <p14:creationId xmlns:p14="http://schemas.microsoft.com/office/powerpoint/2010/main" val="1378565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b="1" dirty="0">
                <a:solidFill>
                  <a:srgbClr val="009900"/>
                </a:solidFill>
              </a:rPr>
              <a:t>Insights from the </a:t>
            </a:r>
            <a:r>
              <a:rPr lang="en-US" b="1" dirty="0" smtClean="0">
                <a:solidFill>
                  <a:srgbClr val="009900"/>
                </a:solidFill>
              </a:rPr>
              <a:t>process</a:t>
            </a:r>
            <a:endParaRPr lang="he-IL" dirty="0"/>
          </a:p>
        </p:txBody>
      </p:sp>
      <p:sp>
        <p:nvSpPr>
          <p:cNvPr id="3" name="מציין מיקום תוכן 2"/>
          <p:cNvSpPr>
            <a:spLocks noGrp="1"/>
          </p:cNvSpPr>
          <p:nvPr>
            <p:ph idx="1"/>
          </p:nvPr>
        </p:nvSpPr>
        <p:spPr/>
        <p:txBody>
          <a:bodyPr/>
          <a:lstStyle/>
          <a:p>
            <a:pPr algn="l" rtl="0"/>
            <a:r>
              <a:rPr lang="en-US" sz="2800" dirty="0"/>
              <a:t>Interns planned an event for the entire school, which improved their confidence and sense of belonging. The school staff lead the topic of creating a teacher's tool kit for teaching children with ASD. This type of distribution of strengths and proactive sharing of knowledge enhanced the connection between the various position holders and improved the sense of belonging, as a joint learning community within the educational organization.</a:t>
            </a:r>
          </a:p>
          <a:p>
            <a:endParaRPr lang="he-IL" sz="2400" dirty="0"/>
          </a:p>
          <a:p>
            <a:endParaRPr lang="he-IL" dirty="0"/>
          </a:p>
        </p:txBody>
      </p:sp>
    </p:spTree>
    <p:extLst>
      <p:ext uri="{BB962C8B-B14F-4D97-AF65-F5344CB8AC3E}">
        <p14:creationId xmlns:p14="http://schemas.microsoft.com/office/powerpoint/2010/main" val="1557661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b="1" dirty="0">
                <a:solidFill>
                  <a:srgbClr val="009900"/>
                </a:solidFill>
              </a:rPr>
              <a:t>Insights from the process</a:t>
            </a:r>
            <a:endParaRPr lang="he-IL" dirty="0">
              <a:solidFill>
                <a:srgbClr val="009900"/>
              </a:solidFill>
            </a:endParaRPr>
          </a:p>
        </p:txBody>
      </p:sp>
      <p:sp>
        <p:nvSpPr>
          <p:cNvPr id="3" name="Content Placeholder 2"/>
          <p:cNvSpPr>
            <a:spLocks noGrp="1"/>
          </p:cNvSpPr>
          <p:nvPr>
            <p:ph idx="1"/>
          </p:nvPr>
        </p:nvSpPr>
        <p:spPr/>
        <p:txBody>
          <a:bodyPr/>
          <a:lstStyle/>
          <a:p>
            <a:pPr marL="45720" indent="0" algn="l" rtl="0">
              <a:buNone/>
            </a:pPr>
            <a:r>
              <a:rPr lang="en-US" sz="3200" b="1" dirty="0"/>
              <a:t>Shifting between open and closed:</a:t>
            </a:r>
          </a:p>
          <a:p>
            <a:pPr marL="45720" indent="0" algn="l" rtl="0">
              <a:buNone/>
            </a:pPr>
            <a:r>
              <a:rPr lang="en-US" b="1" dirty="0"/>
              <a:t> </a:t>
            </a:r>
            <a:r>
              <a:rPr lang="en-US" sz="3200" dirty="0"/>
              <a:t>It was difficult for the MIT members to</a:t>
            </a:r>
            <a:r>
              <a:rPr lang="en-US" sz="3200" b="1" dirty="0"/>
              <a:t> </a:t>
            </a:r>
            <a:r>
              <a:rPr lang="en-US" sz="3200" dirty="0"/>
              <a:t>shift their roles </a:t>
            </a:r>
            <a:r>
              <a:rPr lang="en-US" sz="3200" dirty="0" smtClean="0"/>
              <a:t>from </a:t>
            </a:r>
            <a:r>
              <a:rPr lang="en-US" sz="3200" dirty="0"/>
              <a:t>leaders and facilitators to learners, listeners and collaborators. For example, the management found it difficult at times to give up their leading role and shift to a different mode- equal participants. </a:t>
            </a:r>
          </a:p>
        </p:txBody>
      </p:sp>
    </p:spTree>
    <p:extLst>
      <p:ext uri="{BB962C8B-B14F-4D97-AF65-F5344CB8AC3E}">
        <p14:creationId xmlns:p14="http://schemas.microsoft.com/office/powerpoint/2010/main" val="3904974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b="1" dirty="0">
                <a:solidFill>
                  <a:srgbClr val="009900"/>
                </a:solidFill>
              </a:rPr>
              <a:t>Insights from the process</a:t>
            </a:r>
            <a:endParaRPr lang="he-IL" dirty="0">
              <a:solidFill>
                <a:srgbClr val="009900"/>
              </a:solidFill>
            </a:endParaRPr>
          </a:p>
        </p:txBody>
      </p:sp>
      <p:sp>
        <p:nvSpPr>
          <p:cNvPr id="3" name="Content Placeholder 2"/>
          <p:cNvSpPr>
            <a:spLocks noGrp="1"/>
          </p:cNvSpPr>
          <p:nvPr>
            <p:ph idx="1"/>
          </p:nvPr>
        </p:nvSpPr>
        <p:spPr/>
        <p:txBody>
          <a:bodyPr>
            <a:normAutofit lnSpcReduction="10000"/>
          </a:bodyPr>
          <a:lstStyle/>
          <a:p>
            <a:pPr marL="45720" indent="0" algn="l" rtl="0">
              <a:buNone/>
            </a:pPr>
            <a:r>
              <a:rPr lang="en-US" sz="3200" b="1" dirty="0"/>
              <a:t>Deepening the knowledge related to special education and ASD</a:t>
            </a:r>
            <a:r>
              <a:rPr lang="en-US" sz="2400" b="1" dirty="0"/>
              <a:t> </a:t>
            </a:r>
          </a:p>
          <a:p>
            <a:pPr marL="45720" indent="0" algn="l" rtl="0">
              <a:buNone/>
            </a:pPr>
            <a:r>
              <a:rPr lang="en-US" sz="2400" dirty="0"/>
              <a:t>As </a:t>
            </a:r>
            <a:r>
              <a:rPr lang="en-US" sz="3200" dirty="0"/>
              <a:t>new teachers, interns</a:t>
            </a:r>
            <a:r>
              <a:rPr lang="en-US" sz="3200" b="1" dirty="0"/>
              <a:t> </a:t>
            </a:r>
            <a:r>
              <a:rPr lang="en-US" sz="3200" dirty="0"/>
              <a:t>requested to expand and deepen their knowledge in this field. As a result, the professional experts in the school took responsibility and conducted special activities with the interns. For example: the workshop lead by the occupational therapist, using </a:t>
            </a:r>
            <a:r>
              <a:rPr lang="en-US" sz="3200" dirty="0" smtClean="0"/>
              <a:t>'</a:t>
            </a:r>
            <a:r>
              <a:rPr lang="en-US" sz="3200" dirty="0" err="1" smtClean="0"/>
              <a:t>Snooezelen</a:t>
            </a:r>
            <a:r>
              <a:rPr lang="en-US" sz="3200" dirty="0" smtClean="0"/>
              <a:t> </a:t>
            </a:r>
            <a:r>
              <a:rPr lang="en-US" sz="3200" dirty="0"/>
              <a:t>stimulation therapy', workshop on sexual behavior, speech therapist and more. </a:t>
            </a:r>
          </a:p>
          <a:p>
            <a:pPr lvl="8" algn="l"/>
            <a:endParaRPr lang="he-IL" dirty="0"/>
          </a:p>
        </p:txBody>
      </p:sp>
    </p:spTree>
    <p:extLst>
      <p:ext uri="{BB962C8B-B14F-4D97-AF65-F5344CB8AC3E}">
        <p14:creationId xmlns:p14="http://schemas.microsoft.com/office/powerpoint/2010/main" val="3398405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902" y="474822"/>
            <a:ext cx="11232858" cy="1356360"/>
          </a:xfrm>
        </p:spPr>
        <p:txBody>
          <a:bodyPr>
            <a:normAutofit/>
          </a:bodyPr>
          <a:lstStyle/>
          <a:p>
            <a:pPr lvl="0" rtl="0" eaLnBrk="0" fontAlgn="base" hangingPunct="0">
              <a:lnSpc>
                <a:spcPct val="100000"/>
              </a:lnSpc>
              <a:spcAft>
                <a:spcPct val="0"/>
              </a:spcAft>
            </a:pPr>
            <a:r>
              <a:rPr lang="en-US" altLang="he-IL" sz="3600" b="1" dirty="0">
                <a:latin typeface="Calibri" panose="020F0502020204030204" pitchFamily="34" charset="0"/>
                <a:ea typeface="Calibri" panose="020F0502020204030204" pitchFamily="34" charset="0"/>
                <a:cs typeface="Arial" panose="020B0604020202020204" pitchFamily="34" charset="0"/>
              </a:rPr>
              <a:t>MIT Syllabus: Schools: 'Gil' &amp; '</a:t>
            </a:r>
            <a:r>
              <a:rPr lang="en-US" altLang="he-IL" sz="3600" b="1" dirty="0" err="1">
                <a:latin typeface="Calibri" panose="020F0502020204030204" pitchFamily="34" charset="0"/>
                <a:ea typeface="Calibri" panose="020F0502020204030204" pitchFamily="34" charset="0"/>
                <a:cs typeface="Arial" panose="020B0604020202020204" pitchFamily="34" charset="0"/>
              </a:rPr>
              <a:t>Yahdav</a:t>
            </a:r>
            <a:r>
              <a:rPr lang="en-US" altLang="he-IL" sz="3600" b="1" dirty="0">
                <a:latin typeface="Calibri" panose="020F0502020204030204" pitchFamily="34" charset="0"/>
                <a:ea typeface="Calibri" panose="020F0502020204030204" pitchFamily="34" charset="0"/>
                <a:cs typeface="Arial" panose="020B0604020202020204" pitchFamily="34" charset="0"/>
              </a:rPr>
              <a:t>'  for ASD teachers </a:t>
            </a:r>
            <a:br>
              <a:rPr lang="en-US" altLang="he-IL" sz="3600" b="1" dirty="0">
                <a:latin typeface="Calibri" panose="020F0502020204030204" pitchFamily="34" charset="0"/>
                <a:ea typeface="Calibri" panose="020F0502020204030204" pitchFamily="34" charset="0"/>
                <a:cs typeface="Arial" panose="020B0604020202020204" pitchFamily="34" charset="0"/>
              </a:rPr>
            </a:br>
            <a:r>
              <a:rPr lang="en-US" altLang="he-IL" sz="3600" b="1" dirty="0">
                <a:latin typeface="Calibri" panose="020F0502020204030204" pitchFamily="34" charset="0"/>
                <a:ea typeface="Calibri" panose="020F0502020204030204" pitchFamily="34" charset="0"/>
                <a:cs typeface="Arial" panose="020B0604020202020204" pitchFamily="34" charset="0"/>
              </a:rPr>
              <a:t>Transition process: Insights &amp; differences</a:t>
            </a:r>
            <a:endParaRPr lang="he-IL"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46344569"/>
              </p:ext>
            </p:extLst>
          </p:nvPr>
        </p:nvGraphicFramePr>
        <p:xfrm>
          <a:off x="536896" y="2050868"/>
          <a:ext cx="11031522" cy="4558938"/>
        </p:xfrm>
        <a:graphic>
          <a:graphicData uri="http://schemas.openxmlformats.org/drawingml/2006/table">
            <a:tbl>
              <a:tblPr firstRow="1" firstCol="1" bandRow="1">
                <a:tableStyleId>{5C22544A-7EE6-4342-B048-85BDC9FD1C3A}</a:tableStyleId>
              </a:tblPr>
              <a:tblGrid>
                <a:gridCol w="5513797">
                  <a:extLst>
                    <a:ext uri="{9D8B030D-6E8A-4147-A177-3AD203B41FA5}">
                      <a16:colId xmlns:a16="http://schemas.microsoft.com/office/drawing/2014/main" val="1412168992"/>
                    </a:ext>
                  </a:extLst>
                </a:gridCol>
                <a:gridCol w="5517725">
                  <a:extLst>
                    <a:ext uri="{9D8B030D-6E8A-4147-A177-3AD203B41FA5}">
                      <a16:colId xmlns:a16="http://schemas.microsoft.com/office/drawing/2014/main" val="1229923542"/>
                    </a:ext>
                  </a:extLst>
                </a:gridCol>
              </a:tblGrid>
              <a:tr h="716488">
                <a:tc>
                  <a:txBody>
                    <a:bodyPr/>
                    <a:lstStyle/>
                    <a:p>
                      <a:pPr algn="ctr" rtl="0">
                        <a:lnSpc>
                          <a:spcPct val="107000"/>
                        </a:lnSpc>
                        <a:spcAft>
                          <a:spcPts val="0"/>
                        </a:spcAft>
                      </a:pPr>
                      <a:r>
                        <a:rPr lang="en-US" sz="2000">
                          <a:effectLst/>
                        </a:rPr>
                        <a:t>"Regular Workshop </a:t>
                      </a:r>
                    </a:p>
                    <a:p>
                      <a:pPr algn="ctr" rtl="0">
                        <a:lnSpc>
                          <a:spcPct val="107000"/>
                        </a:lnSpc>
                        <a:spcAft>
                          <a:spcPts val="0"/>
                        </a:spcAft>
                      </a:pPr>
                      <a:r>
                        <a:rPr lang="en-US" sz="2000">
                          <a:effectLst/>
                        </a:rPr>
                        <a:t>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6196" marR="56196" marT="0" marB="0"/>
                </a:tc>
                <a:tc>
                  <a:txBody>
                    <a:bodyPr/>
                    <a:lstStyle/>
                    <a:p>
                      <a:pPr algn="ctr" rtl="0">
                        <a:lnSpc>
                          <a:spcPct val="107000"/>
                        </a:lnSpc>
                        <a:spcAft>
                          <a:spcPts val="0"/>
                        </a:spcAft>
                      </a:pPr>
                      <a:r>
                        <a:rPr lang="en-US" sz="2000">
                          <a:effectLst/>
                        </a:rPr>
                        <a:t>MIT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6196" marR="56196" marT="0" marB="0"/>
                </a:tc>
                <a:extLst>
                  <a:ext uri="{0D108BD9-81ED-4DB2-BD59-A6C34878D82A}">
                    <a16:rowId xmlns:a16="http://schemas.microsoft.com/office/drawing/2014/main" val="3804896717"/>
                  </a:ext>
                </a:extLst>
              </a:tr>
              <a:tr h="1954291">
                <a:tc>
                  <a:txBody>
                    <a:bodyPr/>
                    <a:lstStyle/>
                    <a:p>
                      <a:pPr algn="l" rtl="0">
                        <a:lnSpc>
                          <a:spcPct val="107000"/>
                        </a:lnSpc>
                        <a:spcAft>
                          <a:spcPts val="0"/>
                        </a:spcAft>
                      </a:pPr>
                      <a:r>
                        <a:rPr lang="en-US" sz="2400" dirty="0">
                          <a:effectLst/>
                        </a:rPr>
                        <a:t> </a:t>
                      </a:r>
                    </a:p>
                    <a:p>
                      <a:pPr algn="l" rtl="0">
                        <a:lnSpc>
                          <a:spcPct val="107000"/>
                        </a:lnSpc>
                        <a:spcAft>
                          <a:spcPts val="0"/>
                        </a:spcAft>
                      </a:pPr>
                      <a:r>
                        <a:rPr lang="en-US" sz="2400" dirty="0">
                          <a:solidFill>
                            <a:schemeClr val="tx1"/>
                          </a:solidFill>
                          <a:effectLst/>
                        </a:rPr>
                        <a:t>College/HEI: </a:t>
                      </a:r>
                      <a:r>
                        <a:rPr lang="en-US" sz="2400" b="0" dirty="0">
                          <a:solidFill>
                            <a:schemeClr val="tx1"/>
                          </a:solidFill>
                          <a:effectLst/>
                        </a:rPr>
                        <a:t>The college is the center of knowledge and has the sole responsibility for the </a:t>
                      </a:r>
                      <a:r>
                        <a:rPr lang="en-US" sz="2400" b="0" dirty="0" smtClean="0">
                          <a:solidFill>
                            <a:schemeClr val="tx1"/>
                          </a:solidFill>
                          <a:effectLst/>
                        </a:rPr>
                        <a:t>knowledge</a:t>
                      </a:r>
                      <a:endParaRPr lang="en-US" sz="2400" b="0" dirty="0">
                        <a:solidFill>
                          <a:schemeClr val="tx1"/>
                        </a:solidFill>
                        <a:effectLst/>
                      </a:endParaRPr>
                    </a:p>
                  </a:txBody>
                  <a:tcPr marL="56196" marR="56196" marT="0" marB="0">
                    <a:solidFill>
                      <a:srgbClr val="E1E6CD"/>
                    </a:solidFill>
                  </a:tcPr>
                </a:tc>
                <a:tc>
                  <a:txBody>
                    <a:bodyPr/>
                    <a:lstStyle/>
                    <a:p>
                      <a:pPr algn="l" rtl="0">
                        <a:lnSpc>
                          <a:spcPct val="107000"/>
                        </a:lnSpc>
                        <a:spcAft>
                          <a:spcPts val="0"/>
                        </a:spcAft>
                      </a:pPr>
                      <a:r>
                        <a:rPr lang="en-US" sz="2400" dirty="0">
                          <a:effectLst/>
                        </a:rPr>
                        <a:t> </a:t>
                      </a:r>
                    </a:p>
                    <a:p>
                      <a:pPr algn="l" rtl="0">
                        <a:lnSpc>
                          <a:spcPct val="107000"/>
                        </a:lnSpc>
                        <a:spcAft>
                          <a:spcPts val="0"/>
                        </a:spcAft>
                      </a:pPr>
                      <a:r>
                        <a:rPr lang="en-US" sz="2400" b="1" dirty="0">
                          <a:effectLst/>
                        </a:rPr>
                        <a:t>College/HEI:</a:t>
                      </a:r>
                      <a:r>
                        <a:rPr lang="en-US" sz="2400" dirty="0">
                          <a:effectLst/>
                        </a:rPr>
                        <a:t> Knowledge is built and shared by all partner as equals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56196" marR="56196" marT="0" marB="0">
                    <a:solidFill>
                      <a:srgbClr val="E1E6CD"/>
                    </a:solidFill>
                  </a:tcPr>
                </a:tc>
                <a:extLst>
                  <a:ext uri="{0D108BD9-81ED-4DB2-BD59-A6C34878D82A}">
                    <a16:rowId xmlns:a16="http://schemas.microsoft.com/office/drawing/2014/main" val="4040067408"/>
                  </a:ext>
                </a:extLst>
              </a:tr>
              <a:tr h="1888159">
                <a:tc>
                  <a:txBody>
                    <a:bodyPr/>
                    <a:lstStyle/>
                    <a:p>
                      <a:pPr algn="l" rtl="0">
                        <a:lnSpc>
                          <a:spcPct val="107000"/>
                        </a:lnSpc>
                        <a:spcAft>
                          <a:spcPts val="0"/>
                        </a:spcAft>
                      </a:pPr>
                      <a:r>
                        <a:rPr lang="en-US" sz="2400" dirty="0">
                          <a:effectLst/>
                        </a:rPr>
                        <a:t> </a:t>
                      </a:r>
                    </a:p>
                    <a:p>
                      <a:pPr algn="l" rtl="0">
                        <a:lnSpc>
                          <a:spcPct val="107000"/>
                        </a:lnSpc>
                        <a:spcAft>
                          <a:spcPts val="0"/>
                        </a:spcAft>
                      </a:pPr>
                      <a:r>
                        <a:rPr lang="en-US" sz="2400" dirty="0">
                          <a:solidFill>
                            <a:schemeClr val="tx1"/>
                          </a:solidFill>
                          <a:effectLst/>
                        </a:rPr>
                        <a:t>Facilitator's Role</a:t>
                      </a:r>
                      <a:r>
                        <a:rPr lang="en-US" sz="2400" b="0" dirty="0">
                          <a:solidFill>
                            <a:schemeClr val="tx1"/>
                          </a:solidFill>
                          <a:effectLst/>
                        </a:rPr>
                        <a:t>:  MIT facilitator is in charge and responsible for content and execution of </a:t>
                      </a:r>
                      <a:r>
                        <a:rPr lang="en-US" sz="2400" b="0" dirty="0" smtClean="0">
                          <a:solidFill>
                            <a:schemeClr val="tx1"/>
                          </a:solidFill>
                          <a:effectLst/>
                        </a:rPr>
                        <a:t>meetings</a:t>
                      </a:r>
                      <a:endParaRPr lang="en-US" sz="2400" b="0" dirty="0">
                        <a:solidFill>
                          <a:schemeClr val="tx1"/>
                        </a:solidFill>
                        <a:effectLst/>
                      </a:endParaRPr>
                    </a:p>
                  </a:txBody>
                  <a:tcPr marL="56196" marR="56196" marT="0" marB="0">
                    <a:solidFill>
                      <a:srgbClr val="F1F3E8"/>
                    </a:solidFill>
                  </a:tcPr>
                </a:tc>
                <a:tc>
                  <a:txBody>
                    <a:bodyPr/>
                    <a:lstStyle/>
                    <a:p>
                      <a:pPr algn="just" rtl="0">
                        <a:lnSpc>
                          <a:spcPct val="107000"/>
                        </a:lnSpc>
                        <a:spcAft>
                          <a:spcPts val="0"/>
                        </a:spcAft>
                      </a:pPr>
                      <a:r>
                        <a:rPr lang="en-US" sz="2400" dirty="0">
                          <a:effectLst/>
                        </a:rPr>
                        <a:t> </a:t>
                      </a:r>
                    </a:p>
                    <a:p>
                      <a:pPr algn="l" rtl="0">
                        <a:lnSpc>
                          <a:spcPct val="107000"/>
                        </a:lnSpc>
                        <a:spcAft>
                          <a:spcPts val="0"/>
                        </a:spcAft>
                      </a:pPr>
                      <a:r>
                        <a:rPr lang="en-US" sz="2400" b="1" dirty="0">
                          <a:effectLst/>
                        </a:rPr>
                        <a:t>Facilitator:</a:t>
                      </a:r>
                      <a:r>
                        <a:rPr lang="en-US" sz="2400" dirty="0">
                          <a:effectLst/>
                        </a:rPr>
                        <a:t> Shift from </a:t>
                      </a:r>
                      <a:r>
                        <a:rPr lang="en-US" sz="2400" dirty="0" smtClean="0">
                          <a:effectLst/>
                        </a:rPr>
                        <a:t>facilitator </a:t>
                      </a:r>
                      <a:r>
                        <a:rPr lang="en-US" sz="2400" dirty="0">
                          <a:effectLst/>
                        </a:rPr>
                        <a:t>only </a:t>
                      </a:r>
                      <a:r>
                        <a:rPr lang="en-US" sz="2400" b="1" dirty="0" smtClean="0">
                          <a:effectLst/>
                        </a:rPr>
                        <a:t>to </a:t>
                      </a:r>
                      <a:r>
                        <a:rPr lang="en-US" sz="2400" b="1" dirty="0">
                          <a:effectLst/>
                        </a:rPr>
                        <a:t>facilitator </a:t>
                      </a:r>
                      <a:r>
                        <a:rPr lang="en-US" sz="2400" b="1" dirty="0" smtClean="0">
                          <a:effectLst/>
                        </a:rPr>
                        <a:t>PLUS </a:t>
                      </a:r>
                      <a:r>
                        <a:rPr lang="en-US" sz="2400" b="1" dirty="0">
                          <a:effectLst/>
                        </a:rPr>
                        <a:t>COORDINATOR</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56196" marR="56196" marT="0" marB="0">
                    <a:solidFill>
                      <a:srgbClr val="F1F3E8"/>
                    </a:solidFill>
                  </a:tcPr>
                </a:tc>
                <a:extLst>
                  <a:ext uri="{0D108BD9-81ED-4DB2-BD59-A6C34878D82A}">
                    <a16:rowId xmlns:a16="http://schemas.microsoft.com/office/drawing/2014/main" val="195943983"/>
                  </a:ext>
                </a:extLst>
              </a:tr>
            </a:tbl>
          </a:graphicData>
        </a:graphic>
      </p:graphicFrame>
      <p:sp>
        <p:nvSpPr>
          <p:cNvPr id="5" name="Rectangle 1"/>
          <p:cNvSpPr>
            <a:spLocks noChangeArrowheads="1"/>
          </p:cNvSpPr>
          <p:nvPr/>
        </p:nvSpPr>
        <p:spPr bwMode="auto">
          <a:xfrm>
            <a:off x="0" y="-1762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he-IL"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0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4082597170"/>
              </p:ext>
            </p:extLst>
          </p:nvPr>
        </p:nvGraphicFramePr>
        <p:xfrm>
          <a:off x="571850" y="1831182"/>
          <a:ext cx="11048301" cy="4395525"/>
        </p:xfrm>
        <a:graphic>
          <a:graphicData uri="http://schemas.openxmlformats.org/drawingml/2006/table">
            <a:tbl>
              <a:tblPr firstRow="1" firstCol="1" bandRow="1">
                <a:tableStyleId>{5C22544A-7EE6-4342-B048-85BDC9FD1C3A}</a:tableStyleId>
              </a:tblPr>
              <a:tblGrid>
                <a:gridCol w="5522184">
                  <a:extLst>
                    <a:ext uri="{9D8B030D-6E8A-4147-A177-3AD203B41FA5}">
                      <a16:colId xmlns:a16="http://schemas.microsoft.com/office/drawing/2014/main" val="1412168992"/>
                    </a:ext>
                  </a:extLst>
                </a:gridCol>
                <a:gridCol w="5526117">
                  <a:extLst>
                    <a:ext uri="{9D8B030D-6E8A-4147-A177-3AD203B41FA5}">
                      <a16:colId xmlns:a16="http://schemas.microsoft.com/office/drawing/2014/main" val="1229923542"/>
                    </a:ext>
                  </a:extLst>
                </a:gridCol>
              </a:tblGrid>
              <a:tr h="560484">
                <a:tc>
                  <a:txBody>
                    <a:bodyPr/>
                    <a:lstStyle/>
                    <a:p>
                      <a:pPr algn="ctr" rtl="0">
                        <a:lnSpc>
                          <a:spcPct val="107000"/>
                        </a:lnSpc>
                        <a:spcAft>
                          <a:spcPts val="0"/>
                        </a:spcAft>
                      </a:pPr>
                      <a:r>
                        <a:rPr lang="en-US" sz="2000" dirty="0">
                          <a:effectLst/>
                        </a:rPr>
                        <a:t>"Regular Workshop </a:t>
                      </a:r>
                    </a:p>
                    <a:p>
                      <a:pPr algn="ctr" rtl="0">
                        <a:lnSpc>
                          <a:spcPct val="107000"/>
                        </a:lnSpc>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6196" marR="56196" marT="0" marB="0"/>
                </a:tc>
                <a:tc>
                  <a:txBody>
                    <a:bodyPr/>
                    <a:lstStyle/>
                    <a:p>
                      <a:pPr algn="ctr" rtl="0">
                        <a:lnSpc>
                          <a:spcPct val="107000"/>
                        </a:lnSpc>
                        <a:spcAft>
                          <a:spcPts val="0"/>
                        </a:spcAft>
                      </a:pPr>
                      <a:r>
                        <a:rPr lang="en-US" sz="2000" dirty="0">
                          <a:effectLst/>
                        </a:rPr>
                        <a:t>MIT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6196" marR="56196" marT="0" marB="0"/>
                </a:tc>
                <a:extLst>
                  <a:ext uri="{0D108BD9-81ED-4DB2-BD59-A6C34878D82A}">
                    <a16:rowId xmlns:a16="http://schemas.microsoft.com/office/drawing/2014/main" val="3804896717"/>
                  </a:ext>
                </a:extLst>
              </a:tr>
              <a:tr h="2051061">
                <a:tc>
                  <a:txBody>
                    <a:bodyPr/>
                    <a:lstStyle/>
                    <a:p>
                      <a:pPr algn="l" rtl="0">
                        <a:lnSpc>
                          <a:spcPct val="107000"/>
                        </a:lnSpc>
                        <a:spcAft>
                          <a:spcPts val="0"/>
                        </a:spcAft>
                      </a:pPr>
                      <a:r>
                        <a:rPr lang="en-US" sz="2400" dirty="0">
                          <a:effectLst/>
                        </a:rPr>
                        <a:t> </a:t>
                      </a:r>
                      <a:r>
                        <a:rPr lang="en-US" sz="2400" dirty="0" smtClean="0">
                          <a:solidFill>
                            <a:schemeClr val="tx1"/>
                          </a:solidFill>
                          <a:effectLst/>
                        </a:rPr>
                        <a:t>Stakeholders</a:t>
                      </a:r>
                      <a:r>
                        <a:rPr lang="en-US" sz="2400" dirty="0">
                          <a:solidFill>
                            <a:schemeClr val="tx1"/>
                          </a:solidFill>
                          <a:effectLst/>
                        </a:rPr>
                        <a:t>: </a:t>
                      </a:r>
                      <a:r>
                        <a:rPr lang="en-US" sz="2400" b="0" dirty="0">
                          <a:solidFill>
                            <a:schemeClr val="tx1"/>
                          </a:solidFill>
                          <a:effectLst/>
                        </a:rPr>
                        <a:t>Are NOT involved. Are NOT responsible</a:t>
                      </a:r>
                    </a:p>
                    <a:p>
                      <a:pPr algn="ctr" rtl="0">
                        <a:lnSpc>
                          <a:spcPct val="107000"/>
                        </a:lnSpc>
                        <a:spcAft>
                          <a:spcPts val="0"/>
                        </a:spcAft>
                      </a:pPr>
                      <a:r>
                        <a:rPr lang="en-US" sz="2400" dirty="0">
                          <a:effectLst/>
                        </a:rPr>
                        <a:t> </a:t>
                      </a:r>
                    </a:p>
                    <a:p>
                      <a:pPr algn="ctr" rtl="0">
                        <a:lnSpc>
                          <a:spcPct val="107000"/>
                        </a:lnSpc>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56196" marR="56196" marT="0" marB="0">
                    <a:solidFill>
                      <a:srgbClr val="E1E6CD"/>
                    </a:solidFill>
                  </a:tcPr>
                </a:tc>
                <a:tc>
                  <a:txBody>
                    <a:bodyPr/>
                    <a:lstStyle/>
                    <a:p>
                      <a:pPr algn="l" rtl="0">
                        <a:lnSpc>
                          <a:spcPct val="107000"/>
                        </a:lnSpc>
                        <a:spcAft>
                          <a:spcPts val="0"/>
                        </a:spcAft>
                      </a:pPr>
                      <a:r>
                        <a:rPr lang="en-US" sz="2400" dirty="0">
                          <a:effectLst/>
                        </a:rPr>
                        <a:t> </a:t>
                      </a:r>
                      <a:r>
                        <a:rPr lang="en-US" sz="2400" b="1" dirty="0" smtClean="0">
                          <a:effectLst/>
                        </a:rPr>
                        <a:t>Stakeholders</a:t>
                      </a:r>
                      <a:r>
                        <a:rPr lang="en-US" sz="2400" dirty="0" smtClean="0">
                          <a:effectLst/>
                        </a:rPr>
                        <a:t> </a:t>
                      </a:r>
                      <a:r>
                        <a:rPr lang="en-US" sz="2400" dirty="0">
                          <a:effectLst/>
                        </a:rPr>
                        <a:t>(Local Authorities, MOE, school principals)</a:t>
                      </a:r>
                    </a:p>
                    <a:p>
                      <a:pPr algn="l" rtl="0">
                        <a:lnSpc>
                          <a:spcPct val="107000"/>
                        </a:lnSpc>
                        <a:spcAft>
                          <a:spcPts val="0"/>
                        </a:spcAft>
                      </a:pPr>
                      <a:r>
                        <a:rPr lang="en-US" sz="2400" dirty="0">
                          <a:effectLst/>
                        </a:rPr>
                        <a:t>Partners, share responsibilities for content and execution (</a:t>
                      </a:r>
                      <a:r>
                        <a:rPr lang="en-US" sz="2400" dirty="0" err="1">
                          <a:effectLst/>
                        </a:rPr>
                        <a:t>e.g</a:t>
                      </a:r>
                      <a:r>
                        <a:rPr lang="en-US" sz="2400" dirty="0">
                          <a:effectLst/>
                        </a:rPr>
                        <a:t>: change in school principal</a:t>
                      </a:r>
                      <a:r>
                        <a:rPr lang="en-US" sz="2400" dirty="0" smtClean="0">
                          <a:effectLst/>
                        </a:rPr>
                        <a:t>)</a:t>
                      </a:r>
                      <a:endParaRPr lang="en-US" sz="2400" dirty="0">
                        <a:effectLst/>
                      </a:endParaRPr>
                    </a:p>
                  </a:txBody>
                  <a:tcPr marL="56196" marR="56196" marT="0" marB="0">
                    <a:solidFill>
                      <a:srgbClr val="E1E6CD"/>
                    </a:solidFill>
                  </a:tcPr>
                </a:tc>
                <a:extLst>
                  <a:ext uri="{0D108BD9-81ED-4DB2-BD59-A6C34878D82A}">
                    <a16:rowId xmlns:a16="http://schemas.microsoft.com/office/drawing/2014/main" val="4040067408"/>
                  </a:ext>
                </a:extLst>
              </a:tr>
              <a:tr h="1706670">
                <a:tc>
                  <a:txBody>
                    <a:bodyPr/>
                    <a:lstStyle/>
                    <a:p>
                      <a:pPr algn="l" rtl="0">
                        <a:lnSpc>
                          <a:spcPct val="107000"/>
                        </a:lnSpc>
                        <a:spcAft>
                          <a:spcPts val="0"/>
                        </a:spcAft>
                      </a:pPr>
                      <a:r>
                        <a:rPr lang="en-US" sz="2400" dirty="0" smtClean="0">
                          <a:solidFill>
                            <a:schemeClr val="tx1"/>
                          </a:solidFill>
                          <a:effectLst/>
                        </a:rPr>
                        <a:t>NT </a:t>
                      </a:r>
                      <a:r>
                        <a:rPr lang="en-US" sz="2400" dirty="0">
                          <a:solidFill>
                            <a:schemeClr val="tx1"/>
                          </a:solidFill>
                          <a:effectLst/>
                        </a:rPr>
                        <a:t>&amp; Interns</a:t>
                      </a:r>
                      <a:r>
                        <a:rPr lang="en-US" sz="2400" b="0" dirty="0">
                          <a:solidFill>
                            <a:schemeClr val="tx1"/>
                          </a:solidFill>
                          <a:effectLst/>
                        </a:rPr>
                        <a:t>:  Passive, less involved </a:t>
                      </a:r>
                      <a:r>
                        <a:rPr lang="en-US" sz="2400" b="0" dirty="0" err="1" smtClean="0">
                          <a:solidFill>
                            <a:schemeClr val="tx1"/>
                          </a:solidFill>
                          <a:effectLst/>
                        </a:rPr>
                        <a:t>inchoosing</a:t>
                      </a:r>
                      <a:r>
                        <a:rPr lang="en-US" sz="2400" b="0" dirty="0" smtClean="0">
                          <a:solidFill>
                            <a:schemeClr val="tx1"/>
                          </a:solidFill>
                          <a:effectLst/>
                        </a:rPr>
                        <a:t> </a:t>
                      </a:r>
                      <a:r>
                        <a:rPr lang="en-US" sz="2400" b="0" dirty="0">
                          <a:solidFill>
                            <a:schemeClr val="tx1"/>
                          </a:solidFill>
                          <a:effectLst/>
                        </a:rPr>
                        <a:t>content and its execution, use a general syllabus for Special Education (not specific for ASD</a:t>
                      </a:r>
                      <a:r>
                        <a:rPr lang="en-US" sz="2400" b="0" dirty="0" smtClean="0">
                          <a:solidFill>
                            <a:schemeClr val="tx1"/>
                          </a:solidFill>
                          <a:effectLst/>
                        </a:rPr>
                        <a:t>)</a:t>
                      </a:r>
                      <a:r>
                        <a:rPr lang="en-US" sz="2400" dirty="0">
                          <a:effectLst/>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56196" marR="56196" marT="0" marB="0">
                    <a:solidFill>
                      <a:srgbClr val="F1F3E8"/>
                    </a:solidFill>
                  </a:tcPr>
                </a:tc>
                <a:tc>
                  <a:txBody>
                    <a:bodyPr/>
                    <a:lstStyle/>
                    <a:p>
                      <a:pPr algn="l" rtl="0">
                        <a:lnSpc>
                          <a:spcPct val="107000"/>
                        </a:lnSpc>
                        <a:spcAft>
                          <a:spcPts val="0"/>
                        </a:spcAft>
                      </a:pPr>
                      <a:r>
                        <a:rPr lang="en-US" sz="2400" dirty="0">
                          <a:effectLst/>
                        </a:rPr>
                        <a:t> </a:t>
                      </a:r>
                      <a:r>
                        <a:rPr lang="en-US" sz="2400" b="1" dirty="0" smtClean="0">
                          <a:effectLst/>
                        </a:rPr>
                        <a:t>NT </a:t>
                      </a:r>
                      <a:r>
                        <a:rPr lang="en-US" sz="2400" b="1" dirty="0">
                          <a:effectLst/>
                        </a:rPr>
                        <a:t>&amp; Interns: </a:t>
                      </a:r>
                      <a:r>
                        <a:rPr lang="en-US" sz="2400" dirty="0">
                          <a:effectLst/>
                        </a:rPr>
                        <a:t>Proactive, Full participants for content and execution, Syllabus is oriented for ASD teachers only</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56196" marR="56196" marT="0" marB="0"/>
                </a:tc>
                <a:extLst>
                  <a:ext uri="{0D108BD9-81ED-4DB2-BD59-A6C34878D82A}">
                    <a16:rowId xmlns:a16="http://schemas.microsoft.com/office/drawing/2014/main" val="195943983"/>
                  </a:ext>
                </a:extLst>
              </a:tr>
            </a:tbl>
          </a:graphicData>
        </a:graphic>
      </p:graphicFrame>
      <p:sp>
        <p:nvSpPr>
          <p:cNvPr id="7" name="Title 1"/>
          <p:cNvSpPr>
            <a:spLocks noGrp="1"/>
          </p:cNvSpPr>
          <p:nvPr>
            <p:ph type="title"/>
          </p:nvPr>
        </p:nvSpPr>
        <p:spPr>
          <a:xfrm>
            <a:off x="462902" y="474822"/>
            <a:ext cx="11232858" cy="1356360"/>
          </a:xfrm>
        </p:spPr>
        <p:txBody>
          <a:bodyPr>
            <a:normAutofit/>
          </a:bodyPr>
          <a:lstStyle/>
          <a:p>
            <a:pPr lvl="0" rtl="0" eaLnBrk="0" fontAlgn="base" hangingPunct="0">
              <a:lnSpc>
                <a:spcPct val="100000"/>
              </a:lnSpc>
              <a:spcAft>
                <a:spcPct val="0"/>
              </a:spcAft>
            </a:pPr>
            <a:r>
              <a:rPr lang="en-US" altLang="he-IL" sz="3600" b="1" dirty="0">
                <a:latin typeface="Calibri" panose="020F0502020204030204" pitchFamily="34" charset="0"/>
                <a:ea typeface="Calibri" panose="020F0502020204030204" pitchFamily="34" charset="0"/>
                <a:cs typeface="Arial" panose="020B0604020202020204" pitchFamily="34" charset="0"/>
              </a:rPr>
              <a:t>MIT Syllabus: Schools: 'Gil' &amp; '</a:t>
            </a:r>
            <a:r>
              <a:rPr lang="en-US" altLang="he-IL" sz="3600" b="1" dirty="0" err="1">
                <a:latin typeface="Calibri" panose="020F0502020204030204" pitchFamily="34" charset="0"/>
                <a:ea typeface="Calibri" panose="020F0502020204030204" pitchFamily="34" charset="0"/>
                <a:cs typeface="Arial" panose="020B0604020202020204" pitchFamily="34" charset="0"/>
              </a:rPr>
              <a:t>Yahdav</a:t>
            </a:r>
            <a:r>
              <a:rPr lang="en-US" altLang="he-IL" sz="3600" b="1" dirty="0">
                <a:latin typeface="Calibri" panose="020F0502020204030204" pitchFamily="34" charset="0"/>
                <a:ea typeface="Calibri" panose="020F0502020204030204" pitchFamily="34" charset="0"/>
                <a:cs typeface="Arial" panose="020B0604020202020204" pitchFamily="34" charset="0"/>
              </a:rPr>
              <a:t>'  for ASD teachers </a:t>
            </a:r>
            <a:br>
              <a:rPr lang="en-US" altLang="he-IL" sz="3600" b="1" dirty="0">
                <a:latin typeface="Calibri" panose="020F0502020204030204" pitchFamily="34" charset="0"/>
                <a:ea typeface="Calibri" panose="020F0502020204030204" pitchFamily="34" charset="0"/>
                <a:cs typeface="Arial" panose="020B0604020202020204" pitchFamily="34" charset="0"/>
              </a:rPr>
            </a:br>
            <a:r>
              <a:rPr lang="en-US" altLang="he-IL" sz="3600" b="1" dirty="0">
                <a:latin typeface="Calibri" panose="020F0502020204030204" pitchFamily="34" charset="0"/>
                <a:ea typeface="Calibri" panose="020F0502020204030204" pitchFamily="34" charset="0"/>
                <a:cs typeface="Arial" panose="020B0604020202020204" pitchFamily="34" charset="0"/>
              </a:rPr>
              <a:t>Transition process: Insights &amp; differences</a:t>
            </a:r>
            <a:endParaRPr lang="he-IL" sz="3600" dirty="0"/>
          </a:p>
        </p:txBody>
      </p:sp>
    </p:spTree>
    <p:extLst>
      <p:ext uri="{BB962C8B-B14F-4D97-AF65-F5344CB8AC3E}">
        <p14:creationId xmlns:p14="http://schemas.microsoft.com/office/powerpoint/2010/main" val="1757359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3803</TotalTime>
  <Words>487</Words>
  <Application>Microsoft Office PowerPoint</Application>
  <PresentationFormat>מסך רחב</PresentationFormat>
  <Paragraphs>43</Paragraphs>
  <Slides>9</Slides>
  <Notes>1</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9</vt:i4>
      </vt:variant>
    </vt:vector>
  </HeadingPairs>
  <TitlesOfParts>
    <vt:vector size="16" baseType="lpstr">
      <vt:lpstr>Arial</vt:lpstr>
      <vt:lpstr>Calibri</vt:lpstr>
      <vt:lpstr>Calibri Light</vt:lpstr>
      <vt:lpstr>Century Gothic</vt:lpstr>
      <vt:lpstr>Corbel</vt:lpstr>
      <vt:lpstr>Gisha</vt:lpstr>
      <vt:lpstr>Basis</vt:lpstr>
      <vt:lpstr>ERASMUS +  PRoTEACH </vt:lpstr>
      <vt:lpstr>Insights from the process</vt:lpstr>
      <vt:lpstr>Insights from the process</vt:lpstr>
      <vt:lpstr>Insights from the process</vt:lpstr>
      <vt:lpstr>Insights from the process</vt:lpstr>
      <vt:lpstr>Insights from the process</vt:lpstr>
      <vt:lpstr>Insights from the process</vt:lpstr>
      <vt:lpstr>MIT Syllabus: Schools: 'Gil' &amp; 'Yahdav'  for ASD teachers  Transition process: Insights &amp; differences</vt:lpstr>
      <vt:lpstr>MIT Syllabus: Schools: 'Gil' &amp; 'Yahdav'  for ASD teachers  Transition process: Insights &amp; differences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 Syllabus: Gil &amp; Yahdav</dc:title>
  <dc:creator>Avi Hammer</dc:creator>
  <cp:lastModifiedBy>user</cp:lastModifiedBy>
  <cp:revision>120</cp:revision>
  <dcterms:created xsi:type="dcterms:W3CDTF">2017-02-15T16:01:54Z</dcterms:created>
  <dcterms:modified xsi:type="dcterms:W3CDTF">2017-03-07T14:02:15Z</dcterms:modified>
</cp:coreProperties>
</file>