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55" d="100"/>
          <a:sy n="55" d="100"/>
        </p:scale>
        <p:origin x="614"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37F72048-65A4-4982-B01F-0D1710F6F23D}" type="datetimeFigureOut">
              <a:rPr lang="he-IL" smtClean="0"/>
              <a:t>י"ד/סיון/תשע"ז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DC094D3-8004-45B2-B7B9-6AD9A5218ECB}"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96713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7F72048-65A4-4982-B01F-0D1710F6F23D}" type="datetimeFigureOut">
              <a:rPr lang="he-IL" smtClean="0"/>
              <a:t>י"ד/סיון/תשע"ז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DC094D3-8004-45B2-B7B9-6AD9A5218ECB}" type="slidenum">
              <a:rPr lang="he-IL" smtClean="0"/>
              <a:t>‹#›</a:t>
            </a:fld>
            <a:endParaRPr lang="he-IL"/>
          </a:p>
        </p:txBody>
      </p:sp>
    </p:spTree>
    <p:extLst>
      <p:ext uri="{BB962C8B-B14F-4D97-AF65-F5344CB8AC3E}">
        <p14:creationId xmlns:p14="http://schemas.microsoft.com/office/powerpoint/2010/main" val="30294536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7F72048-65A4-4982-B01F-0D1710F6F23D}" type="datetimeFigureOut">
              <a:rPr lang="he-IL" smtClean="0"/>
              <a:t>י"ד/סיון/תשע"ז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DC094D3-8004-45B2-B7B9-6AD9A5218ECB}" type="slidenum">
              <a:rPr lang="he-IL" smtClean="0"/>
              <a:t>‹#›</a:t>
            </a:fld>
            <a:endParaRPr lang="he-IL"/>
          </a:p>
        </p:txBody>
      </p:sp>
    </p:spTree>
    <p:extLst>
      <p:ext uri="{BB962C8B-B14F-4D97-AF65-F5344CB8AC3E}">
        <p14:creationId xmlns:p14="http://schemas.microsoft.com/office/powerpoint/2010/main" val="350778168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37F72048-65A4-4982-B01F-0D1710F6F23D}" type="datetimeFigureOut">
              <a:rPr lang="he-IL" smtClean="0"/>
              <a:t>י"ד/סיון/תשע"ז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DC094D3-8004-45B2-B7B9-6AD9A5218ECB}" type="slidenum">
              <a:rPr lang="he-IL" smtClean="0"/>
              <a:t>‹#›</a:t>
            </a:fld>
            <a:endParaRPr lang="he-IL"/>
          </a:p>
        </p:txBody>
      </p:sp>
    </p:spTree>
    <p:extLst>
      <p:ext uri="{BB962C8B-B14F-4D97-AF65-F5344CB8AC3E}">
        <p14:creationId xmlns:p14="http://schemas.microsoft.com/office/powerpoint/2010/main" val="363861176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37F72048-65A4-4982-B01F-0D1710F6F23D}" type="datetimeFigureOut">
              <a:rPr lang="he-IL" smtClean="0"/>
              <a:t>י"ד/סיון/תשע"ז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DC094D3-8004-45B2-B7B9-6AD9A5218ECB}"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05299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37F72048-65A4-4982-B01F-0D1710F6F23D}" type="datetimeFigureOut">
              <a:rPr lang="he-IL" smtClean="0"/>
              <a:t>י"ד/סיון/תשע"ז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DC094D3-8004-45B2-B7B9-6AD9A5218ECB}" type="slidenum">
              <a:rPr lang="he-IL" smtClean="0"/>
              <a:t>‹#›</a:t>
            </a:fld>
            <a:endParaRPr lang="he-IL"/>
          </a:p>
        </p:txBody>
      </p:sp>
    </p:spTree>
    <p:extLst>
      <p:ext uri="{BB962C8B-B14F-4D97-AF65-F5344CB8AC3E}">
        <p14:creationId xmlns:p14="http://schemas.microsoft.com/office/powerpoint/2010/main" val="384824563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37F72048-65A4-4982-B01F-0D1710F6F23D}" type="datetimeFigureOut">
              <a:rPr lang="he-IL" smtClean="0"/>
              <a:t>י"ד/סיון/תשע"ז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DC094D3-8004-45B2-B7B9-6AD9A5218ECB}" type="slidenum">
              <a:rPr lang="he-IL" smtClean="0"/>
              <a:t>‹#›</a:t>
            </a:fld>
            <a:endParaRPr lang="he-IL"/>
          </a:p>
        </p:txBody>
      </p:sp>
    </p:spTree>
    <p:extLst>
      <p:ext uri="{BB962C8B-B14F-4D97-AF65-F5344CB8AC3E}">
        <p14:creationId xmlns:p14="http://schemas.microsoft.com/office/powerpoint/2010/main" val="366882980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37F72048-65A4-4982-B01F-0D1710F6F23D}" type="datetimeFigureOut">
              <a:rPr lang="he-IL" smtClean="0"/>
              <a:t>י"ד/סיון/תשע"ז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9DC094D3-8004-45B2-B7B9-6AD9A5218ECB}" type="slidenum">
              <a:rPr lang="he-IL" smtClean="0"/>
              <a:t>‹#›</a:t>
            </a:fld>
            <a:endParaRPr lang="he-IL"/>
          </a:p>
        </p:txBody>
      </p:sp>
    </p:spTree>
    <p:extLst>
      <p:ext uri="{BB962C8B-B14F-4D97-AF65-F5344CB8AC3E}">
        <p14:creationId xmlns:p14="http://schemas.microsoft.com/office/powerpoint/2010/main" val="413258468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F72048-65A4-4982-B01F-0D1710F6F23D}" type="datetimeFigureOut">
              <a:rPr lang="he-IL" smtClean="0"/>
              <a:t>י"ד/סיון/תשע"ז</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9DC094D3-8004-45B2-B7B9-6AD9A5218ECB}" type="slidenum">
              <a:rPr lang="he-IL" smtClean="0"/>
              <a:t>‹#›</a:t>
            </a:fld>
            <a:endParaRPr lang="he-IL"/>
          </a:p>
        </p:txBody>
      </p:sp>
    </p:spTree>
    <p:extLst>
      <p:ext uri="{BB962C8B-B14F-4D97-AF65-F5344CB8AC3E}">
        <p14:creationId xmlns:p14="http://schemas.microsoft.com/office/powerpoint/2010/main" val="131586873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F72048-65A4-4982-B01F-0D1710F6F23D}" type="datetimeFigureOut">
              <a:rPr lang="he-IL" smtClean="0"/>
              <a:t>י"ד/סיון/תשע"ז</a:t>
            </a:fld>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C094D3-8004-45B2-B7B9-6AD9A5218ECB}" type="slidenum">
              <a:rPr lang="he-IL" smtClean="0"/>
              <a:t>‹#›</a:t>
            </a:fld>
            <a:endParaRPr lang="he-IL"/>
          </a:p>
        </p:txBody>
      </p:sp>
    </p:spTree>
    <p:extLst>
      <p:ext uri="{BB962C8B-B14F-4D97-AF65-F5344CB8AC3E}">
        <p14:creationId xmlns:p14="http://schemas.microsoft.com/office/powerpoint/2010/main" val="407842104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37F72048-65A4-4982-B01F-0D1710F6F23D}" type="datetimeFigureOut">
              <a:rPr lang="he-IL" smtClean="0"/>
              <a:t>י"ד/סיון/תשע"ז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DC094D3-8004-45B2-B7B9-6AD9A5218ECB}" type="slidenum">
              <a:rPr lang="he-IL" smtClean="0"/>
              <a:t>‹#›</a:t>
            </a:fld>
            <a:endParaRPr lang="he-IL"/>
          </a:p>
        </p:txBody>
      </p:sp>
    </p:spTree>
    <p:extLst>
      <p:ext uri="{BB962C8B-B14F-4D97-AF65-F5344CB8AC3E}">
        <p14:creationId xmlns:p14="http://schemas.microsoft.com/office/powerpoint/2010/main" val="386733616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F72048-65A4-4982-B01F-0D1710F6F23D}" type="datetimeFigureOut">
              <a:rPr lang="he-IL" smtClean="0"/>
              <a:t>י"ד/סיון/תשע"ז</a:t>
            </a:fld>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DC094D3-8004-45B2-B7B9-6AD9A5218ECB}" type="slidenum">
              <a:rPr lang="he-IL" smtClean="0"/>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1642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en-US" b="1" dirty="0"/>
              <a:t>Preparing for MITs</a:t>
            </a:r>
            <a:endParaRPr lang="he-IL" dirty="0"/>
          </a:p>
        </p:txBody>
      </p:sp>
      <p:sp>
        <p:nvSpPr>
          <p:cNvPr id="3" name="כותרת משנה 2"/>
          <p:cNvSpPr>
            <a:spLocks noGrp="1"/>
          </p:cNvSpPr>
          <p:nvPr>
            <p:ph type="subTitle" idx="1"/>
          </p:nvPr>
        </p:nvSpPr>
        <p:spPr/>
        <p:txBody>
          <a:bodyPr>
            <a:normAutofit fontScale="25000" lnSpcReduction="20000"/>
          </a:bodyPr>
          <a:lstStyle/>
          <a:p>
            <a:pPr algn="just" rtl="0"/>
            <a:r>
              <a:rPr lang="en-US" b="1" dirty="0" smtClean="0">
                <a:solidFill>
                  <a:schemeClr val="accent1">
                    <a:lumMod val="75000"/>
                  </a:schemeClr>
                </a:solidFill>
              </a:rPr>
              <a:t> </a:t>
            </a:r>
          </a:p>
          <a:p>
            <a:pPr algn="just" rtl="0"/>
            <a:r>
              <a:rPr lang="en-US" sz="3600" b="1" dirty="0" err="1" smtClean="0">
                <a:solidFill>
                  <a:schemeClr val="accent1">
                    <a:lumMod val="75000"/>
                  </a:schemeClr>
                </a:solidFill>
              </a:rPr>
              <a:t>Sakhnin</a:t>
            </a:r>
            <a:r>
              <a:rPr lang="en-US" sz="3600" b="1" dirty="0" smtClean="0">
                <a:solidFill>
                  <a:schemeClr val="accent1">
                    <a:lumMod val="75000"/>
                  </a:schemeClr>
                </a:solidFill>
              </a:rPr>
              <a:t>, </a:t>
            </a:r>
            <a:r>
              <a:rPr lang="en-US" sz="3600" b="1" dirty="0" err="1" smtClean="0">
                <a:solidFill>
                  <a:schemeClr val="accent1">
                    <a:lumMod val="75000"/>
                  </a:schemeClr>
                </a:solidFill>
              </a:rPr>
              <a:t>talpiyot</a:t>
            </a:r>
            <a:r>
              <a:rPr lang="en-US" sz="3600" b="1" dirty="0" smtClean="0">
                <a:solidFill>
                  <a:schemeClr val="accent1">
                    <a:lumMod val="75000"/>
                  </a:schemeClr>
                </a:solidFill>
              </a:rPr>
              <a:t> and Gordon </a:t>
            </a:r>
            <a:r>
              <a:rPr lang="en-US" sz="3600" b="1" dirty="0" smtClean="0">
                <a:solidFill>
                  <a:schemeClr val="accent1">
                    <a:lumMod val="75000"/>
                  </a:schemeClr>
                </a:solidFill>
              </a:rPr>
              <a:t>colleges</a:t>
            </a:r>
          </a:p>
          <a:p>
            <a:pPr algn="just" rtl="0"/>
            <a:endParaRPr lang="en-US" sz="3600" b="1" dirty="0" smtClean="0">
              <a:solidFill>
                <a:schemeClr val="accent1">
                  <a:lumMod val="75000"/>
                </a:schemeClr>
              </a:solidFill>
            </a:endParaRPr>
          </a:p>
          <a:p>
            <a:pPr algn="ctr" rtl="0"/>
            <a:r>
              <a:rPr lang="en-US" sz="7200" b="1" dirty="0" smtClean="0">
                <a:solidFill>
                  <a:schemeClr val="tx1"/>
                </a:solidFill>
              </a:rPr>
              <a:t>Presenter- Malka </a:t>
            </a:r>
            <a:r>
              <a:rPr lang="en-US" sz="7200" b="1" dirty="0" err="1" smtClean="0">
                <a:solidFill>
                  <a:schemeClr val="tx1"/>
                </a:solidFill>
              </a:rPr>
              <a:t>Zinker</a:t>
            </a:r>
            <a:r>
              <a:rPr lang="en-US" sz="7200" b="1" dirty="0" smtClean="0">
                <a:solidFill>
                  <a:schemeClr val="tx1"/>
                </a:solidFill>
              </a:rPr>
              <a:t>, Gordon College</a:t>
            </a:r>
            <a:r>
              <a:rPr lang="en-US" sz="7200" b="1" dirty="0" smtClean="0">
                <a:solidFill>
                  <a:schemeClr val="tx1"/>
                </a:solidFill>
              </a:rPr>
              <a:t> </a:t>
            </a:r>
            <a:endParaRPr lang="he-IL" sz="7200" b="1" dirty="0">
              <a:solidFill>
                <a:schemeClr val="tx1"/>
              </a:solidFill>
            </a:endParaRPr>
          </a:p>
        </p:txBody>
      </p:sp>
      <p:grpSp>
        <p:nvGrpSpPr>
          <p:cNvPr id="4" name="קבוצה 3"/>
          <p:cNvGrpSpPr>
            <a:grpSpLocks/>
          </p:cNvGrpSpPr>
          <p:nvPr/>
        </p:nvGrpSpPr>
        <p:grpSpPr>
          <a:xfrm>
            <a:off x="2216728" y="118056"/>
            <a:ext cx="7561608" cy="1308962"/>
            <a:chOff x="0" y="0"/>
            <a:chExt cx="5757545" cy="1267460"/>
          </a:xfrm>
        </p:grpSpPr>
        <p:pic>
          <p:nvPicPr>
            <p:cNvPr id="5" name="Picture 4" descr="http://eacea.ec.europa.eu/img/logos/erasmus_plus/eu_flag_co_funded_pos_%5Brgb%5D_lef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150" y="279400"/>
              <a:ext cx="2525395" cy="720090"/>
            </a:xfrm>
            <a:prstGeom prst="rect">
              <a:avLst/>
            </a:prstGeom>
            <a:noFill/>
            <a:ln>
              <a:noFill/>
            </a:ln>
          </p:spPr>
        </p:pic>
        <p:pic>
          <p:nvPicPr>
            <p:cNvPr id="6" name="Picture 2" descr="C:\Users\OWNER\Raul\BEIT BERL\Erasmus Plus - Mofet\Dissemination\Reuma 310117 proteach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00555" cy="1267460"/>
            </a:xfrm>
            <a:prstGeom prst="rect">
              <a:avLst/>
            </a:prstGeom>
            <a:noFill/>
            <a:ln>
              <a:noFill/>
            </a:ln>
          </p:spPr>
        </p:pic>
      </p:grpSp>
      <p:pic>
        <p:nvPicPr>
          <p:cNvPr id="7" name="תמונה 6"/>
          <p:cNvPicPr>
            <a:picLocks noChangeAspect="1"/>
          </p:cNvPicPr>
          <p:nvPr/>
        </p:nvPicPr>
        <p:blipFill>
          <a:blip r:embed="rId4"/>
          <a:stretch>
            <a:fillRect/>
          </a:stretch>
        </p:blipFill>
        <p:spPr>
          <a:xfrm>
            <a:off x="1827100" y="1881389"/>
            <a:ext cx="2825239" cy="886783"/>
          </a:xfrm>
          <a:prstGeom prst="rect">
            <a:avLst/>
          </a:prstGeom>
        </p:spPr>
      </p:pic>
      <p:pic>
        <p:nvPicPr>
          <p:cNvPr id="8" name="תמונה 7"/>
          <p:cNvPicPr>
            <a:picLocks noChangeAspect="1"/>
          </p:cNvPicPr>
          <p:nvPr/>
        </p:nvPicPr>
        <p:blipFill>
          <a:blip r:embed="rId5"/>
          <a:stretch>
            <a:fillRect/>
          </a:stretch>
        </p:blipFill>
        <p:spPr>
          <a:xfrm>
            <a:off x="5546639" y="1939365"/>
            <a:ext cx="2205657" cy="892256"/>
          </a:xfrm>
          <a:prstGeom prst="rect">
            <a:avLst/>
          </a:prstGeom>
        </p:spPr>
      </p:pic>
      <p:pic>
        <p:nvPicPr>
          <p:cNvPr id="10" name="תמונה 9"/>
          <p:cNvPicPr>
            <a:picLocks noChangeAspect="1"/>
          </p:cNvPicPr>
          <p:nvPr/>
        </p:nvPicPr>
        <p:blipFill>
          <a:blip r:embed="rId6"/>
          <a:stretch>
            <a:fillRect/>
          </a:stretch>
        </p:blipFill>
        <p:spPr>
          <a:xfrm>
            <a:off x="8702001" y="1863700"/>
            <a:ext cx="2697514" cy="922163"/>
          </a:xfrm>
          <a:prstGeom prst="rect">
            <a:avLst/>
          </a:prstGeom>
        </p:spPr>
      </p:pic>
    </p:spTree>
    <p:extLst>
      <p:ext uri="{BB962C8B-B14F-4D97-AF65-F5344CB8AC3E}">
        <p14:creationId xmlns:p14="http://schemas.microsoft.com/office/powerpoint/2010/main" val="81509080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889462" y="4561224"/>
            <a:ext cx="10058400" cy="4023360"/>
          </a:xfrm>
        </p:spPr>
        <p:txBody>
          <a:bodyPr/>
          <a:lstStyle/>
          <a:p>
            <a:pPr algn="just" rtl="0"/>
            <a:r>
              <a:rPr lang="en-US" sz="3600" b="1" dirty="0" smtClean="0"/>
              <a:t>4. Dissemination </a:t>
            </a:r>
            <a:r>
              <a:rPr lang="en-US" sz="3600" b="1" dirty="0"/>
              <a:t>of MIT in the college in conferences for different kinds of audiences.</a:t>
            </a:r>
            <a:endParaRPr lang="en-US" sz="3600" dirty="0"/>
          </a:p>
          <a:p>
            <a:pPr algn="just" rtl="0"/>
            <a:endParaRPr lang="he-IL" dirty="0"/>
          </a:p>
        </p:txBody>
      </p:sp>
      <p:pic>
        <p:nvPicPr>
          <p:cNvPr id="4" name="תמונה 3"/>
          <p:cNvPicPr>
            <a:picLocks noChangeAspect="1"/>
          </p:cNvPicPr>
          <p:nvPr/>
        </p:nvPicPr>
        <p:blipFill>
          <a:blip r:embed="rId2"/>
          <a:stretch>
            <a:fillRect/>
          </a:stretch>
        </p:blipFill>
        <p:spPr>
          <a:xfrm>
            <a:off x="7503770" y="-114226"/>
            <a:ext cx="4688230" cy="3353091"/>
          </a:xfrm>
          <a:prstGeom prst="rect">
            <a:avLst/>
          </a:prstGeom>
        </p:spPr>
      </p:pic>
      <p:pic>
        <p:nvPicPr>
          <p:cNvPr id="5" name="תמונה 4"/>
          <p:cNvPicPr>
            <a:picLocks noChangeAspect="1"/>
          </p:cNvPicPr>
          <p:nvPr/>
        </p:nvPicPr>
        <p:blipFill>
          <a:blip r:embed="rId3"/>
          <a:stretch>
            <a:fillRect/>
          </a:stretch>
        </p:blipFill>
        <p:spPr>
          <a:xfrm>
            <a:off x="285892" y="166798"/>
            <a:ext cx="3834938" cy="2876204"/>
          </a:xfrm>
          <a:prstGeom prst="rect">
            <a:avLst/>
          </a:prstGeom>
        </p:spPr>
      </p:pic>
      <p:pic>
        <p:nvPicPr>
          <p:cNvPr id="6" name="תמונה 5"/>
          <p:cNvPicPr>
            <a:picLocks noChangeAspect="1"/>
          </p:cNvPicPr>
          <p:nvPr/>
        </p:nvPicPr>
        <p:blipFill>
          <a:blip r:embed="rId4"/>
          <a:stretch>
            <a:fillRect/>
          </a:stretch>
        </p:blipFill>
        <p:spPr>
          <a:xfrm>
            <a:off x="3907072" y="1820528"/>
            <a:ext cx="4023180" cy="2684558"/>
          </a:xfrm>
          <a:prstGeom prst="rect">
            <a:avLst/>
          </a:prstGeom>
        </p:spPr>
      </p:pic>
    </p:spTree>
    <p:extLst>
      <p:ext uri="{BB962C8B-B14F-4D97-AF65-F5344CB8AC3E}">
        <p14:creationId xmlns:p14="http://schemas.microsoft.com/office/powerpoint/2010/main" val="23650241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pPr algn="just" rtl="0"/>
            <a:r>
              <a:rPr lang="en-US" sz="3600" b="1" dirty="0" smtClean="0"/>
              <a:t>5. Preparing </a:t>
            </a:r>
            <a:r>
              <a:rPr lang="en-US" sz="3600" b="1" dirty="0"/>
              <a:t>for next year's academic course that will accompany the project in the college.</a:t>
            </a:r>
            <a:endParaRPr lang="en-US" sz="3600" dirty="0"/>
          </a:p>
          <a:p>
            <a:pPr algn="just" rtl="0"/>
            <a:endParaRPr lang="he-IL" dirty="0"/>
          </a:p>
        </p:txBody>
      </p:sp>
    </p:spTree>
    <p:extLst>
      <p:ext uri="{BB962C8B-B14F-4D97-AF65-F5344CB8AC3E}">
        <p14:creationId xmlns:p14="http://schemas.microsoft.com/office/powerpoint/2010/main" val="222021967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1360516" y="5018424"/>
            <a:ext cx="10058400" cy="4023360"/>
          </a:xfrm>
        </p:spPr>
        <p:txBody>
          <a:bodyPr>
            <a:normAutofit/>
          </a:bodyPr>
          <a:lstStyle/>
          <a:p>
            <a:pPr algn="just" rtl="0"/>
            <a:r>
              <a:rPr lang="en-US" sz="3600" b="1" dirty="0" smtClean="0"/>
              <a:t>6. Reassuring </a:t>
            </a:r>
            <a:r>
              <a:rPr lang="en-US" sz="3600" b="1" dirty="0"/>
              <a:t>financial fund </a:t>
            </a:r>
            <a:r>
              <a:rPr lang="en-US" sz="3600" b="1" dirty="0" smtClean="0"/>
              <a:t>resources</a:t>
            </a:r>
            <a:endParaRPr lang="en-US" sz="3600" dirty="0"/>
          </a:p>
          <a:p>
            <a:pPr algn="just" rtl="0"/>
            <a:endParaRPr lang="he-IL" sz="3600" dirty="0"/>
          </a:p>
        </p:txBody>
      </p:sp>
      <p:pic>
        <p:nvPicPr>
          <p:cNvPr id="4" name="תמונה 3"/>
          <p:cNvPicPr>
            <a:picLocks noChangeAspect="1"/>
          </p:cNvPicPr>
          <p:nvPr/>
        </p:nvPicPr>
        <p:blipFill>
          <a:blip r:embed="rId2"/>
          <a:stretch>
            <a:fillRect/>
          </a:stretch>
        </p:blipFill>
        <p:spPr>
          <a:xfrm>
            <a:off x="2494339" y="1988281"/>
            <a:ext cx="6774353" cy="2779222"/>
          </a:xfrm>
          <a:prstGeom prst="rect">
            <a:avLst/>
          </a:prstGeom>
        </p:spPr>
      </p:pic>
    </p:spTree>
    <p:extLst>
      <p:ext uri="{BB962C8B-B14F-4D97-AF65-F5344CB8AC3E}">
        <p14:creationId xmlns:p14="http://schemas.microsoft.com/office/powerpoint/2010/main" val="162770209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2992582" y="391040"/>
            <a:ext cx="6040582" cy="4012974"/>
          </a:xfrm>
          <a:prstGeom prst="rect">
            <a:avLst/>
          </a:prstGeom>
        </p:spPr>
      </p:pic>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1097280" y="4575079"/>
            <a:ext cx="10058400" cy="4023360"/>
          </a:xfrm>
        </p:spPr>
        <p:txBody>
          <a:bodyPr/>
          <a:lstStyle/>
          <a:p>
            <a:pPr algn="l" rtl="0"/>
            <a:r>
              <a:rPr lang="en-US" sz="3600" b="1" dirty="0"/>
              <a:t> </a:t>
            </a:r>
            <a:r>
              <a:rPr lang="en-US" sz="3600" b="1" dirty="0" smtClean="0"/>
              <a:t>7. </a:t>
            </a:r>
            <a:r>
              <a:rPr lang="en-US" sz="3600" b="1" dirty="0" smtClean="0"/>
              <a:t>Starting </a:t>
            </a:r>
            <a:r>
              <a:rPr lang="en-US" sz="3600" b="1" dirty="0"/>
              <a:t>the process of consolidating the MIT's syllabus together with MIT partners in the college and selected schools for the project.</a:t>
            </a:r>
            <a:endParaRPr lang="en-US" sz="3600" dirty="0"/>
          </a:p>
          <a:p>
            <a:pPr algn="l" rtl="0"/>
            <a:endParaRPr lang="he-IL" sz="3600" dirty="0"/>
          </a:p>
        </p:txBody>
      </p:sp>
    </p:spTree>
    <p:extLst>
      <p:ext uri="{BB962C8B-B14F-4D97-AF65-F5344CB8AC3E}">
        <p14:creationId xmlns:p14="http://schemas.microsoft.com/office/powerpoint/2010/main" val="290349605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2274916" y="0"/>
            <a:ext cx="8021782" cy="4236689"/>
          </a:xfrm>
          <a:prstGeom prst="rect">
            <a:avLst/>
          </a:prstGeom>
        </p:spPr>
      </p:pic>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a:xfrm>
            <a:off x="723207" y="4131734"/>
            <a:ext cx="10058400" cy="4023360"/>
          </a:xfrm>
        </p:spPr>
        <p:txBody>
          <a:bodyPr>
            <a:normAutofit/>
          </a:bodyPr>
          <a:lstStyle/>
          <a:p>
            <a:pPr algn="just" rtl="0"/>
            <a:r>
              <a:rPr lang="en-US" sz="2800" b="1" dirty="0" smtClean="0">
                <a:latin typeface="Century Gothic" panose="020B0502020202020204" pitchFamily="34" charset="0"/>
              </a:rPr>
              <a:t>◄</a:t>
            </a:r>
            <a:r>
              <a:rPr lang="en-US" sz="2800" b="1" dirty="0" smtClean="0"/>
              <a:t>As </a:t>
            </a:r>
            <a:r>
              <a:rPr lang="en-US" sz="2800" b="1" dirty="0"/>
              <a:t>you can see this is a long and intense process. We are still in the process of learning.</a:t>
            </a:r>
            <a:endParaRPr lang="en-US" sz="2800" dirty="0"/>
          </a:p>
          <a:p>
            <a:pPr algn="just" rtl="0"/>
            <a:r>
              <a:rPr lang="en-US" sz="2800" b="1" dirty="0">
                <a:latin typeface="Century Gothic" panose="020B0502020202020204" pitchFamily="34" charset="0"/>
              </a:rPr>
              <a:t>◄ </a:t>
            </a:r>
            <a:r>
              <a:rPr lang="en-US" sz="2800" b="1" dirty="0" smtClean="0"/>
              <a:t>It </a:t>
            </a:r>
            <a:r>
              <a:rPr lang="en-US" sz="2800" b="1" dirty="0"/>
              <a:t>is not obvious that within less than a year each of the 3 learning colleges has reached the stage where it can operate MIT </a:t>
            </a:r>
            <a:r>
              <a:rPr lang="en-US" sz="2800" b="1" dirty="0" smtClean="0"/>
              <a:t>for the </a:t>
            </a:r>
            <a:r>
              <a:rPr lang="en-US" sz="2800" b="1" smtClean="0"/>
              <a:t>first time</a:t>
            </a:r>
            <a:endParaRPr lang="en-US" sz="2800" dirty="0"/>
          </a:p>
          <a:p>
            <a:pPr algn="just" rtl="0"/>
            <a:endParaRPr lang="he-IL" sz="2800" dirty="0"/>
          </a:p>
        </p:txBody>
      </p:sp>
    </p:spTree>
    <p:extLst>
      <p:ext uri="{BB962C8B-B14F-4D97-AF65-F5344CB8AC3E}">
        <p14:creationId xmlns:p14="http://schemas.microsoft.com/office/powerpoint/2010/main" val="87521837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b="1" dirty="0">
                <a:solidFill>
                  <a:schemeClr val="accent1">
                    <a:lumMod val="75000"/>
                  </a:schemeClr>
                </a:solidFill>
                <a:effectLst>
                  <a:outerShdw blurRad="38100" dist="38100" dir="2700000" algn="tl">
                    <a:srgbClr val="000000">
                      <a:alpha val="43137"/>
                    </a:srgbClr>
                  </a:outerShdw>
                </a:effectLst>
              </a:rPr>
              <a:t>Each college has different target audience:</a:t>
            </a:r>
            <a:br>
              <a:rPr lang="en-US" b="1" dirty="0">
                <a:solidFill>
                  <a:schemeClr val="accent1">
                    <a:lumMod val="75000"/>
                  </a:schemeClr>
                </a:solidFill>
                <a:effectLst>
                  <a:outerShdw blurRad="38100" dist="38100" dir="2700000" algn="tl">
                    <a:srgbClr val="000000">
                      <a:alpha val="43137"/>
                    </a:srgbClr>
                  </a:outerShdw>
                </a:effectLst>
              </a:rPr>
            </a:br>
            <a:endParaRPr lang="he-IL" b="1" dirty="0">
              <a:solidFill>
                <a:schemeClr val="accent1">
                  <a:lumMod val="75000"/>
                </a:schemeClr>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1208117" y="3535988"/>
            <a:ext cx="10058400" cy="2476884"/>
          </a:xfrm>
        </p:spPr>
        <p:txBody>
          <a:bodyPr>
            <a:normAutofit/>
          </a:bodyPr>
          <a:lstStyle/>
          <a:p>
            <a:pPr algn="just" rtl="0"/>
            <a:r>
              <a:rPr lang="en-US" sz="4400" b="1" dirty="0" smtClean="0">
                <a:solidFill>
                  <a:schemeClr val="accent1">
                    <a:lumMod val="75000"/>
                  </a:schemeClr>
                </a:solidFill>
                <a:latin typeface="Century Gothic" panose="020B0502020202020204" pitchFamily="34" charset="0"/>
              </a:rPr>
              <a:t>◄</a:t>
            </a:r>
            <a:r>
              <a:rPr lang="en-US" sz="4400" b="1" dirty="0" smtClean="0">
                <a:solidFill>
                  <a:schemeClr val="accent1">
                    <a:lumMod val="75000"/>
                  </a:schemeClr>
                </a:solidFill>
              </a:rPr>
              <a:t> </a:t>
            </a:r>
            <a:r>
              <a:rPr lang="en-US" sz="3900" b="1" dirty="0" err="1">
                <a:solidFill>
                  <a:schemeClr val="accent1">
                    <a:lumMod val="75000"/>
                  </a:schemeClr>
                </a:solidFill>
              </a:rPr>
              <a:t>Talpiyot</a:t>
            </a:r>
            <a:r>
              <a:rPr lang="en-US" sz="3900" b="1" dirty="0">
                <a:solidFill>
                  <a:schemeClr val="accent1">
                    <a:lumMod val="75000"/>
                  </a:schemeClr>
                </a:solidFill>
              </a:rPr>
              <a:t> </a:t>
            </a:r>
            <a:r>
              <a:rPr lang="en-US" sz="3900" b="1" dirty="0" smtClean="0">
                <a:solidFill>
                  <a:schemeClr val="accent1">
                    <a:lumMod val="75000"/>
                  </a:schemeClr>
                </a:solidFill>
              </a:rPr>
              <a:t>has mostly</a:t>
            </a:r>
            <a:r>
              <a:rPr lang="en-US" sz="3900" b="1" dirty="0" smtClean="0">
                <a:solidFill>
                  <a:schemeClr val="accent1">
                    <a:lumMod val="75000"/>
                  </a:schemeClr>
                </a:solidFill>
              </a:rPr>
              <a:t> </a:t>
            </a:r>
            <a:r>
              <a:rPr lang="en-US" sz="3900" b="1" dirty="0">
                <a:solidFill>
                  <a:schemeClr val="accent1">
                    <a:lumMod val="75000"/>
                  </a:schemeClr>
                </a:solidFill>
              </a:rPr>
              <a:t>Jewish religious </a:t>
            </a:r>
            <a:r>
              <a:rPr lang="en-US" sz="3900" b="1" dirty="0" smtClean="0">
                <a:solidFill>
                  <a:schemeClr val="accent1">
                    <a:lumMod val="75000"/>
                  </a:schemeClr>
                </a:solidFill>
              </a:rPr>
              <a:t>students</a:t>
            </a:r>
            <a:endParaRPr lang="en-US" sz="3900" b="1" dirty="0" smtClean="0">
              <a:solidFill>
                <a:schemeClr val="accent1">
                  <a:lumMod val="75000"/>
                </a:schemeClr>
              </a:solidFill>
            </a:endParaRPr>
          </a:p>
          <a:p>
            <a:pPr algn="just" rtl="0"/>
            <a:r>
              <a:rPr lang="en-US" sz="3900" b="1" dirty="0">
                <a:solidFill>
                  <a:schemeClr val="accent1">
                    <a:lumMod val="75000"/>
                  </a:schemeClr>
                </a:solidFill>
                <a:latin typeface="Century Gothic" panose="020B0502020202020204" pitchFamily="34" charset="0"/>
              </a:rPr>
              <a:t>◄</a:t>
            </a:r>
            <a:r>
              <a:rPr lang="en-US" sz="3900" b="1" dirty="0" smtClean="0">
                <a:solidFill>
                  <a:schemeClr val="accent1">
                    <a:lumMod val="75000"/>
                  </a:schemeClr>
                </a:solidFill>
              </a:rPr>
              <a:t> </a:t>
            </a:r>
            <a:r>
              <a:rPr lang="en-US" sz="3900" b="1" dirty="0" err="1">
                <a:solidFill>
                  <a:schemeClr val="accent1">
                    <a:lumMod val="75000"/>
                  </a:schemeClr>
                </a:solidFill>
              </a:rPr>
              <a:t>Sakhnin</a:t>
            </a:r>
            <a:r>
              <a:rPr lang="en-US" sz="3900" b="1" dirty="0">
                <a:solidFill>
                  <a:schemeClr val="accent1">
                    <a:lumMod val="75000"/>
                  </a:schemeClr>
                </a:solidFill>
              </a:rPr>
              <a:t> </a:t>
            </a:r>
            <a:r>
              <a:rPr lang="en-US" sz="3900" b="1" dirty="0" smtClean="0">
                <a:solidFill>
                  <a:schemeClr val="accent1">
                    <a:lumMod val="75000"/>
                  </a:schemeClr>
                </a:solidFill>
              </a:rPr>
              <a:t>has</a:t>
            </a:r>
            <a:r>
              <a:rPr lang="en-US" sz="3900" b="1" dirty="0" smtClean="0">
                <a:solidFill>
                  <a:schemeClr val="accent1">
                    <a:lumMod val="75000"/>
                  </a:schemeClr>
                </a:solidFill>
              </a:rPr>
              <a:t> </a:t>
            </a:r>
            <a:r>
              <a:rPr lang="en-US" sz="3900" b="1" dirty="0">
                <a:solidFill>
                  <a:schemeClr val="accent1">
                    <a:lumMod val="75000"/>
                  </a:schemeClr>
                </a:solidFill>
              </a:rPr>
              <a:t>Arab </a:t>
            </a:r>
            <a:r>
              <a:rPr lang="en-US" sz="3900" b="1" dirty="0" smtClean="0">
                <a:solidFill>
                  <a:schemeClr val="accent1">
                    <a:lumMod val="75000"/>
                  </a:schemeClr>
                </a:solidFill>
              </a:rPr>
              <a:t>students</a:t>
            </a:r>
            <a:endParaRPr lang="en-US" sz="3900" b="1" dirty="0">
              <a:solidFill>
                <a:schemeClr val="accent1">
                  <a:lumMod val="75000"/>
                </a:schemeClr>
              </a:solidFill>
            </a:endParaRPr>
          </a:p>
          <a:p>
            <a:pPr algn="just" rtl="0"/>
            <a:r>
              <a:rPr lang="en-US" sz="3900" b="1" dirty="0" smtClean="0">
                <a:solidFill>
                  <a:schemeClr val="accent1">
                    <a:lumMod val="75000"/>
                  </a:schemeClr>
                </a:solidFill>
                <a:latin typeface="Century Gothic" panose="020B0502020202020204" pitchFamily="34" charset="0"/>
              </a:rPr>
              <a:t>◄</a:t>
            </a:r>
            <a:r>
              <a:rPr lang="en-US" sz="3900" b="1" dirty="0" smtClean="0">
                <a:solidFill>
                  <a:schemeClr val="accent1">
                    <a:lumMod val="75000"/>
                  </a:schemeClr>
                </a:solidFill>
              </a:rPr>
              <a:t>Gordon </a:t>
            </a:r>
            <a:r>
              <a:rPr lang="en-US" sz="3900" b="1" dirty="0" smtClean="0">
                <a:solidFill>
                  <a:schemeClr val="accent1">
                    <a:lumMod val="75000"/>
                  </a:schemeClr>
                </a:solidFill>
              </a:rPr>
              <a:t>has</a:t>
            </a:r>
            <a:r>
              <a:rPr lang="en-US" sz="3900" b="1" dirty="0" smtClean="0">
                <a:solidFill>
                  <a:schemeClr val="accent1">
                    <a:lumMod val="75000"/>
                  </a:schemeClr>
                </a:solidFill>
              </a:rPr>
              <a:t> </a:t>
            </a:r>
            <a:r>
              <a:rPr lang="en-US" sz="3900" b="1" dirty="0">
                <a:solidFill>
                  <a:schemeClr val="accent1">
                    <a:lumMod val="75000"/>
                  </a:schemeClr>
                </a:solidFill>
              </a:rPr>
              <a:t>Jewish </a:t>
            </a:r>
            <a:r>
              <a:rPr lang="en-US" sz="3900" b="1" dirty="0" smtClean="0">
                <a:solidFill>
                  <a:schemeClr val="accent1">
                    <a:lumMod val="75000"/>
                  </a:schemeClr>
                </a:solidFill>
              </a:rPr>
              <a:t>,Druze and Arab students</a:t>
            </a:r>
            <a:endParaRPr lang="en-US" sz="3900" dirty="0">
              <a:solidFill>
                <a:schemeClr val="accent1">
                  <a:lumMod val="75000"/>
                </a:schemeClr>
              </a:solidFill>
            </a:endParaRPr>
          </a:p>
          <a:p>
            <a:pPr algn="just" rtl="0"/>
            <a:endParaRPr lang="he-IL" sz="3900" dirty="0">
              <a:solidFill>
                <a:schemeClr val="accent1">
                  <a:lumMod val="75000"/>
                </a:schemeClr>
              </a:solidFill>
            </a:endParaRPr>
          </a:p>
        </p:txBody>
      </p:sp>
      <p:pic>
        <p:nvPicPr>
          <p:cNvPr id="4" name="תמונה 3"/>
          <p:cNvPicPr>
            <a:picLocks noChangeAspect="1"/>
          </p:cNvPicPr>
          <p:nvPr/>
        </p:nvPicPr>
        <p:blipFill>
          <a:blip r:embed="rId2"/>
          <a:stretch>
            <a:fillRect/>
          </a:stretch>
        </p:blipFill>
        <p:spPr>
          <a:xfrm>
            <a:off x="2351117" y="1080076"/>
            <a:ext cx="7550726" cy="2455912"/>
          </a:xfrm>
          <a:prstGeom prst="rect">
            <a:avLst/>
          </a:prstGeom>
        </p:spPr>
      </p:pic>
    </p:spTree>
    <p:extLst>
      <p:ext uri="{BB962C8B-B14F-4D97-AF65-F5344CB8AC3E}">
        <p14:creationId xmlns:p14="http://schemas.microsoft.com/office/powerpoint/2010/main" val="269558707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lnSpcReduction="10000"/>
          </a:bodyPr>
          <a:lstStyle/>
          <a:p>
            <a:pPr algn="l" rtl="0"/>
            <a:endParaRPr lang="en-US" sz="5400" dirty="0" smtClean="0">
              <a:solidFill>
                <a:schemeClr val="accent1">
                  <a:lumMod val="75000"/>
                </a:schemeClr>
              </a:solidFill>
            </a:endParaRPr>
          </a:p>
          <a:p>
            <a:pPr algn="l" rtl="0"/>
            <a:endParaRPr lang="en-US" sz="5400" dirty="0">
              <a:solidFill>
                <a:schemeClr val="accent1">
                  <a:lumMod val="75000"/>
                </a:schemeClr>
              </a:solidFill>
            </a:endParaRPr>
          </a:p>
          <a:p>
            <a:pPr algn="l" rtl="0"/>
            <a:r>
              <a:rPr lang="en-US" sz="5400" dirty="0" smtClean="0">
                <a:solidFill>
                  <a:schemeClr val="accent1">
                    <a:lumMod val="75000"/>
                  </a:schemeClr>
                </a:solidFill>
              </a:rPr>
              <a:t>Each </a:t>
            </a:r>
            <a:r>
              <a:rPr lang="en-US" sz="5400" dirty="0">
                <a:solidFill>
                  <a:schemeClr val="accent1">
                    <a:lumMod val="75000"/>
                  </a:schemeClr>
                </a:solidFill>
              </a:rPr>
              <a:t>college has </a:t>
            </a:r>
            <a:r>
              <a:rPr lang="en-US" sz="5400" dirty="0" smtClean="0">
                <a:solidFill>
                  <a:schemeClr val="accent1">
                    <a:lumMod val="75000"/>
                  </a:schemeClr>
                </a:solidFill>
              </a:rPr>
              <a:t>a professional experience </a:t>
            </a:r>
            <a:r>
              <a:rPr lang="en-US" sz="5400" dirty="0">
                <a:solidFill>
                  <a:schemeClr val="accent1">
                    <a:lumMod val="75000"/>
                  </a:schemeClr>
                </a:solidFill>
              </a:rPr>
              <a:t>in induction and mentoring new </a:t>
            </a:r>
            <a:r>
              <a:rPr lang="en-US" sz="5400" dirty="0" smtClean="0">
                <a:solidFill>
                  <a:schemeClr val="accent1">
                    <a:lumMod val="75000"/>
                  </a:schemeClr>
                </a:solidFill>
              </a:rPr>
              <a:t>teachers</a:t>
            </a:r>
            <a:endParaRPr lang="he-IL" sz="5400" dirty="0">
              <a:solidFill>
                <a:schemeClr val="accent1">
                  <a:lumMod val="75000"/>
                </a:schemeClr>
              </a:solidFill>
            </a:endParaRPr>
          </a:p>
        </p:txBody>
      </p:sp>
      <p:pic>
        <p:nvPicPr>
          <p:cNvPr id="4" name="תמונה 3"/>
          <p:cNvPicPr>
            <a:picLocks noChangeAspect="1"/>
          </p:cNvPicPr>
          <p:nvPr/>
        </p:nvPicPr>
        <p:blipFill>
          <a:blip r:embed="rId2"/>
          <a:stretch>
            <a:fillRect/>
          </a:stretch>
        </p:blipFill>
        <p:spPr>
          <a:xfrm>
            <a:off x="2559627" y="848591"/>
            <a:ext cx="6324600" cy="2362200"/>
          </a:xfrm>
          <a:prstGeom prst="rect">
            <a:avLst/>
          </a:prstGeom>
        </p:spPr>
      </p:pic>
    </p:spTree>
    <p:extLst>
      <p:ext uri="{BB962C8B-B14F-4D97-AF65-F5344CB8AC3E}">
        <p14:creationId xmlns:p14="http://schemas.microsoft.com/office/powerpoint/2010/main" val="259335622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rtl="0"/>
            <a:r>
              <a:rPr lang="en-US" b="1" dirty="0" smtClean="0">
                <a:solidFill>
                  <a:schemeClr val="tx1"/>
                </a:solidFill>
              </a:rPr>
              <a:t>Joining the MIT on October 2016</a:t>
            </a:r>
            <a:endParaRPr lang="he-IL" b="1" dirty="0">
              <a:solidFill>
                <a:schemeClr val="tx1"/>
              </a:solidFill>
            </a:endParaRPr>
          </a:p>
        </p:txBody>
      </p:sp>
      <p:sp>
        <p:nvSpPr>
          <p:cNvPr id="3" name="מציין מיקום תוכן 2"/>
          <p:cNvSpPr>
            <a:spLocks noGrp="1"/>
          </p:cNvSpPr>
          <p:nvPr>
            <p:ph idx="1"/>
          </p:nvPr>
        </p:nvSpPr>
        <p:spPr/>
        <p:txBody>
          <a:bodyPr>
            <a:normAutofit/>
          </a:bodyPr>
          <a:lstStyle/>
          <a:p>
            <a:pPr algn="l" rtl="0"/>
            <a:r>
              <a:rPr lang="en-US" sz="4000" dirty="0">
                <a:solidFill>
                  <a:schemeClr val="accent1">
                    <a:lumMod val="75000"/>
                  </a:schemeClr>
                </a:solidFill>
              </a:rPr>
              <a:t>In terms of the MIT, the 3 </a:t>
            </a:r>
            <a:r>
              <a:rPr lang="en-US" sz="4000" dirty="0" smtClean="0">
                <a:solidFill>
                  <a:schemeClr val="accent1">
                    <a:lumMod val="75000"/>
                  </a:schemeClr>
                </a:solidFill>
              </a:rPr>
              <a:t>colleges joined the project and  </a:t>
            </a:r>
            <a:r>
              <a:rPr lang="en-US" sz="4000" dirty="0">
                <a:solidFill>
                  <a:schemeClr val="accent1">
                    <a:lumMod val="75000"/>
                  </a:schemeClr>
                </a:solidFill>
              </a:rPr>
              <a:t>learnt about </a:t>
            </a:r>
            <a:r>
              <a:rPr lang="en-US" sz="4000" dirty="0" smtClean="0">
                <a:solidFill>
                  <a:schemeClr val="accent1">
                    <a:lumMod val="75000"/>
                  </a:schemeClr>
                </a:solidFill>
              </a:rPr>
              <a:t>the MIT </a:t>
            </a:r>
            <a:r>
              <a:rPr lang="en-US" sz="4000" dirty="0">
                <a:solidFill>
                  <a:schemeClr val="accent1">
                    <a:lumMod val="75000"/>
                  </a:schemeClr>
                </a:solidFill>
              </a:rPr>
              <a:t>for the first </a:t>
            </a:r>
            <a:r>
              <a:rPr lang="en-US" sz="4000" dirty="0" smtClean="0">
                <a:solidFill>
                  <a:schemeClr val="accent1">
                    <a:lumMod val="75000"/>
                  </a:schemeClr>
                </a:solidFill>
              </a:rPr>
              <a:t>time only </a:t>
            </a:r>
            <a:r>
              <a:rPr lang="en-US" sz="4000" dirty="0">
                <a:solidFill>
                  <a:schemeClr val="accent1">
                    <a:lumMod val="75000"/>
                  </a:schemeClr>
                </a:solidFill>
              </a:rPr>
              <a:t>this </a:t>
            </a:r>
            <a:r>
              <a:rPr lang="en-US" sz="4000" dirty="0" smtClean="0">
                <a:solidFill>
                  <a:schemeClr val="accent1">
                    <a:lumMod val="75000"/>
                  </a:schemeClr>
                </a:solidFill>
              </a:rPr>
              <a:t>academic year.</a:t>
            </a:r>
            <a:endParaRPr lang="en-US" sz="4000" dirty="0" smtClean="0">
              <a:solidFill>
                <a:schemeClr val="accent1">
                  <a:lumMod val="75000"/>
                </a:schemeClr>
              </a:solidFill>
            </a:endParaRPr>
          </a:p>
          <a:p>
            <a:pPr algn="l" rtl="0"/>
            <a:r>
              <a:rPr lang="en-US" sz="4000" b="1" dirty="0" smtClean="0">
                <a:solidFill>
                  <a:schemeClr val="accent1">
                    <a:lumMod val="75000"/>
                  </a:schemeClr>
                </a:solidFill>
              </a:rPr>
              <a:t>Therefore</a:t>
            </a:r>
            <a:r>
              <a:rPr lang="en-US" sz="4000" b="1" dirty="0">
                <a:solidFill>
                  <a:schemeClr val="accent1">
                    <a:lumMod val="75000"/>
                  </a:schemeClr>
                </a:solidFill>
              </a:rPr>
              <a:t>, 2 main processes were conducted this year in each and every new participating college:</a:t>
            </a:r>
            <a:endParaRPr lang="he-IL" sz="4000" b="1" dirty="0">
              <a:solidFill>
                <a:schemeClr val="accent1">
                  <a:lumMod val="75000"/>
                </a:schemeClr>
              </a:solidFill>
            </a:endParaRPr>
          </a:p>
        </p:txBody>
      </p:sp>
    </p:spTree>
    <p:extLst>
      <p:ext uri="{BB962C8B-B14F-4D97-AF65-F5344CB8AC3E}">
        <p14:creationId xmlns:p14="http://schemas.microsoft.com/office/powerpoint/2010/main" val="25793460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just" rtl="0"/>
            <a:r>
              <a:rPr lang="en-US" b="1" dirty="0">
                <a:solidFill>
                  <a:schemeClr val="accent1">
                    <a:lumMod val="75000"/>
                  </a:schemeClr>
                </a:solidFill>
                <a:effectLst>
                  <a:outerShdw blurRad="38100" dist="38100" dir="2700000" algn="tl">
                    <a:srgbClr val="000000">
                      <a:alpha val="43137"/>
                    </a:srgbClr>
                  </a:outerShdw>
                </a:effectLst>
              </a:rPr>
              <a:t>A</a:t>
            </a:r>
            <a:r>
              <a:rPr lang="en-US" b="1" dirty="0" smtClean="0">
                <a:solidFill>
                  <a:schemeClr val="accent1">
                    <a:lumMod val="75000"/>
                  </a:schemeClr>
                </a:solidFill>
                <a:effectLst>
                  <a:outerShdw blurRad="38100" dist="38100" dir="2700000" algn="tl">
                    <a:srgbClr val="000000">
                      <a:alpha val="43137"/>
                    </a:srgbClr>
                  </a:outerShdw>
                </a:effectLst>
              </a:rPr>
              <a:t>-External Process</a:t>
            </a:r>
            <a:endParaRPr lang="he-IL" b="1" dirty="0">
              <a:solidFill>
                <a:schemeClr val="accent1">
                  <a:lumMod val="75000"/>
                </a:schemeClr>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778625" y="3868498"/>
            <a:ext cx="10058400" cy="4023360"/>
          </a:xfrm>
        </p:spPr>
        <p:txBody>
          <a:bodyPr>
            <a:normAutofit/>
          </a:bodyPr>
          <a:lstStyle/>
          <a:p>
            <a:pPr lvl="0" algn="just" rtl="0"/>
            <a:r>
              <a:rPr lang="en-US" sz="3200" b="1" dirty="0"/>
              <a:t>The learning process of the MIT through participating in monthly meetings in the MOFET institution with the heads of the project and the veteran colleges, through participating in consortiums and learning from the veteran colleges experience.</a:t>
            </a:r>
            <a:endParaRPr lang="en-US" sz="3200" dirty="0"/>
          </a:p>
          <a:p>
            <a:pPr algn="just" rtl="0"/>
            <a:r>
              <a:rPr lang="en-US" sz="3200" b="1" dirty="0" smtClean="0"/>
              <a:t> </a:t>
            </a:r>
            <a:endParaRPr lang="he-IL" sz="3200" dirty="0"/>
          </a:p>
        </p:txBody>
      </p:sp>
      <p:pic>
        <p:nvPicPr>
          <p:cNvPr id="4" name="תמונה 3"/>
          <p:cNvPicPr>
            <a:picLocks noChangeAspect="1"/>
          </p:cNvPicPr>
          <p:nvPr/>
        </p:nvPicPr>
        <p:blipFill>
          <a:blip r:embed="rId2"/>
          <a:stretch>
            <a:fillRect/>
          </a:stretch>
        </p:blipFill>
        <p:spPr>
          <a:xfrm>
            <a:off x="8234981" y="0"/>
            <a:ext cx="3957019" cy="2105891"/>
          </a:xfrm>
          <a:prstGeom prst="rect">
            <a:avLst/>
          </a:prstGeom>
        </p:spPr>
      </p:pic>
    </p:spTree>
    <p:extLst>
      <p:ext uri="{BB962C8B-B14F-4D97-AF65-F5344CB8AC3E}">
        <p14:creationId xmlns:p14="http://schemas.microsoft.com/office/powerpoint/2010/main" val="429069458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just" rtl="0"/>
            <a:r>
              <a:rPr lang="en-US" b="1" dirty="0">
                <a:solidFill>
                  <a:schemeClr val="accent1">
                    <a:lumMod val="75000"/>
                  </a:schemeClr>
                </a:solidFill>
                <a:effectLst>
                  <a:outerShdw blurRad="38100" dist="38100" dir="2700000" algn="tl">
                    <a:srgbClr val="000000">
                      <a:alpha val="43137"/>
                    </a:srgbClr>
                  </a:outerShdw>
                </a:effectLst>
              </a:rPr>
              <a:t>B</a:t>
            </a:r>
            <a:r>
              <a:rPr lang="en-US" b="1" dirty="0" smtClean="0">
                <a:solidFill>
                  <a:schemeClr val="accent1">
                    <a:lumMod val="75000"/>
                  </a:schemeClr>
                </a:solidFill>
                <a:effectLst>
                  <a:outerShdw blurRad="38100" dist="38100" dir="2700000" algn="tl">
                    <a:srgbClr val="000000">
                      <a:alpha val="43137"/>
                    </a:srgbClr>
                  </a:outerShdw>
                </a:effectLst>
              </a:rPr>
              <a:t>- Internal Process</a:t>
            </a:r>
            <a:endParaRPr lang="he-IL" b="1" dirty="0">
              <a:solidFill>
                <a:schemeClr val="accent1">
                  <a:lumMod val="75000"/>
                </a:schemeClr>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p:txBody>
          <a:bodyPr/>
          <a:lstStyle/>
          <a:p>
            <a:pPr algn="just" rtl="0"/>
            <a:r>
              <a:rPr lang="en-US" sz="3200" b="1" dirty="0"/>
              <a:t>Starting out organizational processes that will allow us to  begin the operation of MIT:</a:t>
            </a:r>
            <a:endParaRPr lang="en-US" sz="3200" dirty="0"/>
          </a:p>
          <a:p>
            <a:pPr algn="just" rtl="0"/>
            <a:endParaRPr lang="he-IL" dirty="0"/>
          </a:p>
        </p:txBody>
      </p:sp>
    </p:spTree>
    <p:extLst>
      <p:ext uri="{BB962C8B-B14F-4D97-AF65-F5344CB8AC3E}">
        <p14:creationId xmlns:p14="http://schemas.microsoft.com/office/powerpoint/2010/main" val="11529917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903316" y="4034752"/>
            <a:ext cx="10058400" cy="4023360"/>
          </a:xfrm>
        </p:spPr>
        <p:txBody>
          <a:bodyPr>
            <a:normAutofit/>
          </a:bodyPr>
          <a:lstStyle/>
          <a:p>
            <a:pPr algn="just" rtl="0"/>
            <a:r>
              <a:rPr lang="en-US" sz="3200" b="1" dirty="0"/>
              <a:t>1</a:t>
            </a:r>
            <a:r>
              <a:rPr lang="en-US" sz="3200" b="1" dirty="0" smtClean="0"/>
              <a:t>. </a:t>
            </a:r>
            <a:r>
              <a:rPr lang="en-US" sz="3200" b="1" dirty="0" smtClean="0"/>
              <a:t>Executive </a:t>
            </a:r>
            <a:r>
              <a:rPr lang="en-US" sz="3200" b="1" dirty="0"/>
              <a:t>steps such as presenting the project to the board of management of the college and to potential partners in the college such as instructors, head of unit and faculty members.</a:t>
            </a:r>
            <a:endParaRPr lang="en-US" sz="3200" dirty="0"/>
          </a:p>
          <a:p>
            <a:pPr algn="just" rtl="0"/>
            <a:endParaRPr lang="he-IL" sz="3200" dirty="0"/>
          </a:p>
        </p:txBody>
      </p:sp>
      <p:pic>
        <p:nvPicPr>
          <p:cNvPr id="4" name="תמונה 3"/>
          <p:cNvPicPr>
            <a:picLocks noChangeAspect="1"/>
          </p:cNvPicPr>
          <p:nvPr/>
        </p:nvPicPr>
        <p:blipFill>
          <a:blip r:embed="rId2"/>
          <a:stretch>
            <a:fillRect/>
          </a:stretch>
        </p:blipFill>
        <p:spPr>
          <a:xfrm>
            <a:off x="2867891" y="540327"/>
            <a:ext cx="6677891" cy="3249058"/>
          </a:xfrm>
          <a:prstGeom prst="rect">
            <a:avLst/>
          </a:prstGeom>
        </p:spPr>
      </p:pic>
    </p:spTree>
    <p:extLst>
      <p:ext uri="{BB962C8B-B14F-4D97-AF65-F5344CB8AC3E}">
        <p14:creationId xmlns:p14="http://schemas.microsoft.com/office/powerpoint/2010/main" val="282676705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958734" y="4214861"/>
            <a:ext cx="10058400" cy="4023360"/>
          </a:xfrm>
        </p:spPr>
        <p:txBody>
          <a:bodyPr>
            <a:normAutofit/>
          </a:bodyPr>
          <a:lstStyle/>
          <a:p>
            <a:pPr lvl="0" algn="just" rtl="0"/>
            <a:r>
              <a:rPr lang="en-US" sz="3200" b="1" dirty="0" smtClean="0"/>
              <a:t>2.Choosing </a:t>
            </a:r>
            <a:r>
              <a:rPr lang="en-US" sz="3200" b="1" dirty="0"/>
              <a:t>the members who will take an official role in the project</a:t>
            </a:r>
            <a:endParaRPr lang="en-US" sz="3200" dirty="0"/>
          </a:p>
          <a:p>
            <a:pPr algn="just" rtl="0"/>
            <a:r>
              <a:rPr lang="en-US" sz="3200" b="1" dirty="0"/>
              <a:t>( coordinator, moderators and instructors of the MIT)</a:t>
            </a:r>
            <a:endParaRPr lang="en-US" sz="3200" dirty="0"/>
          </a:p>
          <a:p>
            <a:pPr algn="just" rtl="0"/>
            <a:endParaRPr lang="he-IL" sz="3200" dirty="0"/>
          </a:p>
        </p:txBody>
      </p:sp>
      <p:pic>
        <p:nvPicPr>
          <p:cNvPr id="4" name="תמונה 3"/>
          <p:cNvPicPr>
            <a:picLocks noChangeAspect="1"/>
          </p:cNvPicPr>
          <p:nvPr/>
        </p:nvPicPr>
        <p:blipFill>
          <a:blip r:embed="rId2"/>
          <a:stretch>
            <a:fillRect/>
          </a:stretch>
        </p:blipFill>
        <p:spPr>
          <a:xfrm>
            <a:off x="3112250" y="286603"/>
            <a:ext cx="5751368" cy="3393307"/>
          </a:xfrm>
          <a:prstGeom prst="rect">
            <a:avLst/>
          </a:prstGeom>
        </p:spPr>
      </p:pic>
    </p:spTree>
    <p:extLst>
      <p:ext uri="{BB962C8B-B14F-4D97-AF65-F5344CB8AC3E}">
        <p14:creationId xmlns:p14="http://schemas.microsoft.com/office/powerpoint/2010/main" val="133037014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1097280" y="4104025"/>
            <a:ext cx="10058400" cy="4023360"/>
          </a:xfrm>
        </p:spPr>
        <p:txBody>
          <a:bodyPr>
            <a:normAutofit/>
          </a:bodyPr>
          <a:lstStyle/>
          <a:p>
            <a:pPr algn="just" rtl="0"/>
            <a:r>
              <a:rPr lang="en-US" sz="4000" b="1" dirty="0" smtClean="0"/>
              <a:t>3.Recruiting </a:t>
            </a:r>
            <a:r>
              <a:rPr lang="en-US" sz="4000" b="1" dirty="0"/>
              <a:t>schools- involved meetings with key players from the ministry, municipality and the schools.</a:t>
            </a:r>
            <a:endParaRPr lang="en-US" sz="4000" dirty="0"/>
          </a:p>
          <a:p>
            <a:pPr algn="just" rtl="0"/>
            <a:endParaRPr lang="he-IL" sz="4000" dirty="0"/>
          </a:p>
        </p:txBody>
      </p:sp>
      <p:pic>
        <p:nvPicPr>
          <p:cNvPr id="4" name="תמונה 3"/>
          <p:cNvPicPr>
            <a:picLocks noChangeAspect="1"/>
          </p:cNvPicPr>
          <p:nvPr/>
        </p:nvPicPr>
        <p:blipFill>
          <a:blip r:embed="rId2"/>
          <a:stretch>
            <a:fillRect/>
          </a:stretch>
        </p:blipFill>
        <p:spPr>
          <a:xfrm>
            <a:off x="2880489" y="183572"/>
            <a:ext cx="6491981" cy="3649546"/>
          </a:xfrm>
          <a:prstGeom prst="rect">
            <a:avLst/>
          </a:prstGeom>
        </p:spPr>
      </p:pic>
    </p:spTree>
    <p:extLst>
      <p:ext uri="{BB962C8B-B14F-4D97-AF65-F5344CB8AC3E}">
        <p14:creationId xmlns:p14="http://schemas.microsoft.com/office/powerpoint/2010/main" val="22457151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theme/theme1.xml><?xml version="1.0" encoding="utf-8"?>
<a:theme xmlns:a="http://schemas.openxmlformats.org/drawingml/2006/main" name="מבט לאחור">
  <a:themeElements>
    <a:clrScheme name="מבט לאחור">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82</TotalTime>
  <Words>353</Words>
  <Application>Microsoft Office PowerPoint</Application>
  <PresentationFormat>מסך רחב</PresentationFormat>
  <Paragraphs>30</Paragraphs>
  <Slides>14</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14</vt:i4>
      </vt:variant>
    </vt:vector>
  </HeadingPairs>
  <TitlesOfParts>
    <vt:vector size="20" baseType="lpstr">
      <vt:lpstr>Arial</vt:lpstr>
      <vt:lpstr>Calibri</vt:lpstr>
      <vt:lpstr>Calibri Light</vt:lpstr>
      <vt:lpstr>Century Gothic</vt:lpstr>
      <vt:lpstr>Times New Roman</vt:lpstr>
      <vt:lpstr>מבט לאחור</vt:lpstr>
      <vt:lpstr>Preparing for MITs</vt:lpstr>
      <vt:lpstr>Each college has different target audience: </vt:lpstr>
      <vt:lpstr>מצגת של PowerPoint</vt:lpstr>
      <vt:lpstr>Joining the MIT on October 2016</vt:lpstr>
      <vt:lpstr>A-External Process</vt:lpstr>
      <vt:lpstr>B- Internal Process</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MITs</dc:title>
  <dc:creator>מלכה צינקר</dc:creator>
  <cp:lastModifiedBy>מלכה צינקר</cp:lastModifiedBy>
  <cp:revision>14</cp:revision>
  <dcterms:created xsi:type="dcterms:W3CDTF">2017-06-05T15:43:44Z</dcterms:created>
  <dcterms:modified xsi:type="dcterms:W3CDTF">2017-06-08T05:39:35Z</dcterms:modified>
</cp:coreProperties>
</file>