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375" r:id="rId2"/>
    <p:sldId id="314" r:id="rId3"/>
    <p:sldId id="377" r:id="rId4"/>
    <p:sldId id="403" r:id="rId5"/>
    <p:sldId id="382" r:id="rId6"/>
    <p:sldId id="376" r:id="rId7"/>
    <p:sldId id="315" r:id="rId8"/>
    <p:sldId id="381" r:id="rId9"/>
    <p:sldId id="316" r:id="rId10"/>
    <p:sldId id="378" r:id="rId11"/>
    <p:sldId id="379" r:id="rId12"/>
    <p:sldId id="402" r:id="rId13"/>
    <p:sldId id="317" r:id="rId14"/>
    <p:sldId id="313" r:id="rId15"/>
    <p:sldId id="383" r:id="rId16"/>
    <p:sldId id="384" r:id="rId17"/>
    <p:sldId id="386" r:id="rId18"/>
    <p:sldId id="388" r:id="rId19"/>
    <p:sldId id="387" r:id="rId20"/>
    <p:sldId id="389" r:id="rId21"/>
    <p:sldId id="392" r:id="rId22"/>
    <p:sldId id="393" r:id="rId23"/>
    <p:sldId id="394" r:id="rId24"/>
    <p:sldId id="395" r:id="rId25"/>
    <p:sldId id="396" r:id="rId26"/>
    <p:sldId id="397" r:id="rId27"/>
    <p:sldId id="398" r:id="rId28"/>
    <p:sldId id="399" r:id="rId29"/>
    <p:sldId id="400" r:id="rId30"/>
    <p:sldId id="295" r:id="rId31"/>
    <p:sldId id="332" r:id="rId32"/>
    <p:sldId id="296" r:id="rId33"/>
    <p:sldId id="401" r:id="rId34"/>
    <p:sldId id="325" r:id="rId35"/>
    <p:sldId id="326" r:id="rId36"/>
    <p:sldId id="330" r:id="rId37"/>
    <p:sldId id="352" r:id="rId38"/>
  </p:sldIdLst>
  <p:sldSz cx="10693400" cy="7561263"/>
  <p:notesSz cx="6858000" cy="9144000"/>
  <p:defaultText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5FCDB8"/>
    <a:srgbClr val="0B629D"/>
    <a:srgbClr val="43893F"/>
    <a:srgbClr val="8AC75D"/>
    <a:srgbClr val="B1EC7C"/>
    <a:srgbClr val="128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719" autoAdjust="0"/>
  </p:normalViewPr>
  <p:slideViewPr>
    <p:cSldViewPr>
      <p:cViewPr>
        <p:scale>
          <a:sx n="66" d="100"/>
          <a:sy n="66" d="100"/>
        </p:scale>
        <p:origin x="-944" y="228"/>
      </p:cViewPr>
      <p:guideLst>
        <p:guide orient="horz" pos="2382"/>
        <p:guide pos="336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A5DF5FD-12B2-4A51-9FC7-D4383E1CFA36}" type="datetimeFigureOut">
              <a:rPr lang="he-IL" smtClean="0"/>
              <a:pPr/>
              <a:t>כ"ג/אדר/תשע"ז</a:t>
            </a:fld>
            <a:endParaRPr lang="he-IL"/>
          </a:p>
        </p:txBody>
      </p:sp>
      <p:sp>
        <p:nvSpPr>
          <p:cNvPr id="4" name="מציין מיקום של תמונת שקופית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900F425-CDE0-44CE-BFDB-B925A3E4FF9F}" type="slidenum">
              <a:rPr lang="he-IL" smtClean="0"/>
              <a:pPr/>
              <a:t>‹#›</a:t>
            </a:fld>
            <a:endParaRPr lang="he-IL"/>
          </a:p>
        </p:txBody>
      </p:sp>
    </p:spTree>
    <p:extLst>
      <p:ext uri="{BB962C8B-B14F-4D97-AF65-F5344CB8AC3E}">
        <p14:creationId xmlns:p14="http://schemas.microsoft.com/office/powerpoint/2010/main" val="577868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pPr>
              <a:defRPr/>
            </a:pPr>
            <a:fld id="{8900F425-CDE0-44CE-BFDB-B925A3E4FF9F}" type="slidenum">
              <a:rPr lang="he-IL" smtClean="0">
                <a:solidFill>
                  <a:prstClr val="black"/>
                </a:solidFill>
              </a:rPr>
              <a:pPr>
                <a:defRPr/>
              </a:pPr>
              <a:t>1</a:t>
            </a:fld>
            <a:endParaRPr lang="he-IL">
              <a:solidFill>
                <a:prstClr val="black"/>
              </a:solidFill>
            </a:endParaRPr>
          </a:p>
        </p:txBody>
      </p:sp>
    </p:spTree>
    <p:extLst>
      <p:ext uri="{BB962C8B-B14F-4D97-AF65-F5344CB8AC3E}">
        <p14:creationId xmlns:p14="http://schemas.microsoft.com/office/powerpoint/2010/main" val="167124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32652C6-E7D7-4BD3-88B8-4480DE8C8990}" type="slidenum">
              <a:rPr lang="he-IL" smtClean="0">
                <a:solidFill>
                  <a:prstClr val="black"/>
                </a:solidFill>
              </a:rPr>
              <a:pPr/>
              <a:t>10</a:t>
            </a:fld>
            <a:endParaRPr lang="he-IL">
              <a:solidFill>
                <a:prstClr val="black"/>
              </a:solidFill>
            </a:endParaRPr>
          </a:p>
        </p:txBody>
      </p:sp>
    </p:spTree>
    <p:extLst>
      <p:ext uri="{BB962C8B-B14F-4D97-AF65-F5344CB8AC3E}">
        <p14:creationId xmlns:p14="http://schemas.microsoft.com/office/powerpoint/2010/main" val="230055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32652C6-E7D7-4BD3-88B8-4480DE8C8990}" type="slidenum">
              <a:rPr lang="he-IL" smtClean="0">
                <a:solidFill>
                  <a:prstClr val="black"/>
                </a:solidFill>
              </a:rPr>
              <a:pPr/>
              <a:t>11</a:t>
            </a:fld>
            <a:endParaRPr lang="he-IL">
              <a:solidFill>
                <a:prstClr val="black"/>
              </a:solidFill>
            </a:endParaRPr>
          </a:p>
        </p:txBody>
      </p:sp>
    </p:spTree>
    <p:extLst>
      <p:ext uri="{BB962C8B-B14F-4D97-AF65-F5344CB8AC3E}">
        <p14:creationId xmlns:p14="http://schemas.microsoft.com/office/powerpoint/2010/main" val="23947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32652C6-E7D7-4BD3-88B8-4480DE8C8990}" type="slidenum">
              <a:rPr lang="he-IL" smtClean="0">
                <a:solidFill>
                  <a:prstClr val="black"/>
                </a:solidFill>
              </a:rPr>
              <a:pPr/>
              <a:t>12</a:t>
            </a:fld>
            <a:endParaRPr lang="he-IL">
              <a:solidFill>
                <a:prstClr val="black"/>
              </a:solidFill>
            </a:endParaRPr>
          </a:p>
        </p:txBody>
      </p:sp>
    </p:spTree>
    <p:extLst>
      <p:ext uri="{BB962C8B-B14F-4D97-AF65-F5344CB8AC3E}">
        <p14:creationId xmlns:p14="http://schemas.microsoft.com/office/powerpoint/2010/main" val="291667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13</a:t>
            </a:fld>
            <a:endParaRPr lang="he-IL"/>
          </a:p>
        </p:txBody>
      </p:sp>
    </p:spTree>
    <p:extLst>
      <p:ext uri="{BB962C8B-B14F-4D97-AF65-F5344CB8AC3E}">
        <p14:creationId xmlns:p14="http://schemas.microsoft.com/office/powerpoint/2010/main" val="351924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14</a:t>
            </a:fld>
            <a:endParaRPr lang="he-IL"/>
          </a:p>
        </p:txBody>
      </p:sp>
    </p:spTree>
    <p:extLst>
      <p:ext uri="{BB962C8B-B14F-4D97-AF65-F5344CB8AC3E}">
        <p14:creationId xmlns:p14="http://schemas.microsoft.com/office/powerpoint/2010/main" val="382440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15</a:t>
            </a:fld>
            <a:endParaRPr lang="he-IL"/>
          </a:p>
        </p:txBody>
      </p:sp>
    </p:spTree>
    <p:extLst>
      <p:ext uri="{BB962C8B-B14F-4D97-AF65-F5344CB8AC3E}">
        <p14:creationId xmlns:p14="http://schemas.microsoft.com/office/powerpoint/2010/main" val="39568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16</a:t>
            </a:fld>
            <a:endParaRPr lang="he-IL"/>
          </a:p>
        </p:txBody>
      </p:sp>
    </p:spTree>
    <p:extLst>
      <p:ext uri="{BB962C8B-B14F-4D97-AF65-F5344CB8AC3E}">
        <p14:creationId xmlns:p14="http://schemas.microsoft.com/office/powerpoint/2010/main" val="2382011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17</a:t>
            </a:fld>
            <a:endParaRPr lang="he-IL"/>
          </a:p>
        </p:txBody>
      </p:sp>
    </p:spTree>
    <p:extLst>
      <p:ext uri="{BB962C8B-B14F-4D97-AF65-F5344CB8AC3E}">
        <p14:creationId xmlns:p14="http://schemas.microsoft.com/office/powerpoint/2010/main" val="260700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18</a:t>
            </a:fld>
            <a:endParaRPr lang="he-IL"/>
          </a:p>
        </p:txBody>
      </p:sp>
    </p:spTree>
    <p:extLst>
      <p:ext uri="{BB962C8B-B14F-4D97-AF65-F5344CB8AC3E}">
        <p14:creationId xmlns:p14="http://schemas.microsoft.com/office/powerpoint/2010/main" val="396846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8900F425-CDE0-44CE-BFDB-B925A3E4FF9F}" type="slidenum">
              <a:rPr lang="he-IL" smtClean="0"/>
              <a:pPr/>
              <a:t>19</a:t>
            </a:fld>
            <a:endParaRPr lang="he-IL"/>
          </a:p>
        </p:txBody>
      </p:sp>
    </p:spTree>
    <p:extLst>
      <p:ext uri="{BB962C8B-B14F-4D97-AF65-F5344CB8AC3E}">
        <p14:creationId xmlns:p14="http://schemas.microsoft.com/office/powerpoint/2010/main" val="147416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a:t>
            </a:fld>
            <a:endParaRPr lang="he-IL"/>
          </a:p>
        </p:txBody>
      </p:sp>
    </p:spTree>
    <p:extLst>
      <p:ext uri="{BB962C8B-B14F-4D97-AF65-F5344CB8AC3E}">
        <p14:creationId xmlns:p14="http://schemas.microsoft.com/office/powerpoint/2010/main" val="2676731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20</a:t>
            </a:fld>
            <a:endParaRPr lang="he-IL"/>
          </a:p>
        </p:txBody>
      </p:sp>
    </p:spTree>
    <p:extLst>
      <p:ext uri="{BB962C8B-B14F-4D97-AF65-F5344CB8AC3E}">
        <p14:creationId xmlns:p14="http://schemas.microsoft.com/office/powerpoint/2010/main" val="2780144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21</a:t>
            </a:fld>
            <a:endParaRPr lang="he-IL"/>
          </a:p>
        </p:txBody>
      </p:sp>
    </p:spTree>
    <p:extLst>
      <p:ext uri="{BB962C8B-B14F-4D97-AF65-F5344CB8AC3E}">
        <p14:creationId xmlns:p14="http://schemas.microsoft.com/office/powerpoint/2010/main" val="2045827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22</a:t>
            </a:fld>
            <a:endParaRPr lang="he-IL"/>
          </a:p>
        </p:txBody>
      </p:sp>
    </p:spTree>
    <p:extLst>
      <p:ext uri="{BB962C8B-B14F-4D97-AF65-F5344CB8AC3E}">
        <p14:creationId xmlns:p14="http://schemas.microsoft.com/office/powerpoint/2010/main" val="170980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23</a:t>
            </a:fld>
            <a:endParaRPr lang="he-IL"/>
          </a:p>
        </p:txBody>
      </p:sp>
    </p:spTree>
    <p:extLst>
      <p:ext uri="{BB962C8B-B14F-4D97-AF65-F5344CB8AC3E}">
        <p14:creationId xmlns:p14="http://schemas.microsoft.com/office/powerpoint/2010/main" val="92858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24</a:t>
            </a:fld>
            <a:endParaRPr lang="he-IL"/>
          </a:p>
        </p:txBody>
      </p:sp>
    </p:spTree>
    <p:extLst>
      <p:ext uri="{BB962C8B-B14F-4D97-AF65-F5344CB8AC3E}">
        <p14:creationId xmlns:p14="http://schemas.microsoft.com/office/powerpoint/2010/main" val="530394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25</a:t>
            </a:fld>
            <a:endParaRPr lang="he-IL"/>
          </a:p>
        </p:txBody>
      </p:sp>
    </p:spTree>
    <p:extLst>
      <p:ext uri="{BB962C8B-B14F-4D97-AF65-F5344CB8AC3E}">
        <p14:creationId xmlns:p14="http://schemas.microsoft.com/office/powerpoint/2010/main" val="70515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225031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1434088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3002892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280507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a:t>
            </a:fld>
            <a:endParaRPr lang="he-IL"/>
          </a:p>
        </p:txBody>
      </p:sp>
    </p:spTree>
    <p:extLst>
      <p:ext uri="{BB962C8B-B14F-4D97-AF65-F5344CB8AC3E}">
        <p14:creationId xmlns:p14="http://schemas.microsoft.com/office/powerpoint/2010/main" val="1969521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30</a:t>
            </a:fld>
            <a:endParaRPr lang="he-IL"/>
          </a:p>
        </p:txBody>
      </p:sp>
    </p:spTree>
    <p:extLst>
      <p:ext uri="{BB962C8B-B14F-4D97-AF65-F5344CB8AC3E}">
        <p14:creationId xmlns:p14="http://schemas.microsoft.com/office/powerpoint/2010/main" val="2251018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900F425-CDE0-44CE-BFDB-B925A3E4FF9F}" type="slidenum">
              <a:rPr lang="he-IL" smtClean="0"/>
              <a:pPr/>
              <a:t>31</a:t>
            </a:fld>
            <a:endParaRPr lang="he-IL"/>
          </a:p>
        </p:txBody>
      </p:sp>
    </p:spTree>
    <p:extLst>
      <p:ext uri="{BB962C8B-B14F-4D97-AF65-F5344CB8AC3E}">
        <p14:creationId xmlns:p14="http://schemas.microsoft.com/office/powerpoint/2010/main" val="591268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32</a:t>
            </a:fld>
            <a:endParaRPr lang="he-IL"/>
          </a:p>
        </p:txBody>
      </p:sp>
    </p:spTree>
    <p:extLst>
      <p:ext uri="{BB962C8B-B14F-4D97-AF65-F5344CB8AC3E}">
        <p14:creationId xmlns:p14="http://schemas.microsoft.com/office/powerpoint/2010/main" val="2479624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33</a:t>
            </a:fld>
            <a:endParaRPr lang="he-IL">
              <a:solidFill>
                <a:prstClr val="black"/>
              </a:solidFill>
            </a:endParaRPr>
          </a:p>
        </p:txBody>
      </p:sp>
    </p:spTree>
    <p:extLst>
      <p:ext uri="{BB962C8B-B14F-4D97-AF65-F5344CB8AC3E}">
        <p14:creationId xmlns:p14="http://schemas.microsoft.com/office/powerpoint/2010/main" val="1457269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34</a:t>
            </a:fld>
            <a:endParaRPr lang="he-IL"/>
          </a:p>
        </p:txBody>
      </p:sp>
    </p:spTree>
    <p:extLst>
      <p:ext uri="{BB962C8B-B14F-4D97-AF65-F5344CB8AC3E}">
        <p14:creationId xmlns:p14="http://schemas.microsoft.com/office/powerpoint/2010/main" val="4125505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35</a:t>
            </a:fld>
            <a:endParaRPr lang="he-IL"/>
          </a:p>
        </p:txBody>
      </p:sp>
    </p:spTree>
    <p:extLst>
      <p:ext uri="{BB962C8B-B14F-4D97-AF65-F5344CB8AC3E}">
        <p14:creationId xmlns:p14="http://schemas.microsoft.com/office/powerpoint/2010/main" val="3627741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36</a:t>
            </a:fld>
            <a:endParaRPr lang="he-IL"/>
          </a:p>
        </p:txBody>
      </p:sp>
    </p:spTree>
    <p:extLst>
      <p:ext uri="{BB962C8B-B14F-4D97-AF65-F5344CB8AC3E}">
        <p14:creationId xmlns:p14="http://schemas.microsoft.com/office/powerpoint/2010/main" val="94520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C199F57-1C93-4C9F-A365-3C20DA492918}" type="slidenum">
              <a:rPr lang="he-IL" smtClean="0">
                <a:solidFill>
                  <a:prstClr val="black"/>
                </a:solidFill>
              </a:rPr>
              <a:pPr/>
              <a:t>37</a:t>
            </a:fld>
            <a:endParaRPr lang="he-IL">
              <a:solidFill>
                <a:prstClr val="black"/>
              </a:solidFill>
            </a:endParaRPr>
          </a:p>
        </p:txBody>
      </p:sp>
    </p:spTree>
    <p:extLst>
      <p:ext uri="{BB962C8B-B14F-4D97-AF65-F5344CB8AC3E}">
        <p14:creationId xmlns:p14="http://schemas.microsoft.com/office/powerpoint/2010/main" val="427911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4</a:t>
            </a:fld>
            <a:endParaRPr lang="he-IL"/>
          </a:p>
        </p:txBody>
      </p:sp>
    </p:spTree>
    <p:extLst>
      <p:ext uri="{BB962C8B-B14F-4D97-AF65-F5344CB8AC3E}">
        <p14:creationId xmlns:p14="http://schemas.microsoft.com/office/powerpoint/2010/main" val="83980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5</a:t>
            </a:fld>
            <a:endParaRPr lang="he-IL"/>
          </a:p>
        </p:txBody>
      </p:sp>
    </p:spTree>
    <p:extLst>
      <p:ext uri="{BB962C8B-B14F-4D97-AF65-F5344CB8AC3E}">
        <p14:creationId xmlns:p14="http://schemas.microsoft.com/office/powerpoint/2010/main" val="191069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6</a:t>
            </a:fld>
            <a:endParaRPr lang="he-IL"/>
          </a:p>
        </p:txBody>
      </p:sp>
    </p:spTree>
    <p:extLst>
      <p:ext uri="{BB962C8B-B14F-4D97-AF65-F5344CB8AC3E}">
        <p14:creationId xmlns:p14="http://schemas.microsoft.com/office/powerpoint/2010/main" val="407823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7</a:t>
            </a:fld>
            <a:endParaRPr lang="he-IL"/>
          </a:p>
        </p:txBody>
      </p:sp>
    </p:spTree>
    <p:extLst>
      <p:ext uri="{BB962C8B-B14F-4D97-AF65-F5344CB8AC3E}">
        <p14:creationId xmlns:p14="http://schemas.microsoft.com/office/powerpoint/2010/main" val="8615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900F425-CDE0-44CE-BFDB-B925A3E4FF9F}" type="slidenum">
              <a:rPr lang="he-IL" smtClean="0"/>
              <a:pPr/>
              <a:t>8</a:t>
            </a:fld>
            <a:endParaRPr lang="he-IL"/>
          </a:p>
        </p:txBody>
      </p:sp>
    </p:spTree>
    <p:extLst>
      <p:ext uri="{BB962C8B-B14F-4D97-AF65-F5344CB8AC3E}">
        <p14:creationId xmlns:p14="http://schemas.microsoft.com/office/powerpoint/2010/main" val="202313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pPr/>
              <a:t>9</a:t>
            </a:fld>
            <a:endParaRPr lang="he-IL"/>
          </a:p>
        </p:txBody>
      </p:sp>
    </p:spTree>
    <p:extLst>
      <p:ext uri="{BB962C8B-B14F-4D97-AF65-F5344CB8AC3E}">
        <p14:creationId xmlns:p14="http://schemas.microsoft.com/office/powerpoint/2010/main" val="398659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802005" y="2348893"/>
            <a:ext cx="9089390" cy="1620771"/>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067112" y="334306"/>
            <a:ext cx="2812588" cy="711318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5639" y="334306"/>
            <a:ext cx="8263250" cy="711318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44705" y="4858812"/>
            <a:ext cx="9089390" cy="1501751"/>
          </a:xfrm>
        </p:spPr>
        <p:txBody>
          <a:bodyPr anchor="t"/>
          <a:lstStyle>
            <a:lvl1pPr algn="r">
              <a:defRPr sz="46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4670" y="302801"/>
            <a:ext cx="9624060" cy="1260211"/>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34671" y="301050"/>
            <a:ext cx="3518055" cy="1281214"/>
          </a:xfrm>
        </p:spPr>
        <p:txBody>
          <a:bodyPr anchor="b"/>
          <a:lstStyle>
            <a:lvl1pPr algn="r">
              <a:defRPr sz="23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095981" y="5292884"/>
            <a:ext cx="6416040" cy="624855"/>
          </a:xfrm>
        </p:spPr>
        <p:txBody>
          <a:bodyPr anchor="b"/>
          <a:lstStyle>
            <a:lvl1pPr algn="r">
              <a:defRPr sz="23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he-IL"/>
          </a:p>
        </p:txBody>
      </p:sp>
      <p:sp>
        <p:nvSpPr>
          <p:cNvPr id="4" name="מציין מיקום טקסט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534670" y="302801"/>
            <a:ext cx="9624060" cy="1260211"/>
          </a:xfrm>
          <a:prstGeom prst="rect">
            <a:avLst/>
          </a:prstGeom>
        </p:spPr>
        <p:txBody>
          <a:bodyPr vert="horz" lIns="104306" tIns="52153" rIns="104306" bIns="52153"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534670" y="1764295"/>
            <a:ext cx="9624060" cy="4990084"/>
          </a:xfrm>
          <a:prstGeom prst="rect">
            <a:avLst/>
          </a:prstGeom>
        </p:spPr>
        <p:txBody>
          <a:bodyPr vert="horz" lIns="104306" tIns="52153" rIns="104306" bIns="52153"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7663603" y="7008171"/>
            <a:ext cx="2495127" cy="402567"/>
          </a:xfrm>
          <a:prstGeom prst="rect">
            <a:avLst/>
          </a:prstGeom>
        </p:spPr>
        <p:txBody>
          <a:bodyPr vert="horz" lIns="104306" tIns="52153" rIns="104306" bIns="52153" rtlCol="1" anchor="ctr"/>
          <a:lstStyle>
            <a:lvl1pPr algn="r">
              <a:defRPr sz="1400">
                <a:solidFill>
                  <a:schemeClr val="tx1">
                    <a:tint val="75000"/>
                  </a:schemeClr>
                </a:solidFill>
              </a:defRPr>
            </a:lvl1p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3"/>
          </p:nvPr>
        </p:nvSpPr>
        <p:spPr>
          <a:xfrm>
            <a:off x="3653579" y="7008171"/>
            <a:ext cx="3386243" cy="402567"/>
          </a:xfrm>
          <a:prstGeom prst="rect">
            <a:avLst/>
          </a:prstGeom>
        </p:spPr>
        <p:txBody>
          <a:bodyPr vert="horz" lIns="104306" tIns="52153" rIns="104306" bIns="52153" rtlCol="1" anchor="ctr"/>
          <a:lstStyle>
            <a:lvl1pPr algn="ctr">
              <a:defRPr sz="14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534670" y="7008171"/>
            <a:ext cx="2495127" cy="402567"/>
          </a:xfrm>
          <a:prstGeom prst="rect">
            <a:avLst/>
          </a:prstGeom>
        </p:spPr>
        <p:txBody>
          <a:bodyPr vert="horz" lIns="104306" tIns="52153" rIns="104306" bIns="52153" rtlCol="1" anchor="ctr"/>
          <a:lstStyle>
            <a:lvl1pPr algn="l">
              <a:defRPr sz="1400">
                <a:solidFill>
                  <a:schemeClr val="tx1">
                    <a:tint val="75000"/>
                  </a:schemeClr>
                </a:solidFill>
              </a:defRPr>
            </a:lvl1pPr>
          </a:lstStyle>
          <a:p>
            <a:fld id="{57541960-337A-4C12-AD5B-F5F67C3B9C39}"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1" eaLnBrk="1" latinLnBrk="0" hangingPunct="1">
        <a:spcBef>
          <a:spcPct val="0"/>
        </a:spcBef>
        <a:buNone/>
        <a:defRPr sz="5000" kern="1200">
          <a:solidFill>
            <a:schemeClr val="tx1"/>
          </a:solidFill>
          <a:latin typeface="+mj-lt"/>
          <a:ea typeface="+mj-ea"/>
          <a:cs typeface="+mj-cs"/>
        </a:defRPr>
      </a:lvl1pPr>
    </p:titleStyle>
    <p:bodyStyle>
      <a:lvl1pPr marL="391146" indent="-391146" algn="r" defTabSz="1043056" rtl="1"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r" defTabSz="1043056" rtl="1"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r" defTabSz="1043056" rtl="1"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4" name="Picture 2" descr="C:\Users\OWNER\Raul\BEIT BERL\Erasmus Plus - Mofet\Dissemination\Reuma 310117 proteach 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4965" y="463502"/>
            <a:ext cx="1900555" cy="1267460"/>
          </a:xfrm>
          <a:prstGeom prst="rect">
            <a:avLst/>
          </a:prstGeom>
          <a:noFill/>
          <a:ln>
            <a:noFill/>
          </a:ln>
        </p:spPr>
      </p:pic>
      <p:pic>
        <p:nvPicPr>
          <p:cNvPr id="15" name="Picture 4" descr="http://eacea.ec.europa.eu/img/logos/erasmus_plus/eu_flag_co_funded_pos_%5Brgb%5D_lef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985" y="829157"/>
            <a:ext cx="2525395" cy="720090"/>
          </a:xfrm>
          <a:prstGeom prst="rect">
            <a:avLst/>
          </a:prstGeom>
          <a:noFill/>
          <a:ln>
            <a:noFill/>
          </a:ln>
        </p:spPr>
      </p:pic>
      <p:pic>
        <p:nvPicPr>
          <p:cNvPr id="102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236" y="1294072"/>
            <a:ext cx="1720907"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30276" y="4500711"/>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1" name="מלבן 10"/>
          <p:cNvSpPr/>
          <p:nvPr/>
        </p:nvSpPr>
        <p:spPr>
          <a:xfrm>
            <a:off x="1237717" y="1896464"/>
            <a:ext cx="8217966" cy="954107"/>
          </a:xfrm>
          <a:prstGeom prst="rect">
            <a:avLst/>
          </a:prstGeom>
        </p:spPr>
        <p:txBody>
          <a:bodyPr wrap="square">
            <a:spAutoFit/>
          </a:bodyPr>
          <a:lstStyle/>
          <a:p>
            <a:pPr algn="ctr" rtl="0"/>
            <a:r>
              <a:rPr lang="en-GB" sz="2800" b="1" dirty="0" smtClean="0">
                <a:solidFill>
                  <a:srgbClr val="003300"/>
                </a:solidFill>
                <a:latin typeface="Arial" panose="020B0604020202020204" pitchFamily="34" charset="0"/>
                <a:ea typeface="SimSun" panose="02010600030101010101" pitchFamily="2" charset="-122"/>
                <a:cs typeface="Arial" panose="020B0604020202020204" pitchFamily="34" charset="0"/>
              </a:rPr>
              <a:t>Deliverable </a:t>
            </a:r>
            <a:r>
              <a:rPr lang="en-GB" sz="2800" b="1" dirty="0">
                <a:solidFill>
                  <a:srgbClr val="003300"/>
                </a:solidFill>
                <a:latin typeface="Arial" panose="020B0604020202020204" pitchFamily="34" charset="0"/>
                <a:ea typeface="SimSun" panose="02010600030101010101" pitchFamily="2" charset="-122"/>
                <a:cs typeface="Arial" panose="020B0604020202020204" pitchFamily="34" charset="0"/>
              </a:rPr>
              <a:t>1.3.1 </a:t>
            </a:r>
          </a:p>
          <a:p>
            <a:pPr algn="ctr" rtl="0"/>
            <a:r>
              <a:rPr lang="en-GB" sz="2800" b="1" dirty="0">
                <a:solidFill>
                  <a:srgbClr val="003300"/>
                </a:solidFill>
                <a:latin typeface="Arial" panose="020B0604020202020204" pitchFamily="34" charset="0"/>
                <a:ea typeface="SimSun" panose="02010600030101010101" pitchFamily="2" charset="-122"/>
                <a:cs typeface="Arial" panose="020B0604020202020204" pitchFamily="34" charset="0"/>
              </a:rPr>
              <a:t>Training Units for Teachers and Mentors</a:t>
            </a:r>
            <a:endParaRPr lang="en-US" sz="2800" b="1" dirty="0">
              <a:solidFill>
                <a:srgbClr val="003300"/>
              </a:solidFill>
              <a:latin typeface="Arial" panose="020B0604020202020204" pitchFamily="34" charset="0"/>
              <a:ea typeface="SimSun" panose="02010600030101010101" pitchFamily="2" charset="-122"/>
              <a:cs typeface="Arial" panose="020B0604020202020204" pitchFamily="34" charset="0"/>
            </a:endParaRPr>
          </a:p>
        </p:txBody>
      </p:sp>
      <p:sp>
        <p:nvSpPr>
          <p:cNvPr id="17" name="מלבן 16"/>
          <p:cNvSpPr/>
          <p:nvPr/>
        </p:nvSpPr>
        <p:spPr>
          <a:xfrm>
            <a:off x="706711" y="2792152"/>
            <a:ext cx="9145016" cy="523220"/>
          </a:xfrm>
          <a:prstGeom prst="rect">
            <a:avLst/>
          </a:prstGeom>
        </p:spPr>
        <p:txBody>
          <a:bodyPr wrap="square">
            <a:spAutoFit/>
          </a:bodyPr>
          <a:lstStyle/>
          <a:p>
            <a:pPr algn="ctr" rtl="0"/>
            <a:endParaRPr lang="en-US" sz="2800" dirty="0">
              <a:solidFill>
                <a:schemeClr val="tx1">
                  <a:lumMod val="75000"/>
                  <a:lumOff val="25000"/>
                </a:schemeClr>
              </a:solidFill>
            </a:endParaRPr>
          </a:p>
        </p:txBody>
      </p:sp>
      <p:sp>
        <p:nvSpPr>
          <p:cNvPr id="19" name="מלבן 18"/>
          <p:cNvSpPr/>
          <p:nvPr/>
        </p:nvSpPr>
        <p:spPr>
          <a:xfrm>
            <a:off x="3774114" y="3690620"/>
            <a:ext cx="5433832" cy="954107"/>
          </a:xfrm>
          <a:prstGeom prst="rect">
            <a:avLst/>
          </a:prstGeom>
        </p:spPr>
        <p:txBody>
          <a:bodyPr wrap="square">
            <a:spAutoFit/>
          </a:bodyPr>
          <a:lstStyle/>
          <a:p>
            <a:pPr algn="ctr" rtl="0">
              <a:spcAft>
                <a:spcPts val="0"/>
              </a:spcAft>
            </a:pPr>
            <a:r>
              <a:rPr lang="en-US" sz="2800" b="1" dirty="0">
                <a:solidFill>
                  <a:schemeClr val="tx1">
                    <a:lumMod val="75000"/>
                    <a:lumOff val="25000"/>
                  </a:schemeClr>
                </a:solidFill>
              </a:rPr>
              <a:t>Advanced </a:t>
            </a:r>
            <a:r>
              <a:rPr lang="en-US" sz="2800" b="1" dirty="0" smtClean="0">
                <a:solidFill>
                  <a:schemeClr val="tx1">
                    <a:lumMod val="75000"/>
                    <a:lumOff val="25000"/>
                  </a:schemeClr>
                </a:solidFill>
              </a:rPr>
              <a:t>Draft</a:t>
            </a:r>
            <a:r>
              <a:rPr lang="he-IL" sz="2800" b="1" dirty="0" smtClean="0">
                <a:solidFill>
                  <a:schemeClr val="tx1">
                    <a:lumMod val="75000"/>
                    <a:lumOff val="25000"/>
                  </a:schemeClr>
                </a:solidFill>
              </a:rPr>
              <a:t> </a:t>
            </a:r>
            <a:r>
              <a:rPr lang="en-US" sz="2800" b="1" dirty="0" smtClean="0">
                <a:solidFill>
                  <a:schemeClr val="tx1">
                    <a:lumMod val="75000"/>
                    <a:lumOff val="25000"/>
                  </a:schemeClr>
                </a:solidFill>
              </a:rPr>
              <a:t>for Discussion </a:t>
            </a:r>
          </a:p>
          <a:p>
            <a:pPr algn="ctr">
              <a:spcAft>
                <a:spcPts val="0"/>
              </a:spcAft>
            </a:pPr>
            <a:r>
              <a:rPr lang="en-US" sz="2800" b="1" dirty="0" smtClean="0">
                <a:solidFill>
                  <a:schemeClr val="tx1">
                    <a:lumMod val="75000"/>
                    <a:lumOff val="25000"/>
                  </a:schemeClr>
                </a:solidFill>
              </a:rPr>
              <a:t>Bucharest PMB / 6-8 March 2017</a:t>
            </a:r>
          </a:p>
        </p:txBody>
      </p:sp>
      <p:sp>
        <p:nvSpPr>
          <p:cNvPr id="2" name="TextBox 1"/>
          <p:cNvSpPr txBox="1"/>
          <p:nvPr/>
        </p:nvSpPr>
        <p:spPr>
          <a:xfrm>
            <a:off x="3163315" y="6300911"/>
            <a:ext cx="4032448" cy="415498"/>
          </a:xfrm>
          <a:prstGeom prst="rect">
            <a:avLst/>
          </a:prstGeom>
          <a:noFill/>
        </p:spPr>
        <p:txBody>
          <a:bodyPr wrap="square" rtlCol="1">
            <a:spAutoFit/>
          </a:bodyPr>
          <a:lstStyle/>
          <a:p>
            <a:endParaRPr lang="he-IL" dirty="0"/>
          </a:p>
        </p:txBody>
      </p:sp>
      <p:sp>
        <p:nvSpPr>
          <p:cNvPr id="3" name="מלבן 2"/>
          <p:cNvSpPr/>
          <p:nvPr/>
        </p:nvSpPr>
        <p:spPr>
          <a:xfrm>
            <a:off x="3774114" y="5082219"/>
            <a:ext cx="5162115" cy="1769715"/>
          </a:xfrm>
          <a:prstGeom prst="rect">
            <a:avLst/>
          </a:prstGeom>
        </p:spPr>
        <p:txBody>
          <a:bodyPr wrap="square">
            <a:spAutoFit/>
          </a:bodyPr>
          <a:lstStyle/>
          <a:p>
            <a:pPr algn="ctr" rtl="0">
              <a:lnSpc>
                <a:spcPct val="115000"/>
              </a:lnSpc>
              <a:spcAft>
                <a:spcPts val="600"/>
              </a:spcAft>
            </a:pPr>
            <a:r>
              <a:rPr lang="en-GB" sz="2400" b="1" dirty="0">
                <a:solidFill>
                  <a:schemeClr val="tx1">
                    <a:lumMod val="75000"/>
                    <a:lumOff val="25000"/>
                  </a:schemeClr>
                </a:solidFill>
              </a:rPr>
              <a:t>Lead Organisation – P4</a:t>
            </a:r>
            <a:endParaRPr lang="en-US" sz="2400" b="1" dirty="0">
              <a:solidFill>
                <a:schemeClr val="tx1">
                  <a:lumMod val="75000"/>
                  <a:lumOff val="25000"/>
                </a:schemeClr>
              </a:solidFill>
            </a:endParaRPr>
          </a:p>
          <a:p>
            <a:pPr algn="ctr" rtl="0">
              <a:spcAft>
                <a:spcPts val="600"/>
              </a:spcAft>
            </a:pPr>
            <a:r>
              <a:rPr lang="en-GB" sz="2400" b="1" dirty="0">
                <a:solidFill>
                  <a:schemeClr val="tx1">
                    <a:lumMod val="75000"/>
                    <a:lumOff val="25000"/>
                  </a:schemeClr>
                </a:solidFill>
              </a:rPr>
              <a:t>Kaye Academic College of Education</a:t>
            </a:r>
          </a:p>
          <a:p>
            <a:pPr algn="ctr" rtl="0">
              <a:spcAft>
                <a:spcPts val="600"/>
              </a:spcAft>
            </a:pPr>
            <a:r>
              <a:rPr lang="en-US" sz="2400" b="1" dirty="0">
                <a:solidFill>
                  <a:schemeClr val="tx1">
                    <a:lumMod val="75000"/>
                    <a:lumOff val="25000"/>
                  </a:schemeClr>
                </a:solidFill>
              </a:rPr>
              <a:t>Dr. Kaplan Haya and Rachel Zafrir</a:t>
            </a:r>
          </a:p>
          <a:p>
            <a:pPr algn="ctr" rtl="0">
              <a:lnSpc>
                <a:spcPct val="115000"/>
              </a:lnSpc>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854" y="3426219"/>
            <a:ext cx="2395670" cy="3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1981" y="3495905"/>
            <a:ext cx="2487919" cy="430887"/>
          </a:xfrm>
          <a:prstGeom prst="rect">
            <a:avLst/>
          </a:prstGeom>
          <a:noFill/>
        </p:spPr>
        <p:txBody>
          <a:bodyPr wrap="square" rtlCol="1">
            <a:spAutoFit/>
          </a:bodyPr>
          <a:lstStyle/>
          <a:p>
            <a:pPr algn="ctr"/>
            <a:r>
              <a:rPr lang="en-US" sz="1100" b="1" dirty="0" smtClean="0">
                <a:solidFill>
                  <a:schemeClr val="tx1">
                    <a:lumMod val="85000"/>
                    <a:lumOff val="15000"/>
                  </a:schemeClr>
                </a:solidFill>
              </a:rPr>
              <a:t>To sculpt the way to the heart</a:t>
            </a:r>
          </a:p>
          <a:p>
            <a:pPr algn="ctr"/>
            <a:r>
              <a:rPr lang="en-US" sz="1100" b="1" dirty="0" smtClean="0">
                <a:solidFill>
                  <a:schemeClr val="tx1">
                    <a:lumMod val="85000"/>
                    <a:lumOff val="15000"/>
                  </a:schemeClr>
                </a:solidFill>
              </a:rPr>
              <a:t> of the student</a:t>
            </a:r>
            <a:endParaRPr lang="he-IL" sz="1100" b="1" dirty="0">
              <a:solidFill>
                <a:schemeClr val="tx1">
                  <a:lumMod val="85000"/>
                  <a:lumOff val="15000"/>
                </a:schemeClr>
              </a:solidFill>
            </a:endParaRPr>
          </a:p>
        </p:txBody>
      </p:sp>
      <p:sp>
        <p:nvSpPr>
          <p:cNvPr id="6" name="TextBox 5"/>
          <p:cNvSpPr txBox="1"/>
          <p:nvPr/>
        </p:nvSpPr>
        <p:spPr>
          <a:xfrm>
            <a:off x="594172" y="6789000"/>
            <a:ext cx="2808312" cy="261610"/>
          </a:xfrm>
          <a:prstGeom prst="rect">
            <a:avLst/>
          </a:prstGeom>
          <a:noFill/>
        </p:spPr>
        <p:txBody>
          <a:bodyPr wrap="square" rtlCol="1">
            <a:spAutoFit/>
          </a:bodyPr>
          <a:lstStyle/>
          <a:p>
            <a:pPr algn="ctr" rtl="0"/>
            <a:r>
              <a:rPr lang="en-US" sz="1100" b="1" dirty="0" err="1" smtClean="0">
                <a:solidFill>
                  <a:schemeClr val="tx1">
                    <a:lumMod val="85000"/>
                    <a:lumOff val="15000"/>
                  </a:schemeClr>
                </a:solidFill>
              </a:rPr>
              <a:t>Idit</a:t>
            </a:r>
            <a:r>
              <a:rPr lang="en-US" sz="1100" b="1" dirty="0" smtClean="0">
                <a:solidFill>
                  <a:schemeClr val="tx1">
                    <a:lumMod val="85000"/>
                    <a:lumOff val="15000"/>
                  </a:schemeClr>
                </a:solidFill>
              </a:rPr>
              <a:t> </a:t>
            </a:r>
            <a:r>
              <a:rPr lang="en-US" sz="1100" b="1" dirty="0" err="1" smtClean="0">
                <a:solidFill>
                  <a:schemeClr val="tx1">
                    <a:lumMod val="85000"/>
                    <a:lumOff val="15000"/>
                  </a:schemeClr>
                </a:solidFill>
              </a:rPr>
              <a:t>Falach</a:t>
            </a:r>
            <a:r>
              <a:rPr lang="en-US" sz="1100" b="1" dirty="0" smtClean="0">
                <a:solidFill>
                  <a:schemeClr val="tx1">
                    <a:lumMod val="85000"/>
                    <a:lumOff val="15000"/>
                  </a:schemeClr>
                </a:solidFill>
              </a:rPr>
              <a:t> – </a:t>
            </a:r>
            <a:r>
              <a:rPr lang="en-US" sz="1100" b="1" dirty="0">
                <a:solidFill>
                  <a:schemeClr val="tx1">
                    <a:lumMod val="85000"/>
                    <a:lumOff val="15000"/>
                  </a:schemeClr>
                </a:solidFill>
              </a:rPr>
              <a:t>Special Education Program</a:t>
            </a:r>
            <a:endParaRPr lang="he-IL" sz="1100" b="1" dirty="0">
              <a:solidFill>
                <a:schemeClr val="tx1">
                  <a:lumMod val="85000"/>
                  <a:lumOff val="15000"/>
                </a:schemeClr>
              </a:solidFill>
            </a:endParaRPr>
          </a:p>
        </p:txBody>
      </p:sp>
    </p:spTree>
    <p:extLst>
      <p:ext uri="{BB962C8B-B14F-4D97-AF65-F5344CB8AC3E}">
        <p14:creationId xmlns:p14="http://schemas.microsoft.com/office/powerpoint/2010/main" val="41047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890589" y="2212574"/>
            <a:ext cx="2303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eaLnBrk="1" hangingPunct="1">
              <a:spcBef>
                <a:spcPct val="0"/>
              </a:spcBef>
              <a:buFontTx/>
              <a:buNone/>
            </a:pPr>
            <a:r>
              <a:rPr lang="en-US" altLang="he-IL" b="1" i="1" dirty="0" smtClean="0">
                <a:solidFill>
                  <a:srgbClr val="4BACC6">
                    <a:lumMod val="50000"/>
                  </a:srgbClr>
                </a:solidFill>
                <a:latin typeface="Times New Roman" pitchFamily="18" charset="0"/>
                <a:cs typeface="Times New Roman" pitchFamily="18" charset="0"/>
              </a:rPr>
              <a:t>Controlled Motivation</a:t>
            </a:r>
            <a:endParaRPr lang="he-IL" altLang="he-IL" b="1" i="1" dirty="0">
              <a:solidFill>
                <a:srgbClr val="4BACC6">
                  <a:lumMod val="50000"/>
                </a:srgbClr>
              </a:solidFill>
              <a:latin typeface="Times New Roman" pitchFamily="18" charset="0"/>
              <a:cs typeface="Times New Roman" pitchFamily="18" charset="0"/>
            </a:endParaRPr>
          </a:p>
        </p:txBody>
      </p:sp>
      <p:sp>
        <p:nvSpPr>
          <p:cNvPr id="3" name="TextBox 9"/>
          <p:cNvSpPr txBox="1">
            <a:spLocks noChangeArrowheads="1"/>
          </p:cNvSpPr>
          <p:nvPr/>
        </p:nvSpPr>
        <p:spPr bwMode="auto">
          <a:xfrm>
            <a:off x="6642844" y="3742924"/>
            <a:ext cx="2448271" cy="170816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0"/>
              </a:spcBef>
              <a:spcAft>
                <a:spcPts val="600"/>
              </a:spcAft>
              <a:buFontTx/>
              <a:buNone/>
            </a:pPr>
            <a:r>
              <a:rPr lang="en-US" altLang="he-IL" sz="2000" b="1" dirty="0">
                <a:solidFill>
                  <a:prstClr val="black"/>
                </a:solidFill>
                <a:latin typeface="Calibri"/>
                <a:cs typeface="Times New Roman" pitchFamily="18" charset="0"/>
              </a:rPr>
              <a:t>High level of </a:t>
            </a:r>
            <a:r>
              <a:rPr lang="en-US" altLang="he-IL" sz="2000" b="1" dirty="0" smtClean="0">
                <a:solidFill>
                  <a:prstClr val="black"/>
                </a:solidFill>
                <a:latin typeface="Calibri"/>
                <a:cs typeface="Times New Roman" pitchFamily="18" charset="0"/>
              </a:rPr>
              <a:t>self- </a:t>
            </a:r>
            <a:r>
              <a:rPr lang="en-US" altLang="he-IL" sz="2000" b="1" dirty="0">
                <a:solidFill>
                  <a:prstClr val="black"/>
                </a:solidFill>
                <a:latin typeface="Calibri"/>
                <a:cs typeface="Times New Roman" pitchFamily="18" charset="0"/>
              </a:rPr>
              <a:t>determination</a:t>
            </a:r>
          </a:p>
          <a:p>
            <a:pPr algn="ctr" rtl="0" eaLnBrk="1" hangingPunct="1">
              <a:spcBef>
                <a:spcPct val="0"/>
              </a:spcBef>
              <a:buFontTx/>
              <a:buNone/>
            </a:pPr>
            <a:r>
              <a:rPr lang="en-US" altLang="he-IL" sz="2000" dirty="0" smtClean="0">
                <a:solidFill>
                  <a:prstClr val="black"/>
                </a:solidFill>
                <a:latin typeface="Calibri"/>
              </a:rPr>
              <a:t>Feeling</a:t>
            </a:r>
          </a:p>
          <a:p>
            <a:pPr algn="ctr" rtl="0" eaLnBrk="1" hangingPunct="1">
              <a:spcBef>
                <a:spcPct val="0"/>
              </a:spcBef>
              <a:buFontTx/>
              <a:buNone/>
            </a:pPr>
            <a:r>
              <a:rPr lang="en-US" altLang="he-IL" sz="2000" dirty="0" smtClean="0">
                <a:solidFill>
                  <a:prstClr val="black"/>
                </a:solidFill>
                <a:latin typeface="Calibri"/>
              </a:rPr>
              <a:t> self-determined</a:t>
            </a:r>
            <a:r>
              <a:rPr lang="en-US" altLang="he-IL" sz="2000" dirty="0">
                <a:solidFill>
                  <a:prstClr val="black"/>
                </a:solidFill>
                <a:latin typeface="Calibri"/>
              </a:rPr>
              <a:t>, </a:t>
            </a:r>
            <a:r>
              <a:rPr lang="en-US" altLang="he-IL" sz="2000" dirty="0" smtClean="0">
                <a:solidFill>
                  <a:prstClr val="black"/>
                </a:solidFill>
                <a:latin typeface="Calibri"/>
              </a:rPr>
              <a:t>interested, </a:t>
            </a:r>
            <a:r>
              <a:rPr lang="en-US" altLang="he-IL" sz="2000" dirty="0">
                <a:solidFill>
                  <a:prstClr val="black"/>
                </a:solidFill>
                <a:latin typeface="Calibri"/>
              </a:rPr>
              <a:t>and </a:t>
            </a:r>
            <a:r>
              <a:rPr lang="en-US" altLang="he-IL" sz="2000" dirty="0" smtClean="0">
                <a:solidFill>
                  <a:prstClr val="black"/>
                </a:solidFill>
                <a:latin typeface="Calibri"/>
              </a:rPr>
              <a:t>joyful</a:t>
            </a:r>
            <a:endParaRPr lang="he-IL" altLang="he-IL" sz="2000" b="1" dirty="0">
              <a:solidFill>
                <a:prstClr val="black"/>
              </a:solidFill>
              <a:latin typeface="Times New Roman" pitchFamily="18" charset="0"/>
              <a:cs typeface="Times New Roman" pitchFamily="18" charset="0"/>
            </a:endParaRPr>
          </a:p>
        </p:txBody>
      </p:sp>
      <p:sp>
        <p:nvSpPr>
          <p:cNvPr id="4" name="TextBox 10"/>
          <p:cNvSpPr txBox="1">
            <a:spLocks noChangeArrowheads="1"/>
          </p:cNvSpPr>
          <p:nvPr/>
        </p:nvSpPr>
        <p:spPr bwMode="auto">
          <a:xfrm>
            <a:off x="1911225" y="3755624"/>
            <a:ext cx="2448000" cy="170816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0"/>
              </a:spcBef>
              <a:spcAft>
                <a:spcPts val="600"/>
              </a:spcAft>
              <a:buFontTx/>
              <a:buNone/>
            </a:pPr>
            <a:r>
              <a:rPr lang="en-US" altLang="he-IL" sz="2000" b="1" dirty="0">
                <a:solidFill>
                  <a:prstClr val="black"/>
                </a:solidFill>
                <a:latin typeface="Calibri"/>
                <a:cs typeface="Times New Roman" pitchFamily="18" charset="0"/>
              </a:rPr>
              <a:t>Low level of </a:t>
            </a:r>
            <a:r>
              <a:rPr lang="en-US" altLang="he-IL" sz="2000" b="1" dirty="0" smtClean="0">
                <a:solidFill>
                  <a:prstClr val="black"/>
                </a:solidFill>
                <a:latin typeface="Calibri"/>
                <a:cs typeface="Times New Roman" pitchFamily="18" charset="0"/>
              </a:rPr>
              <a:t>self- </a:t>
            </a:r>
            <a:r>
              <a:rPr lang="en-US" altLang="he-IL" sz="2000" b="1" dirty="0">
                <a:solidFill>
                  <a:prstClr val="black"/>
                </a:solidFill>
                <a:latin typeface="Calibri"/>
                <a:cs typeface="Times New Roman" pitchFamily="18" charset="0"/>
              </a:rPr>
              <a:t>determination</a:t>
            </a:r>
          </a:p>
          <a:p>
            <a:pPr algn="ctr" rtl="0" eaLnBrk="1" hangingPunct="1">
              <a:spcBef>
                <a:spcPct val="0"/>
              </a:spcBef>
              <a:buFontTx/>
              <a:buNone/>
            </a:pPr>
            <a:r>
              <a:rPr lang="en-US" altLang="he-IL" sz="2000" dirty="0" smtClean="0">
                <a:solidFill>
                  <a:prstClr val="black"/>
                </a:solidFill>
                <a:latin typeface="Calibri"/>
              </a:rPr>
              <a:t>Feeling </a:t>
            </a:r>
            <a:r>
              <a:rPr lang="en-US" altLang="he-IL" sz="2000" dirty="0">
                <a:solidFill>
                  <a:prstClr val="black"/>
                </a:solidFill>
                <a:latin typeface="Calibri"/>
              </a:rPr>
              <a:t>controlled and suppressed</a:t>
            </a:r>
          </a:p>
          <a:p>
            <a:pPr algn="ctr" rtl="0" eaLnBrk="1" hangingPunct="1">
              <a:spcBef>
                <a:spcPct val="0"/>
              </a:spcBef>
              <a:buFontTx/>
              <a:buNone/>
            </a:pPr>
            <a:endParaRPr lang="he-IL" altLang="he-IL" sz="2000" b="1" dirty="0">
              <a:solidFill>
                <a:srgbClr val="002060"/>
              </a:solidFill>
              <a:latin typeface="Times New Roman" pitchFamily="18" charset="0"/>
              <a:cs typeface="Times New Roman" pitchFamily="18" charset="0"/>
            </a:endParaRPr>
          </a:p>
        </p:txBody>
      </p:sp>
      <p:sp>
        <p:nvSpPr>
          <p:cNvPr id="5" name="מלבן 4"/>
          <p:cNvSpPr/>
          <p:nvPr/>
        </p:nvSpPr>
        <p:spPr>
          <a:xfrm>
            <a:off x="2543689" y="1470007"/>
            <a:ext cx="5606023" cy="584775"/>
          </a:xfrm>
          <a:prstGeom prst="rect">
            <a:avLst/>
          </a:prstGeom>
        </p:spPr>
        <p:txBody>
          <a:bodyPr wrap="none">
            <a:spAutoFit/>
          </a:bodyPr>
          <a:lstStyle/>
          <a:p>
            <a:pPr algn="ctr" rtl="0">
              <a:spcBef>
                <a:spcPct val="50000"/>
              </a:spcBef>
            </a:pPr>
            <a:r>
              <a:rPr lang="en-US" altLang="he-IL" sz="3200" b="1" dirty="0" smtClean="0">
                <a:solidFill>
                  <a:srgbClr val="4BACC6">
                    <a:lumMod val="50000"/>
                  </a:srgbClr>
                </a:solidFill>
                <a:latin typeface="Times New Roman" panose="02020603050405020304" pitchFamily="18" charset="0"/>
                <a:cs typeface="Times New Roman" panose="02020603050405020304" pitchFamily="18" charset="0"/>
              </a:rPr>
              <a:t>Self-Determination </a:t>
            </a:r>
            <a:r>
              <a:rPr lang="en-US" altLang="he-IL" sz="3200" b="1" dirty="0">
                <a:solidFill>
                  <a:srgbClr val="4BACC6">
                    <a:lumMod val="50000"/>
                  </a:srgbClr>
                </a:solidFill>
                <a:latin typeface="Times New Roman" panose="02020603050405020304" pitchFamily="18" charset="0"/>
                <a:cs typeface="Times New Roman" panose="02020603050405020304" pitchFamily="18" charset="0"/>
              </a:rPr>
              <a:t>Continuum</a:t>
            </a:r>
          </a:p>
        </p:txBody>
      </p:sp>
      <p:sp>
        <p:nvSpPr>
          <p:cNvPr id="6" name="חץ ימינה 5"/>
          <p:cNvSpPr/>
          <p:nvPr/>
        </p:nvSpPr>
        <p:spPr>
          <a:xfrm>
            <a:off x="4710308" y="4257422"/>
            <a:ext cx="1356472" cy="736377"/>
          </a:xfrm>
          <a:prstGeom prst="rightArrow">
            <a:avLst/>
          </a:prstGeom>
          <a:solidFill>
            <a:srgbClr val="002060">
              <a:alpha val="3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7" name="TextBox 5"/>
          <p:cNvSpPr txBox="1">
            <a:spLocks noChangeArrowheads="1"/>
          </p:cNvSpPr>
          <p:nvPr/>
        </p:nvSpPr>
        <p:spPr bwMode="auto">
          <a:xfrm>
            <a:off x="5945064" y="2212574"/>
            <a:ext cx="3744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0"/>
              </a:spcBef>
              <a:buFontTx/>
              <a:buNone/>
            </a:pPr>
            <a:r>
              <a:rPr lang="en-US" altLang="he-IL" b="1" i="1" dirty="0">
                <a:solidFill>
                  <a:srgbClr val="4BACC6">
                    <a:lumMod val="50000"/>
                  </a:srgbClr>
                </a:solidFill>
                <a:latin typeface="Times New Roman" pitchFamily="18" charset="0"/>
                <a:cs typeface="Times New Roman" pitchFamily="18" charset="0"/>
              </a:rPr>
              <a:t>Autonomous Motivation</a:t>
            </a:r>
            <a:endParaRPr lang="he-IL" altLang="he-IL" b="1" i="1" dirty="0">
              <a:solidFill>
                <a:srgbClr val="4BACC6">
                  <a:lumMod val="50000"/>
                </a:srgbClr>
              </a:solidFill>
              <a:latin typeface="Times New Roman" pitchFamily="18" charset="0"/>
              <a:cs typeface="Times New Roman" pitchFamily="18" charset="0"/>
            </a:endParaRPr>
          </a:p>
        </p:txBody>
      </p:sp>
      <p:sp>
        <p:nvSpPr>
          <p:cNvPr id="8" name="Text Box 50"/>
          <p:cNvSpPr txBox="1">
            <a:spLocks noChangeArrowheads="1"/>
          </p:cNvSpPr>
          <p:nvPr/>
        </p:nvSpPr>
        <p:spPr bwMode="auto">
          <a:xfrm>
            <a:off x="1178931" y="5905109"/>
            <a:ext cx="8335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a:spcAft>
                <a:spcPts val="1200"/>
              </a:spcAft>
              <a:buFont typeface="Arial" pitchFamily="34" charset="0"/>
              <a:buNone/>
              <a:defRPr/>
            </a:pPr>
            <a:r>
              <a:rPr lang="en-GB" sz="2400" dirty="0" smtClean="0">
                <a:solidFill>
                  <a:prstClr val="black"/>
                </a:solidFill>
                <a:latin typeface="Calibri"/>
              </a:rPr>
              <a:t>Self-Determination Theory suggests that motivated behaviours vary in the degree to which they are autonomous vs. controlled</a:t>
            </a:r>
            <a:r>
              <a:rPr lang="en-GB" sz="2400" dirty="0" smtClean="0">
                <a:solidFill>
                  <a:prstClr val="black"/>
                </a:solidFill>
              </a:rPr>
              <a:t>.</a:t>
            </a:r>
            <a:endParaRPr lang="en-GB" sz="2400" dirty="0">
              <a:solidFill>
                <a:prstClr val="black"/>
              </a:solidFill>
            </a:endParaRPr>
          </a:p>
        </p:txBody>
      </p:sp>
    </p:spTree>
    <p:extLst>
      <p:ext uri="{BB962C8B-B14F-4D97-AF65-F5344CB8AC3E}">
        <p14:creationId xmlns:p14="http://schemas.microsoft.com/office/powerpoint/2010/main" val="33176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קבוצה 1"/>
          <p:cNvGrpSpPr/>
          <p:nvPr/>
        </p:nvGrpSpPr>
        <p:grpSpPr>
          <a:xfrm>
            <a:off x="1025724" y="1764407"/>
            <a:ext cx="9667676" cy="4793864"/>
            <a:chOff x="88900" y="1083168"/>
            <a:chExt cx="9595668" cy="4723521"/>
          </a:xfrm>
        </p:grpSpPr>
        <p:sp>
          <p:nvSpPr>
            <p:cNvPr id="3" name="Line 45"/>
            <p:cNvSpPr>
              <a:spLocks noChangeShapeType="1"/>
            </p:cNvSpPr>
            <p:nvPr/>
          </p:nvSpPr>
          <p:spPr bwMode="auto">
            <a:xfrm>
              <a:off x="1941513" y="2322513"/>
              <a:ext cx="0" cy="3484176"/>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4" name="Line 46"/>
            <p:cNvSpPr>
              <a:spLocks noChangeShapeType="1"/>
            </p:cNvSpPr>
            <p:nvPr/>
          </p:nvSpPr>
          <p:spPr bwMode="auto">
            <a:xfrm>
              <a:off x="7786688" y="2312987"/>
              <a:ext cx="1599" cy="3485785"/>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grpSp>
          <p:nvGrpSpPr>
            <p:cNvPr id="5" name="קבוצה 6"/>
            <p:cNvGrpSpPr>
              <a:grpSpLocks/>
            </p:cNvGrpSpPr>
            <p:nvPr/>
          </p:nvGrpSpPr>
          <p:grpSpPr bwMode="auto">
            <a:xfrm>
              <a:off x="88900" y="1083168"/>
              <a:ext cx="9595668" cy="4336717"/>
              <a:chOff x="-23813" y="1628800"/>
              <a:chExt cx="9252628" cy="4211760"/>
            </a:xfrm>
          </p:grpSpPr>
          <p:sp>
            <p:nvSpPr>
              <p:cNvPr id="8" name="Text Box 39"/>
              <p:cNvSpPr txBox="1">
                <a:spLocks noChangeArrowheads="1"/>
              </p:cNvSpPr>
              <p:nvPr/>
            </p:nvSpPr>
            <p:spPr bwMode="auto">
              <a:xfrm>
                <a:off x="7364512" y="2405063"/>
                <a:ext cx="1619250" cy="6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50000"/>
                  </a:spcBef>
                  <a:buFontTx/>
                  <a:buNone/>
                </a:pPr>
                <a:r>
                  <a:rPr lang="en-US" altLang="he-IL" sz="2000" b="1" dirty="0">
                    <a:solidFill>
                      <a:srgbClr val="4BACC6">
                        <a:lumMod val="50000"/>
                      </a:srgbClr>
                    </a:solidFill>
                    <a:latin typeface="+mn-lt"/>
                  </a:rPr>
                  <a:t>Intrinsic Motivation</a:t>
                </a:r>
              </a:p>
            </p:txBody>
          </p:sp>
          <p:sp>
            <p:nvSpPr>
              <p:cNvPr id="9" name="Text Box 40"/>
              <p:cNvSpPr txBox="1">
                <a:spLocks noChangeArrowheads="1"/>
              </p:cNvSpPr>
              <p:nvPr/>
            </p:nvSpPr>
            <p:spPr bwMode="auto">
              <a:xfrm>
                <a:off x="2916238" y="2452688"/>
                <a:ext cx="3600450" cy="79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0"/>
                  </a:spcBef>
                  <a:buFontTx/>
                  <a:buNone/>
                </a:pPr>
                <a:r>
                  <a:rPr lang="en-GB" altLang="he-IL" sz="2400" b="1" dirty="0" smtClean="0">
                    <a:solidFill>
                      <a:srgbClr val="4BACC6">
                        <a:lumMod val="50000"/>
                      </a:srgbClr>
                    </a:solidFill>
                    <a:latin typeface="Calibri"/>
                  </a:rPr>
                  <a:t>Extrinsic Motivation</a:t>
                </a:r>
              </a:p>
              <a:p>
                <a:pPr algn="ctr" eaLnBrk="1" hangingPunct="1">
                  <a:spcBef>
                    <a:spcPct val="0"/>
                  </a:spcBef>
                  <a:buFontTx/>
                  <a:buNone/>
                </a:pPr>
                <a:r>
                  <a:rPr lang="en-GB" altLang="he-IL" sz="2400" b="1" dirty="0" smtClean="0">
                    <a:solidFill>
                      <a:srgbClr val="4BACC6">
                        <a:lumMod val="50000"/>
                      </a:srgbClr>
                    </a:solidFill>
                    <a:latin typeface="Calibri"/>
                  </a:rPr>
                  <a:t>Internalisation Process</a:t>
                </a:r>
                <a:endParaRPr lang="en-GB" altLang="he-IL" sz="2800" b="1" dirty="0">
                  <a:solidFill>
                    <a:srgbClr val="4BACC6">
                      <a:lumMod val="50000"/>
                    </a:srgbClr>
                  </a:solidFill>
                  <a:latin typeface="Calibri"/>
                </a:endParaRPr>
              </a:p>
            </p:txBody>
          </p:sp>
          <p:sp>
            <p:nvSpPr>
              <p:cNvPr id="10" name="Text Box 44"/>
              <p:cNvSpPr txBox="1">
                <a:spLocks noChangeArrowheads="1"/>
              </p:cNvSpPr>
              <p:nvPr/>
            </p:nvSpPr>
            <p:spPr bwMode="auto">
              <a:xfrm>
                <a:off x="6022756" y="16288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50000"/>
                  </a:spcBef>
                  <a:buFontTx/>
                  <a:buNone/>
                </a:pPr>
                <a:r>
                  <a:rPr lang="en-US" altLang="he-IL" sz="2000" b="1" dirty="0" smtClean="0">
                    <a:solidFill>
                      <a:srgbClr val="4BACC6">
                        <a:lumMod val="50000"/>
                      </a:srgbClr>
                    </a:solidFill>
                    <a:latin typeface="Calibri"/>
                  </a:rPr>
                  <a:t>Self-Determined</a:t>
                </a:r>
                <a:endParaRPr lang="en-US" altLang="he-IL" sz="2000" b="1" dirty="0">
                  <a:solidFill>
                    <a:srgbClr val="4BACC6">
                      <a:lumMod val="50000"/>
                    </a:srgbClr>
                  </a:solidFill>
                  <a:latin typeface="Calibri"/>
                </a:endParaRPr>
              </a:p>
            </p:txBody>
          </p:sp>
          <p:sp>
            <p:nvSpPr>
              <p:cNvPr id="11" name="Text Box 49"/>
              <p:cNvSpPr txBox="1">
                <a:spLocks noChangeArrowheads="1"/>
              </p:cNvSpPr>
              <p:nvPr/>
            </p:nvSpPr>
            <p:spPr bwMode="auto">
              <a:xfrm>
                <a:off x="6084888" y="365760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he-IL" sz="1800" dirty="0">
                    <a:solidFill>
                      <a:prstClr val="black"/>
                    </a:solidFill>
                    <a:latin typeface="Arial" pitchFamily="34" charset="0"/>
                  </a:rPr>
                  <a:t>Integrated</a:t>
                </a:r>
              </a:p>
              <a:p>
                <a:pPr eaLnBrk="1" hangingPunct="1">
                  <a:spcBef>
                    <a:spcPct val="0"/>
                  </a:spcBef>
                  <a:buFontTx/>
                  <a:buNone/>
                </a:pPr>
                <a:r>
                  <a:rPr lang="en-US" altLang="he-IL" sz="1800" dirty="0">
                    <a:solidFill>
                      <a:prstClr val="black"/>
                    </a:solidFill>
                    <a:latin typeface="Arial" pitchFamily="34" charset="0"/>
                  </a:rPr>
                  <a:t>Motivation</a:t>
                </a:r>
              </a:p>
            </p:txBody>
          </p:sp>
          <p:sp>
            <p:nvSpPr>
              <p:cNvPr id="12" name="Text Box 50"/>
              <p:cNvSpPr txBox="1">
                <a:spLocks noChangeArrowheads="1"/>
              </p:cNvSpPr>
              <p:nvPr/>
            </p:nvSpPr>
            <p:spPr bwMode="auto">
              <a:xfrm>
                <a:off x="4787900" y="3644900"/>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50000"/>
                  </a:spcBef>
                  <a:buFontTx/>
                  <a:buNone/>
                </a:pPr>
                <a:r>
                  <a:rPr lang="en-US" altLang="he-IL" sz="1800" dirty="0">
                    <a:solidFill>
                      <a:prstClr val="black"/>
                    </a:solidFill>
                    <a:latin typeface="Arial" pitchFamily="34" charset="0"/>
                  </a:rPr>
                  <a:t>Identified Motivation</a:t>
                </a:r>
              </a:p>
            </p:txBody>
          </p:sp>
          <p:sp>
            <p:nvSpPr>
              <p:cNvPr id="13" name="Text Box 51"/>
              <p:cNvSpPr txBox="1">
                <a:spLocks noChangeArrowheads="1"/>
              </p:cNvSpPr>
              <p:nvPr/>
            </p:nvSpPr>
            <p:spPr bwMode="auto">
              <a:xfrm>
                <a:off x="3276600" y="36449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50000"/>
                  </a:spcBef>
                  <a:buFontTx/>
                  <a:buNone/>
                </a:pPr>
                <a:r>
                  <a:rPr lang="en-US" altLang="he-IL" sz="1800" dirty="0">
                    <a:solidFill>
                      <a:prstClr val="black"/>
                    </a:solidFill>
                    <a:latin typeface="Arial" pitchFamily="34" charset="0"/>
                  </a:rPr>
                  <a:t>Introjected Motivation</a:t>
                </a:r>
              </a:p>
            </p:txBody>
          </p:sp>
          <p:sp>
            <p:nvSpPr>
              <p:cNvPr id="14" name="Text Box 52"/>
              <p:cNvSpPr txBox="1">
                <a:spLocks noChangeArrowheads="1"/>
              </p:cNvSpPr>
              <p:nvPr/>
            </p:nvSpPr>
            <p:spPr bwMode="auto">
              <a:xfrm>
                <a:off x="1692275" y="3659188"/>
                <a:ext cx="1296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he-IL" sz="1800" dirty="0">
                    <a:solidFill>
                      <a:prstClr val="black"/>
                    </a:solidFill>
                    <a:latin typeface="Arial" pitchFamily="34" charset="0"/>
                  </a:rPr>
                  <a:t>External Motivation</a:t>
                </a:r>
              </a:p>
            </p:txBody>
          </p:sp>
          <p:sp>
            <p:nvSpPr>
              <p:cNvPr id="15" name="Line 53"/>
              <p:cNvSpPr>
                <a:spLocks noChangeShapeType="1"/>
              </p:cNvSpPr>
              <p:nvPr/>
            </p:nvSpPr>
            <p:spPr bwMode="auto">
              <a:xfrm>
                <a:off x="1955857" y="3492795"/>
                <a:ext cx="5391663" cy="19076"/>
              </a:xfrm>
              <a:prstGeom prst="line">
                <a:avLst/>
              </a:prstGeom>
              <a:noFill/>
              <a:ln w="12700" cap="sq">
                <a:solidFill>
                  <a:schemeClr val="accent5">
                    <a:lumMod val="50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6" name="Line 55"/>
              <p:cNvSpPr>
                <a:spLocks noChangeShapeType="1"/>
              </p:cNvSpPr>
              <p:nvPr/>
            </p:nvSpPr>
            <p:spPr bwMode="auto">
              <a:xfrm flipV="1">
                <a:off x="3348038" y="5084763"/>
                <a:ext cx="2519362" cy="0"/>
              </a:xfrm>
              <a:prstGeom prst="line">
                <a:avLst/>
              </a:prstGeom>
              <a:noFill/>
              <a:ln w="38100" cap="sq">
                <a:solidFill>
                  <a:schemeClr val="accent5">
                    <a:lumMod val="50000"/>
                  </a:schemeClr>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7" name="Text Box 56"/>
              <p:cNvSpPr txBox="1">
                <a:spLocks noChangeArrowheads="1"/>
              </p:cNvSpPr>
              <p:nvPr/>
            </p:nvSpPr>
            <p:spPr bwMode="auto">
              <a:xfrm>
                <a:off x="1835150" y="4746625"/>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50000"/>
                  </a:spcBef>
                  <a:buFontTx/>
                  <a:buNone/>
                </a:pPr>
                <a:r>
                  <a:rPr lang="en-US" altLang="he-IL" sz="1800" dirty="0">
                    <a:solidFill>
                      <a:prstClr val="black"/>
                    </a:solidFill>
                    <a:latin typeface="Arial" pitchFamily="34" charset="0"/>
                  </a:rPr>
                  <a:t>External Regulation</a:t>
                </a:r>
              </a:p>
            </p:txBody>
          </p:sp>
          <p:sp>
            <p:nvSpPr>
              <p:cNvPr id="18" name="Text Box 57"/>
              <p:cNvSpPr txBox="1">
                <a:spLocks noChangeArrowheads="1"/>
              </p:cNvSpPr>
              <p:nvPr/>
            </p:nvSpPr>
            <p:spPr bwMode="auto">
              <a:xfrm>
                <a:off x="5940425" y="4732338"/>
                <a:ext cx="1439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50000"/>
                  </a:spcBef>
                  <a:buFontTx/>
                  <a:buNone/>
                </a:pPr>
                <a:r>
                  <a:rPr lang="en-US" altLang="he-IL" sz="1800" dirty="0">
                    <a:solidFill>
                      <a:prstClr val="black"/>
                    </a:solidFill>
                    <a:latin typeface="Arial" pitchFamily="34" charset="0"/>
                  </a:rPr>
                  <a:t>Integrated Regulation</a:t>
                </a:r>
              </a:p>
            </p:txBody>
          </p:sp>
          <p:sp>
            <p:nvSpPr>
              <p:cNvPr id="19" name="Text Box 59"/>
              <p:cNvSpPr txBox="1">
                <a:spLocks noChangeArrowheads="1"/>
              </p:cNvSpPr>
              <p:nvPr/>
            </p:nvSpPr>
            <p:spPr bwMode="auto">
              <a:xfrm>
                <a:off x="-23813" y="4770438"/>
                <a:ext cx="1368426"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0"/>
                  </a:spcBef>
                  <a:buFontTx/>
                  <a:buNone/>
                </a:pPr>
                <a:r>
                  <a:rPr lang="en-US" altLang="he-IL" sz="1800" b="1" dirty="0" smtClean="0">
                    <a:solidFill>
                      <a:srgbClr val="4BACC6">
                        <a:lumMod val="50000"/>
                      </a:srgbClr>
                    </a:solidFill>
                    <a:latin typeface="Calibri"/>
                  </a:rPr>
                  <a:t>Non- </a:t>
                </a:r>
                <a:endParaRPr lang="he-IL" altLang="he-IL" sz="1800" b="1" dirty="0">
                  <a:solidFill>
                    <a:srgbClr val="4BACC6">
                      <a:lumMod val="50000"/>
                    </a:srgbClr>
                  </a:solidFill>
                  <a:latin typeface="Calibri"/>
                </a:endParaRPr>
              </a:p>
              <a:p>
                <a:pPr algn="ctr" eaLnBrk="1" hangingPunct="1">
                  <a:spcBef>
                    <a:spcPct val="0"/>
                  </a:spcBef>
                  <a:spcAft>
                    <a:spcPts val="600"/>
                  </a:spcAft>
                  <a:buFontTx/>
                  <a:buNone/>
                </a:pPr>
                <a:r>
                  <a:rPr lang="en-US" altLang="he-IL" sz="1600" b="1" dirty="0">
                    <a:solidFill>
                      <a:srgbClr val="4BACC6">
                        <a:lumMod val="50000"/>
                      </a:srgbClr>
                    </a:solidFill>
                    <a:latin typeface="Calibri"/>
                  </a:rPr>
                  <a:t>Regulation</a:t>
                </a:r>
                <a:endParaRPr lang="he-IL" altLang="he-IL" sz="1600" b="1" dirty="0">
                  <a:solidFill>
                    <a:srgbClr val="4BACC6">
                      <a:lumMod val="50000"/>
                    </a:srgbClr>
                  </a:solidFill>
                  <a:latin typeface="Calibri"/>
                </a:endParaRPr>
              </a:p>
              <a:p>
                <a:pPr algn="ctr" eaLnBrk="1" hangingPunct="1">
                  <a:spcBef>
                    <a:spcPct val="0"/>
                  </a:spcBef>
                  <a:buFontTx/>
                  <a:buNone/>
                </a:pPr>
                <a:r>
                  <a:rPr lang="en-US" altLang="he-IL" sz="1800" dirty="0">
                    <a:solidFill>
                      <a:srgbClr val="4BACC6">
                        <a:lumMod val="50000"/>
                      </a:srgbClr>
                    </a:solidFill>
                    <a:latin typeface="Calibri"/>
                  </a:rPr>
                  <a:t>Impersonal</a:t>
                </a:r>
              </a:p>
            </p:txBody>
          </p:sp>
          <p:sp>
            <p:nvSpPr>
              <p:cNvPr id="20" name="Text Box 60"/>
              <p:cNvSpPr txBox="1">
                <a:spLocks noChangeArrowheads="1"/>
              </p:cNvSpPr>
              <p:nvPr/>
            </p:nvSpPr>
            <p:spPr bwMode="auto">
              <a:xfrm>
                <a:off x="7520686" y="4724400"/>
                <a:ext cx="1331912" cy="61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50000"/>
                  </a:spcBef>
                  <a:buFontTx/>
                  <a:buNone/>
                </a:pPr>
                <a:r>
                  <a:rPr lang="en-US" altLang="he-IL" sz="1800" b="1" dirty="0">
                    <a:solidFill>
                      <a:srgbClr val="4BACC6">
                        <a:lumMod val="50000"/>
                      </a:srgbClr>
                    </a:solidFill>
                    <a:latin typeface="Calibri"/>
                  </a:rPr>
                  <a:t>Intrinsic Regulation</a:t>
                </a:r>
              </a:p>
            </p:txBody>
          </p:sp>
          <p:sp>
            <p:nvSpPr>
              <p:cNvPr id="21" name="TextBox 22"/>
              <p:cNvSpPr txBox="1">
                <a:spLocks noChangeArrowheads="1"/>
              </p:cNvSpPr>
              <p:nvPr/>
            </p:nvSpPr>
            <p:spPr bwMode="auto">
              <a:xfrm>
                <a:off x="7589022" y="5280968"/>
                <a:ext cx="1290572" cy="55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0"/>
                  </a:spcBef>
                  <a:buFontTx/>
                  <a:buNone/>
                </a:pPr>
                <a:r>
                  <a:rPr lang="en-US" altLang="he-IL" sz="1600" b="1" dirty="0" smtClean="0">
                    <a:solidFill>
                      <a:srgbClr val="4BACC6">
                        <a:lumMod val="50000"/>
                      </a:srgbClr>
                    </a:solidFill>
                    <a:latin typeface="Arial" pitchFamily="34" charset="0"/>
                  </a:rPr>
                  <a:t>Inherent Satisfaction</a:t>
                </a:r>
                <a:endParaRPr lang="he-IL" altLang="he-IL" sz="1600" b="1" dirty="0">
                  <a:solidFill>
                    <a:srgbClr val="4BACC6">
                      <a:lumMod val="50000"/>
                    </a:srgbClr>
                  </a:solidFill>
                  <a:latin typeface="Arial" pitchFamily="34" charset="0"/>
                </a:endParaRPr>
              </a:p>
            </p:txBody>
          </p:sp>
          <p:sp>
            <p:nvSpPr>
              <p:cNvPr id="22" name="TextBox 24"/>
              <p:cNvSpPr txBox="1">
                <a:spLocks noChangeArrowheads="1"/>
              </p:cNvSpPr>
              <p:nvPr/>
            </p:nvSpPr>
            <p:spPr bwMode="auto">
              <a:xfrm>
                <a:off x="59514" y="2797766"/>
                <a:ext cx="2409516" cy="96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eaLnBrk="1" hangingPunct="1">
                  <a:spcBef>
                    <a:spcPct val="0"/>
                  </a:spcBef>
                  <a:buFontTx/>
                  <a:buNone/>
                </a:pPr>
                <a:r>
                  <a:rPr lang="en-US" altLang="he-IL" sz="1200" b="1" dirty="0">
                    <a:solidFill>
                      <a:srgbClr val="4BACC6">
                        <a:lumMod val="50000"/>
                      </a:srgbClr>
                    </a:solidFill>
                    <a:latin typeface="Arial" pitchFamily="34" charset="0"/>
                  </a:rPr>
                  <a:t>Low perceived </a:t>
                </a:r>
              </a:p>
              <a:p>
                <a:pPr algn="l" rtl="0" eaLnBrk="1" hangingPunct="1">
                  <a:spcBef>
                    <a:spcPct val="0"/>
                  </a:spcBef>
                  <a:spcAft>
                    <a:spcPts val="600"/>
                  </a:spcAft>
                  <a:buFontTx/>
                  <a:buNone/>
                </a:pPr>
                <a:r>
                  <a:rPr lang="en-US" altLang="he-IL" sz="1200" b="1" dirty="0">
                    <a:solidFill>
                      <a:srgbClr val="4BACC6">
                        <a:lumMod val="50000"/>
                      </a:srgbClr>
                    </a:solidFill>
                    <a:latin typeface="Arial" pitchFamily="34" charset="0"/>
                  </a:rPr>
                  <a:t>competence</a:t>
                </a:r>
              </a:p>
              <a:p>
                <a:pPr algn="l" rtl="0" eaLnBrk="1" hangingPunct="1">
                  <a:spcBef>
                    <a:spcPct val="0"/>
                  </a:spcBef>
                  <a:spcAft>
                    <a:spcPts val="600"/>
                  </a:spcAft>
                  <a:buFontTx/>
                  <a:buNone/>
                </a:pPr>
                <a:r>
                  <a:rPr lang="he-IL" altLang="he-IL" sz="1200" b="1" dirty="0" smtClean="0">
                    <a:solidFill>
                      <a:srgbClr val="4BACC6">
                        <a:lumMod val="50000"/>
                      </a:srgbClr>
                    </a:solidFill>
                    <a:latin typeface="Times" pitchFamily="18" charset="0"/>
                  </a:rPr>
                  <a:t>Non-relevanc</a:t>
                </a:r>
                <a:r>
                  <a:rPr lang="en-US" altLang="he-IL" sz="1200" b="1" dirty="0" smtClean="0">
                    <a:solidFill>
                      <a:srgbClr val="4BACC6">
                        <a:lumMod val="50000"/>
                      </a:srgbClr>
                    </a:solidFill>
                    <a:latin typeface="Times" pitchFamily="18" charset="0"/>
                  </a:rPr>
                  <a:t>e</a:t>
                </a:r>
                <a:endParaRPr lang="he-IL" altLang="he-IL" sz="1200" b="1" dirty="0">
                  <a:solidFill>
                    <a:srgbClr val="4BACC6">
                      <a:lumMod val="50000"/>
                    </a:srgbClr>
                  </a:solidFill>
                  <a:latin typeface="Times" pitchFamily="18" charset="0"/>
                </a:endParaRPr>
              </a:p>
              <a:p>
                <a:pPr algn="l" rtl="0" eaLnBrk="1" hangingPunct="1">
                  <a:spcBef>
                    <a:spcPct val="0"/>
                  </a:spcBef>
                  <a:buFontTx/>
                  <a:buNone/>
                </a:pPr>
                <a:r>
                  <a:rPr lang="he-IL" altLang="he-IL" sz="1200" b="1" dirty="0" smtClean="0">
                    <a:solidFill>
                      <a:srgbClr val="4BACC6">
                        <a:lumMod val="50000"/>
                      </a:srgbClr>
                    </a:solidFill>
                    <a:latin typeface="Times" pitchFamily="18" charset="0"/>
                  </a:rPr>
                  <a:t>Non-intentional</a:t>
                </a:r>
                <a:r>
                  <a:rPr lang="en-US" altLang="he-IL" sz="1200" b="1" dirty="0" err="1" smtClean="0">
                    <a:solidFill>
                      <a:srgbClr val="4BACC6">
                        <a:lumMod val="50000"/>
                      </a:srgbClr>
                    </a:solidFill>
                    <a:latin typeface="Times" pitchFamily="18" charset="0"/>
                  </a:rPr>
                  <a:t>ity</a:t>
                </a:r>
                <a:endParaRPr lang="he-IL" altLang="he-IL" sz="1200" b="1" dirty="0">
                  <a:solidFill>
                    <a:srgbClr val="4BACC6">
                      <a:lumMod val="50000"/>
                    </a:srgbClr>
                  </a:solidFill>
                  <a:latin typeface="Arial" pitchFamily="34" charset="0"/>
                </a:endParaRPr>
              </a:p>
            </p:txBody>
          </p:sp>
          <p:sp>
            <p:nvSpPr>
              <p:cNvPr id="23" name="TextBox 26"/>
              <p:cNvSpPr txBox="1">
                <a:spLocks noChangeArrowheads="1"/>
              </p:cNvSpPr>
              <p:nvPr/>
            </p:nvSpPr>
            <p:spPr bwMode="auto">
              <a:xfrm>
                <a:off x="7715928" y="3001965"/>
                <a:ext cx="1512887" cy="51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eaLnBrk="1" hangingPunct="1">
                  <a:spcBef>
                    <a:spcPct val="0"/>
                  </a:spcBef>
                  <a:buFontTx/>
                  <a:buNone/>
                </a:pPr>
                <a:r>
                  <a:rPr lang="en-US" altLang="he-IL" sz="1400" b="1" dirty="0">
                    <a:solidFill>
                      <a:srgbClr val="4BACC6">
                        <a:lumMod val="50000"/>
                      </a:srgbClr>
                    </a:solidFill>
                    <a:latin typeface="Arial" pitchFamily="34" charset="0"/>
                  </a:rPr>
                  <a:t>Interest</a:t>
                </a:r>
              </a:p>
              <a:p>
                <a:pPr algn="l" rtl="0" eaLnBrk="1" hangingPunct="1">
                  <a:spcBef>
                    <a:spcPct val="0"/>
                  </a:spcBef>
                  <a:buFontTx/>
                  <a:buNone/>
                </a:pPr>
                <a:r>
                  <a:rPr lang="en-US" altLang="he-IL" sz="1400" b="1" dirty="0">
                    <a:solidFill>
                      <a:srgbClr val="4BACC6">
                        <a:lumMod val="50000"/>
                      </a:srgbClr>
                    </a:solidFill>
                    <a:latin typeface="Arial" pitchFamily="34" charset="0"/>
                  </a:rPr>
                  <a:t>Enjoyment</a:t>
                </a:r>
                <a:endParaRPr lang="he-IL" altLang="he-IL" sz="1400" b="1" dirty="0">
                  <a:solidFill>
                    <a:srgbClr val="4BACC6">
                      <a:lumMod val="50000"/>
                    </a:srgbClr>
                  </a:solidFill>
                  <a:latin typeface="Arial" pitchFamily="34" charset="0"/>
                </a:endParaRPr>
              </a:p>
            </p:txBody>
          </p:sp>
          <p:cxnSp>
            <p:nvCxnSpPr>
              <p:cNvPr id="24" name="מחבר ישר 23"/>
              <p:cNvCxnSpPr/>
              <p:nvPr/>
            </p:nvCxnSpPr>
            <p:spPr>
              <a:xfrm>
                <a:off x="323219" y="2061338"/>
                <a:ext cx="842592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מחבר ישר 5"/>
            <p:cNvCxnSpPr/>
            <p:nvPr/>
          </p:nvCxnSpPr>
          <p:spPr>
            <a:xfrm>
              <a:off x="1908175" y="1628775"/>
              <a:ext cx="0" cy="3607980"/>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a:off x="7885113" y="1628775"/>
              <a:ext cx="0" cy="3607980"/>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grpSp>
      <p:sp>
        <p:nvSpPr>
          <p:cNvPr id="25" name="Text Box 43"/>
          <p:cNvSpPr txBox="1">
            <a:spLocks noChangeArrowheads="1"/>
          </p:cNvSpPr>
          <p:nvPr/>
        </p:nvSpPr>
        <p:spPr bwMode="auto">
          <a:xfrm>
            <a:off x="362265" y="1764407"/>
            <a:ext cx="29682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50000"/>
              </a:spcBef>
              <a:buFontTx/>
              <a:buNone/>
            </a:pPr>
            <a:r>
              <a:rPr lang="en-US" altLang="he-IL" sz="2000" b="1" dirty="0">
                <a:solidFill>
                  <a:srgbClr val="4BACC6">
                    <a:lumMod val="50000"/>
                  </a:srgbClr>
                </a:solidFill>
                <a:latin typeface="Calibri"/>
              </a:rPr>
              <a:t>Non-Self-Determined</a:t>
            </a:r>
          </a:p>
          <a:p>
            <a:pPr eaLnBrk="1" hangingPunct="1">
              <a:spcBef>
                <a:spcPct val="50000"/>
              </a:spcBef>
              <a:buFontTx/>
              <a:buNone/>
            </a:pPr>
            <a:endParaRPr lang="en-US" altLang="he-IL" sz="2400" dirty="0">
              <a:solidFill>
                <a:prstClr val="black"/>
              </a:solidFill>
              <a:latin typeface="Arial" pitchFamily="34" charset="0"/>
            </a:endParaRPr>
          </a:p>
        </p:txBody>
      </p:sp>
      <p:sp>
        <p:nvSpPr>
          <p:cNvPr id="26" name="מלבן 4"/>
          <p:cNvSpPr>
            <a:spLocks noChangeArrowheads="1"/>
          </p:cNvSpPr>
          <p:nvPr/>
        </p:nvSpPr>
        <p:spPr bwMode="auto">
          <a:xfrm>
            <a:off x="1060902" y="6446668"/>
            <a:ext cx="8571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eaLnBrk="1" hangingPunct="1">
              <a:spcBef>
                <a:spcPct val="0"/>
              </a:spcBef>
              <a:buFontTx/>
              <a:buNone/>
            </a:pPr>
            <a:r>
              <a:rPr lang="en-GB" altLang="he-IL" sz="1800" dirty="0" smtClean="0">
                <a:solidFill>
                  <a:prstClr val="black"/>
                </a:solidFill>
                <a:latin typeface="Calibri"/>
              </a:rPr>
              <a:t>The self-determination continuum, showing the motivational and self-regulatory bases of behaviours that vary in the degree to which they are self-determined (</a:t>
            </a:r>
            <a:r>
              <a:rPr lang="en-GB" altLang="he-IL" sz="1800" dirty="0" err="1" smtClean="0">
                <a:solidFill>
                  <a:prstClr val="black"/>
                </a:solidFill>
                <a:latin typeface="Calibri"/>
              </a:rPr>
              <a:t>Deci</a:t>
            </a:r>
            <a:r>
              <a:rPr lang="en-GB" altLang="he-IL" sz="1800" dirty="0" smtClean="0">
                <a:solidFill>
                  <a:prstClr val="black"/>
                </a:solidFill>
                <a:latin typeface="Calibri"/>
              </a:rPr>
              <a:t> &amp; Ryan, 2000).</a:t>
            </a:r>
            <a:endParaRPr lang="en-GB" altLang="he-IL" sz="1800" dirty="0">
              <a:solidFill>
                <a:prstClr val="black"/>
              </a:solidFill>
              <a:latin typeface="Calibri"/>
            </a:endParaRPr>
          </a:p>
        </p:txBody>
      </p:sp>
      <p:sp>
        <p:nvSpPr>
          <p:cNvPr id="27" name="TextBox 26"/>
          <p:cNvSpPr txBox="1"/>
          <p:nvPr/>
        </p:nvSpPr>
        <p:spPr>
          <a:xfrm>
            <a:off x="931555" y="2517196"/>
            <a:ext cx="1705874" cy="415498"/>
          </a:xfrm>
          <a:prstGeom prst="rect">
            <a:avLst/>
          </a:prstGeom>
          <a:noFill/>
        </p:spPr>
        <p:txBody>
          <a:bodyPr wrap="square" rtlCol="1">
            <a:spAutoFit/>
          </a:bodyPr>
          <a:lstStyle/>
          <a:p>
            <a:r>
              <a:rPr lang="en-US" sz="2000" b="1" dirty="0">
                <a:solidFill>
                  <a:srgbClr val="4BACC6">
                    <a:lumMod val="50000"/>
                  </a:srgbClr>
                </a:solidFill>
                <a:latin typeface="Calibri"/>
                <a:cs typeface="Arial" pitchFamily="34" charset="0"/>
              </a:rPr>
              <a:t>A-Motivation</a:t>
            </a:r>
            <a:endParaRPr lang="he-IL" sz="2000" b="1" dirty="0">
              <a:solidFill>
                <a:srgbClr val="4BACC6">
                  <a:lumMod val="50000"/>
                </a:srgbClr>
              </a:solidFill>
              <a:latin typeface="Calibri"/>
              <a:cs typeface="Arial" pitchFamily="34" charset="0"/>
            </a:endParaRPr>
          </a:p>
        </p:txBody>
      </p:sp>
    </p:spTree>
    <p:extLst>
      <p:ext uri="{BB962C8B-B14F-4D97-AF65-F5344CB8AC3E}">
        <p14:creationId xmlns:p14="http://schemas.microsoft.com/office/powerpoint/2010/main" val="83271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ציין מיקום טקסט 2"/>
          <p:cNvSpPr txBox="1">
            <a:spLocks/>
          </p:cNvSpPr>
          <p:nvPr/>
        </p:nvSpPr>
        <p:spPr>
          <a:xfrm>
            <a:off x="1003300" y="1750139"/>
            <a:ext cx="8686800" cy="5378248"/>
          </a:xfrm>
          <a:prstGeom prst="rect">
            <a:avLst/>
          </a:prstGeom>
          <a:ln w="25400">
            <a:solidFill>
              <a:schemeClr val="accent5">
                <a:lumMod val="50000"/>
                <a:alpha val="61000"/>
              </a:schemeClr>
            </a:solidFill>
          </a:ln>
        </p:spPr>
        <p:txBody>
          <a:bodyPr vert="horz" lIns="104306" tIns="52153" rIns="104306" bIns="52153" rtlCol="1">
            <a:normAutofit/>
          </a:bodyPr>
          <a:lstStyle>
            <a:lvl1pPr marL="0" indent="0" algn="ctr" defTabSz="1043056" rtl="1" eaLnBrk="1" latinLnBrk="0" hangingPunct="1">
              <a:spcBef>
                <a:spcPct val="20000"/>
              </a:spcBef>
              <a:buFont typeface="Arial" pitchFamily="34" charset="0"/>
              <a:buNone/>
              <a:defRPr sz="3700" kern="1200">
                <a:solidFill>
                  <a:schemeClr val="tx1">
                    <a:tint val="75000"/>
                  </a:schemeClr>
                </a:solidFill>
                <a:latin typeface="+mn-lt"/>
                <a:ea typeface="+mn-ea"/>
                <a:cs typeface="+mn-cs"/>
              </a:defRPr>
            </a:lvl1pPr>
            <a:lvl2pPr marL="521528" indent="0" algn="ctr" defTabSz="1043056"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2pPr>
            <a:lvl3pPr marL="1043056" indent="0" algn="ctr" defTabSz="1043056" rtl="1"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64584"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4pPr>
            <a:lvl5pPr marL="2086112"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5pPr>
            <a:lvl6pPr marL="2607640"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9168"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696"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2224"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pPr algn="l">
              <a:defRPr/>
            </a:pPr>
            <a:r>
              <a:rPr lang="en-GB" sz="2400" b="1" dirty="0" smtClean="0">
                <a:solidFill>
                  <a:srgbClr val="4BACC6">
                    <a:lumMod val="50000"/>
                  </a:srgbClr>
                </a:solidFill>
              </a:rPr>
              <a:t>Controlled motivation:</a:t>
            </a:r>
          </a:p>
          <a:p>
            <a:pPr algn="l" rtl="0">
              <a:defRPr/>
            </a:pPr>
            <a:r>
              <a:rPr lang="en-GB" sz="2000" b="1" dirty="0" smtClean="0">
                <a:solidFill>
                  <a:srgbClr val="4BACC6">
                    <a:lumMod val="50000"/>
                  </a:srgbClr>
                </a:solidFill>
              </a:rPr>
              <a:t>External Motivation</a:t>
            </a:r>
            <a:r>
              <a:rPr lang="en-GB" sz="2000" dirty="0" smtClean="0">
                <a:solidFill>
                  <a:prstClr val="black">
                    <a:tint val="75000"/>
                  </a:prstClr>
                </a:solidFill>
              </a:rPr>
              <a:t>: </a:t>
            </a:r>
            <a:r>
              <a:rPr lang="en-GB" sz="2000" dirty="0" smtClean="0">
                <a:solidFill>
                  <a:prstClr val="black"/>
                </a:solidFill>
              </a:rPr>
              <a:t>Behaviour is controlled by external contingencies (punishments, threats, hope for material rewards). </a:t>
            </a:r>
          </a:p>
          <a:p>
            <a:pPr algn="l" rtl="0">
              <a:defRPr/>
            </a:pPr>
            <a:r>
              <a:rPr lang="en-GB" sz="2000" b="1" dirty="0" smtClean="0">
                <a:solidFill>
                  <a:srgbClr val="4BACC6">
                    <a:lumMod val="50000"/>
                  </a:srgbClr>
                </a:solidFill>
              </a:rPr>
              <a:t>Introjected motivation</a:t>
            </a:r>
            <a:r>
              <a:rPr lang="en-GB" sz="2000" dirty="0" smtClean="0">
                <a:solidFill>
                  <a:prstClr val="black">
                    <a:tint val="75000"/>
                  </a:prstClr>
                </a:solidFill>
              </a:rPr>
              <a:t>:</a:t>
            </a:r>
            <a:r>
              <a:rPr lang="en-GB" sz="2000" i="1" dirty="0" smtClean="0">
                <a:solidFill>
                  <a:prstClr val="black">
                    <a:tint val="75000"/>
                  </a:prstClr>
                </a:solidFill>
              </a:rPr>
              <a:t> </a:t>
            </a:r>
            <a:r>
              <a:rPr lang="en-GB" sz="2000" dirty="0" smtClean="0">
                <a:solidFill>
                  <a:prstClr val="black"/>
                </a:solidFill>
              </a:rPr>
              <a:t>Behaviour is controlled by the desire to avoid feeling guilty, ashamed, unworthy or rejected, as well as the desire to gain highly positive evaluations (self- and others’ evaluations).</a:t>
            </a:r>
          </a:p>
          <a:p>
            <a:pPr algn="l" rtl="0">
              <a:defRPr/>
            </a:pPr>
            <a:r>
              <a:rPr lang="en-GB" sz="2400" b="1" dirty="0" smtClean="0">
                <a:solidFill>
                  <a:srgbClr val="4BACC6">
                    <a:lumMod val="50000"/>
                  </a:srgbClr>
                </a:solidFill>
              </a:rPr>
              <a:t>Autonomous motivation:</a:t>
            </a:r>
          </a:p>
          <a:p>
            <a:pPr algn="l" rtl="0">
              <a:defRPr/>
            </a:pPr>
            <a:r>
              <a:rPr lang="en-GB" sz="2000" b="1" dirty="0" smtClean="0">
                <a:solidFill>
                  <a:srgbClr val="4BACC6">
                    <a:lumMod val="50000"/>
                  </a:srgbClr>
                </a:solidFill>
              </a:rPr>
              <a:t>Identified Motivation</a:t>
            </a:r>
            <a:r>
              <a:rPr lang="en-GB" sz="2000" dirty="0" smtClean="0">
                <a:solidFill>
                  <a:prstClr val="black">
                    <a:tint val="75000"/>
                  </a:prstClr>
                </a:solidFill>
              </a:rPr>
              <a:t>: </a:t>
            </a:r>
            <a:r>
              <a:rPr lang="en-GB" sz="2000" dirty="0" smtClean="0">
                <a:solidFill>
                  <a:prstClr val="black"/>
                </a:solidFill>
              </a:rPr>
              <a:t>Behaviour is considered autonomous. The person has accepted the value of the activity as his own. Identifying with the importance or value of the behaviour.</a:t>
            </a:r>
          </a:p>
          <a:p>
            <a:pPr algn="l" rtl="0">
              <a:defRPr/>
            </a:pPr>
            <a:r>
              <a:rPr lang="en-GB" sz="2000" b="1" dirty="0" smtClean="0">
                <a:solidFill>
                  <a:srgbClr val="4BACC6">
                    <a:lumMod val="50000"/>
                  </a:srgbClr>
                </a:solidFill>
              </a:rPr>
              <a:t>Integrated Motivation</a:t>
            </a:r>
            <a:r>
              <a:rPr lang="en-GB" sz="2000" dirty="0" smtClean="0">
                <a:solidFill>
                  <a:prstClr val="black">
                    <a:tint val="75000"/>
                  </a:prstClr>
                </a:solidFill>
              </a:rPr>
              <a:t>:</a:t>
            </a:r>
            <a:r>
              <a:rPr lang="en-GB" sz="2000" i="1" dirty="0" smtClean="0">
                <a:solidFill>
                  <a:prstClr val="black">
                    <a:tint val="75000"/>
                  </a:prstClr>
                </a:solidFill>
              </a:rPr>
              <a:t> </a:t>
            </a:r>
            <a:r>
              <a:rPr lang="en-GB" sz="2000" dirty="0" smtClean="0">
                <a:solidFill>
                  <a:prstClr val="black"/>
                </a:solidFill>
              </a:rPr>
              <a:t>Assimilating the identifications with other aspects of the person’s self. The activity/value is perceived by the individual as being congruent with his identity.</a:t>
            </a:r>
          </a:p>
          <a:p>
            <a:pPr algn="l" rtl="0">
              <a:defRPr/>
            </a:pPr>
            <a:r>
              <a:rPr lang="en-GB" sz="2000" b="1" dirty="0" smtClean="0">
                <a:solidFill>
                  <a:srgbClr val="4BACC6">
                    <a:lumMod val="50000"/>
                  </a:srgbClr>
                </a:solidFill>
              </a:rPr>
              <a:t>Intrinsic Motivation</a:t>
            </a:r>
            <a:r>
              <a:rPr lang="en-GB" sz="2000" dirty="0" smtClean="0">
                <a:solidFill>
                  <a:prstClr val="black">
                    <a:tint val="75000"/>
                  </a:prstClr>
                </a:solidFill>
              </a:rPr>
              <a:t>: </a:t>
            </a:r>
            <a:r>
              <a:rPr lang="en-GB" sz="2000" dirty="0" smtClean="0">
                <a:solidFill>
                  <a:prstClr val="black"/>
                </a:solidFill>
              </a:rPr>
              <a:t>Purely intrinsic motives involve engagement in an activity for its own sake (spontaneity, excitement, joy).</a:t>
            </a:r>
            <a:endParaRPr lang="en-GB" sz="2000" dirty="0">
              <a:solidFill>
                <a:prstClr val="black"/>
              </a:solidFill>
            </a:endParaRPr>
          </a:p>
        </p:txBody>
      </p:sp>
      <p:sp>
        <p:nvSpPr>
          <p:cNvPr id="4" name="מלבן 3"/>
          <p:cNvSpPr/>
          <p:nvPr/>
        </p:nvSpPr>
        <p:spPr>
          <a:xfrm>
            <a:off x="3978548" y="862343"/>
            <a:ext cx="5989140" cy="769441"/>
          </a:xfrm>
          <a:prstGeom prst="rect">
            <a:avLst/>
          </a:prstGeom>
        </p:spPr>
        <p:txBody>
          <a:bodyPr wrap="none">
            <a:spAutoFit/>
          </a:bodyPr>
          <a:lstStyle/>
          <a:p>
            <a:pPr algn="ctr" rtl="0"/>
            <a:r>
              <a:rPr lang="en-US" altLang="he-IL" sz="2200" b="1" dirty="0" smtClean="0">
                <a:solidFill>
                  <a:srgbClr val="4BACC6">
                    <a:lumMod val="50000"/>
                  </a:srgbClr>
                </a:solidFill>
                <a:latin typeface="Times New Roman" panose="02020603050405020304" pitchFamily="18" charset="0"/>
                <a:cs typeface="Times New Roman" panose="02020603050405020304" pitchFamily="18" charset="0"/>
              </a:rPr>
              <a:t>SDT Continuum: </a:t>
            </a:r>
            <a:r>
              <a:rPr lang="en-US" sz="2200" b="1" dirty="0" smtClean="0">
                <a:solidFill>
                  <a:srgbClr val="4BACC6">
                    <a:lumMod val="50000"/>
                  </a:srgbClr>
                </a:solidFill>
              </a:rPr>
              <a:t>Types </a:t>
            </a:r>
            <a:r>
              <a:rPr lang="en-US" sz="2200" b="1" dirty="0">
                <a:solidFill>
                  <a:srgbClr val="4BACC6">
                    <a:lumMod val="50000"/>
                  </a:srgbClr>
                </a:solidFill>
              </a:rPr>
              <a:t>of perceived </a:t>
            </a:r>
            <a:r>
              <a:rPr lang="en-US" sz="2200" b="1" dirty="0" smtClean="0">
                <a:solidFill>
                  <a:srgbClr val="4BACC6">
                    <a:lumMod val="50000"/>
                  </a:srgbClr>
                </a:solidFill>
              </a:rPr>
              <a:t>motivations</a:t>
            </a:r>
          </a:p>
          <a:p>
            <a:pPr algn="ctr" rtl="0"/>
            <a:r>
              <a:rPr lang="en-US" sz="2200" b="1" dirty="0" smtClean="0">
                <a:solidFill>
                  <a:srgbClr val="4BACC6">
                    <a:lumMod val="50000"/>
                  </a:srgbClr>
                </a:solidFill>
              </a:rPr>
              <a:t> (Sources </a:t>
            </a:r>
            <a:r>
              <a:rPr lang="en-US" sz="2200" b="1" dirty="0">
                <a:solidFill>
                  <a:srgbClr val="4BACC6">
                    <a:lumMod val="50000"/>
                  </a:srgbClr>
                </a:solidFill>
              </a:rPr>
              <a:t>or reasons for intentional action)</a:t>
            </a:r>
            <a:r>
              <a:rPr lang="en-US" altLang="he-IL" sz="2200" b="1" dirty="0" smtClean="0">
                <a:solidFill>
                  <a:srgbClr val="4BACC6">
                    <a:lumMod val="50000"/>
                  </a:srgbClr>
                </a:solidFill>
                <a:latin typeface="Times New Roman" panose="02020603050405020304" pitchFamily="18" charset="0"/>
                <a:cs typeface="Times New Roman" panose="02020603050405020304" pitchFamily="18" charset="0"/>
              </a:rPr>
              <a:t> </a:t>
            </a:r>
            <a:endParaRPr lang="he-IL" sz="2200" b="1" dirty="0">
              <a:solidFill>
                <a:prstClr val="black"/>
              </a:solidFill>
            </a:endParaRPr>
          </a:p>
        </p:txBody>
      </p:sp>
    </p:spTree>
    <p:extLst>
      <p:ext uri="{BB962C8B-B14F-4D97-AF65-F5344CB8AC3E}">
        <p14:creationId xmlns:p14="http://schemas.microsoft.com/office/powerpoint/2010/main" val="227899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480411" y="3361970"/>
            <a:ext cx="1925046" cy="1161087"/>
          </a:xfrm>
          <a:prstGeom prst="rect">
            <a:avLst/>
          </a:prstGeom>
          <a:noFill/>
          <a:ln w="12700" cap="sq">
            <a:solidFill>
              <a:schemeClr val="accent5">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r>
              <a:rPr lang="en-US" altLang="en-US" sz="2315" dirty="0">
                <a:cs typeface="David" pitchFamily="34" charset="-79"/>
              </a:rPr>
              <a:t>Sense </a:t>
            </a:r>
            <a:r>
              <a:rPr lang="en-US" altLang="en-US" sz="2315" dirty="0" smtClean="0">
                <a:cs typeface="David" pitchFamily="34" charset="-79"/>
              </a:rPr>
              <a:t>of Security </a:t>
            </a:r>
            <a:r>
              <a:rPr lang="en-US" altLang="en-US" sz="2315" dirty="0">
                <a:cs typeface="David" pitchFamily="34" charset="-79"/>
              </a:rPr>
              <a:t>and Relatedness</a:t>
            </a:r>
          </a:p>
        </p:txBody>
      </p:sp>
      <p:sp>
        <p:nvSpPr>
          <p:cNvPr id="3" name="Rectangle 3"/>
          <p:cNvSpPr>
            <a:spLocks noChangeArrowheads="1"/>
          </p:cNvSpPr>
          <p:nvPr/>
        </p:nvSpPr>
        <p:spPr bwMode="auto">
          <a:xfrm>
            <a:off x="3419151" y="5920898"/>
            <a:ext cx="1923435" cy="804836"/>
          </a:xfrm>
          <a:prstGeom prst="rect">
            <a:avLst/>
          </a:prstGeom>
          <a:noFill/>
          <a:ln w="12700" cap="sq">
            <a:solidFill>
              <a:schemeClr val="accent5">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en-US" altLang="en-US" sz="2315" dirty="0">
                <a:cs typeface="David" pitchFamily="34" charset="-79"/>
              </a:rPr>
              <a:t>Sense </a:t>
            </a:r>
            <a:r>
              <a:rPr lang="en-US" altLang="en-US" sz="2315" dirty="0" smtClean="0">
                <a:cs typeface="David" pitchFamily="34" charset="-79"/>
              </a:rPr>
              <a:t>of Competence</a:t>
            </a:r>
            <a:r>
              <a:rPr lang="en-US" altLang="en-US" sz="2315" b="1" dirty="0" smtClean="0">
                <a:solidFill>
                  <a:schemeClr val="bg1"/>
                </a:solidFill>
                <a:latin typeface="David" pitchFamily="34" charset="-79"/>
                <a:cs typeface="David" pitchFamily="34" charset="-79"/>
              </a:rPr>
              <a:t> </a:t>
            </a:r>
            <a:endParaRPr lang="en-US" altLang="en-US" sz="2315" b="1" dirty="0">
              <a:solidFill>
                <a:schemeClr val="bg1"/>
              </a:solidFill>
              <a:cs typeface="David" pitchFamily="34" charset="-79"/>
            </a:endParaRPr>
          </a:p>
        </p:txBody>
      </p:sp>
      <p:sp>
        <p:nvSpPr>
          <p:cNvPr id="4" name="Text Box 4"/>
          <p:cNvSpPr txBox="1">
            <a:spLocks noChangeArrowheads="1"/>
          </p:cNvSpPr>
          <p:nvPr/>
        </p:nvSpPr>
        <p:spPr bwMode="auto">
          <a:xfrm>
            <a:off x="3900481" y="1436649"/>
            <a:ext cx="2313886"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altLang="en-US" sz="1764">
              <a:cs typeface="David" pitchFamily="34" charset="-79"/>
            </a:endParaRPr>
          </a:p>
        </p:txBody>
      </p:sp>
      <p:sp>
        <p:nvSpPr>
          <p:cNvPr id="5" name="Text Box 6"/>
          <p:cNvSpPr txBox="1">
            <a:spLocks noChangeArrowheads="1"/>
          </p:cNvSpPr>
          <p:nvPr/>
        </p:nvSpPr>
        <p:spPr bwMode="auto">
          <a:xfrm>
            <a:off x="11331" y="2294292"/>
            <a:ext cx="3691367" cy="80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315" b="1" dirty="0" smtClean="0">
                <a:solidFill>
                  <a:schemeClr val="accent5">
                    <a:lumMod val="50000"/>
                  </a:schemeClr>
                </a:solidFill>
                <a:cs typeface="David" pitchFamily="34" charset="-79"/>
              </a:rPr>
              <a:t>Need-Supportive</a:t>
            </a:r>
            <a:endParaRPr lang="en-US" altLang="en-US" sz="2315" b="1" dirty="0">
              <a:solidFill>
                <a:schemeClr val="accent5">
                  <a:lumMod val="50000"/>
                </a:schemeClr>
              </a:solidFill>
              <a:cs typeface="David" pitchFamily="34" charset="-79"/>
            </a:endParaRPr>
          </a:p>
          <a:p>
            <a:pPr algn="ctr"/>
            <a:r>
              <a:rPr lang="en-US" altLang="en-US" sz="1764" dirty="0">
                <a:solidFill>
                  <a:schemeClr val="accent5">
                    <a:lumMod val="50000"/>
                  </a:schemeClr>
                </a:solidFill>
                <a:cs typeface="David" pitchFamily="34" charset="-79"/>
              </a:rPr>
              <a:t> </a:t>
            </a:r>
            <a:r>
              <a:rPr lang="en-US" altLang="en-US" sz="2315" b="1" dirty="0">
                <a:solidFill>
                  <a:schemeClr val="accent5">
                    <a:lumMod val="50000"/>
                  </a:schemeClr>
                </a:solidFill>
                <a:cs typeface="David" pitchFamily="34" charset="-79"/>
              </a:rPr>
              <a:t>Environment</a:t>
            </a:r>
          </a:p>
        </p:txBody>
      </p:sp>
      <p:sp>
        <p:nvSpPr>
          <p:cNvPr id="6" name="Rectangle 7"/>
          <p:cNvSpPr>
            <a:spLocks noChangeArrowheads="1"/>
          </p:cNvSpPr>
          <p:nvPr/>
        </p:nvSpPr>
        <p:spPr bwMode="auto">
          <a:xfrm>
            <a:off x="697573" y="3458238"/>
            <a:ext cx="1984831" cy="737125"/>
          </a:xfrm>
          <a:prstGeom prst="rect">
            <a:avLst/>
          </a:prstGeom>
          <a:noFill/>
          <a:ln w="12700" cap="sq">
            <a:solidFill>
              <a:schemeClr val="accent5">
                <a:lumMod val="50000"/>
              </a:schemeClr>
            </a:solidFill>
            <a:miter lim="800000"/>
            <a:headEnd type="none" w="sm" len="sm"/>
            <a:tailEnd type="none" w="sm" len="sm"/>
          </a:ln>
        </p:spPr>
        <p:txBody>
          <a:bodyPr>
            <a:spAutoFit/>
          </a:bodyPr>
          <a:lstStyle/>
          <a:p>
            <a:pPr algn="ctr" rtl="0" eaLnBrk="0" hangingPunct="0">
              <a:defRPr/>
            </a:pPr>
            <a:r>
              <a:rPr lang="en-US" altLang="en-US" sz="2095" dirty="0"/>
              <a:t>Relatedness Support</a:t>
            </a:r>
            <a:r>
              <a:rPr lang="en-US" altLang="en-US" sz="2095" dirty="0">
                <a:solidFill>
                  <a:schemeClr val="bg1"/>
                </a:solidFill>
              </a:rPr>
              <a:t> </a:t>
            </a:r>
          </a:p>
        </p:txBody>
      </p:sp>
      <p:sp>
        <p:nvSpPr>
          <p:cNvPr id="7" name="Rectangle 8"/>
          <p:cNvSpPr>
            <a:spLocks noChangeArrowheads="1"/>
          </p:cNvSpPr>
          <p:nvPr/>
        </p:nvSpPr>
        <p:spPr bwMode="auto">
          <a:xfrm>
            <a:off x="651938" y="4758704"/>
            <a:ext cx="2093350" cy="737125"/>
          </a:xfrm>
          <a:prstGeom prst="rect">
            <a:avLst/>
          </a:prstGeom>
          <a:noFill/>
          <a:ln w="12700" cap="sq">
            <a:solidFill>
              <a:schemeClr val="accent5">
                <a:lumMod val="50000"/>
              </a:schemeClr>
            </a:solidFill>
            <a:miter lim="800000"/>
            <a:headEnd type="none" w="sm" len="sm"/>
            <a:tailEnd type="none" w="sm" len="sm"/>
          </a:ln>
        </p:spPr>
        <p:txBody>
          <a:bodyPr wrap="square">
            <a:spAutoFit/>
          </a:bodyPr>
          <a:lstStyle/>
          <a:p>
            <a:pPr algn="ctr" rtl="0" eaLnBrk="0" hangingPunct="0">
              <a:defRPr/>
            </a:pPr>
            <a:r>
              <a:rPr lang="en-US" altLang="en-US" sz="2095" dirty="0"/>
              <a:t>Autonomy Support</a:t>
            </a:r>
            <a:endParaRPr lang="en-US" altLang="en-US" sz="2315" b="1" dirty="0">
              <a:solidFill>
                <a:schemeClr val="bg1"/>
              </a:solidFill>
              <a:latin typeface="David" pitchFamily="2" charset="-79"/>
              <a:cs typeface="David" pitchFamily="2" charset="-79"/>
            </a:endParaRPr>
          </a:p>
        </p:txBody>
      </p:sp>
      <p:sp>
        <p:nvSpPr>
          <p:cNvPr id="8" name="Rectangle 9"/>
          <p:cNvSpPr>
            <a:spLocks noChangeArrowheads="1"/>
          </p:cNvSpPr>
          <p:nvPr/>
        </p:nvSpPr>
        <p:spPr bwMode="auto">
          <a:xfrm>
            <a:off x="622183" y="6078425"/>
            <a:ext cx="2093350" cy="737125"/>
          </a:xfrm>
          <a:prstGeom prst="rect">
            <a:avLst/>
          </a:prstGeom>
          <a:noFill/>
          <a:ln w="12700" cap="sq">
            <a:solidFill>
              <a:schemeClr val="accent5">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r>
              <a:rPr lang="en-US" altLang="en-US" sz="2095" dirty="0">
                <a:cs typeface="David" pitchFamily="34" charset="-79"/>
              </a:rPr>
              <a:t>Competence Support</a:t>
            </a:r>
          </a:p>
        </p:txBody>
      </p:sp>
      <p:sp>
        <p:nvSpPr>
          <p:cNvPr id="9" name="Text Box 12"/>
          <p:cNvSpPr txBox="1">
            <a:spLocks noChangeArrowheads="1"/>
          </p:cNvSpPr>
          <p:nvPr/>
        </p:nvSpPr>
        <p:spPr bwMode="auto">
          <a:xfrm>
            <a:off x="6771642" y="2368554"/>
            <a:ext cx="3255079"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315" b="1" dirty="0">
                <a:solidFill>
                  <a:schemeClr val="accent5">
                    <a:lumMod val="50000"/>
                  </a:schemeClr>
                </a:solidFill>
                <a:cs typeface="David" pitchFamily="34" charset="-79"/>
              </a:rPr>
              <a:t>Teachers’ Outcomes</a:t>
            </a:r>
          </a:p>
        </p:txBody>
      </p:sp>
      <p:sp>
        <p:nvSpPr>
          <p:cNvPr id="10" name="Text Box 13"/>
          <p:cNvSpPr txBox="1">
            <a:spLocks noChangeArrowheads="1"/>
          </p:cNvSpPr>
          <p:nvPr/>
        </p:nvSpPr>
        <p:spPr bwMode="auto">
          <a:xfrm>
            <a:off x="1836886" y="3136184"/>
            <a:ext cx="1349475"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spcBef>
                <a:spcPct val="50000"/>
              </a:spcBef>
            </a:pPr>
            <a:endParaRPr lang="en-US" altLang="he-IL" sz="2205" b="1">
              <a:solidFill>
                <a:schemeClr val="bg2"/>
              </a:solidFill>
              <a:cs typeface="David" pitchFamily="34" charset="-79"/>
            </a:endParaRPr>
          </a:p>
        </p:txBody>
      </p:sp>
      <p:sp>
        <p:nvSpPr>
          <p:cNvPr id="11" name="Rectangle 15"/>
          <p:cNvSpPr>
            <a:spLocks noChangeArrowheads="1"/>
          </p:cNvSpPr>
          <p:nvPr/>
        </p:nvSpPr>
        <p:spPr bwMode="auto">
          <a:xfrm>
            <a:off x="6478017" y="2837366"/>
            <a:ext cx="3753437" cy="3978184"/>
          </a:xfrm>
          <a:prstGeom prst="rect">
            <a:avLst/>
          </a:prstGeom>
          <a:noFill/>
          <a:ln w="12700" cap="sq">
            <a:solidFill>
              <a:schemeClr val="accent5">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sz="2315"/>
          </a:p>
        </p:txBody>
      </p:sp>
      <p:sp>
        <p:nvSpPr>
          <p:cNvPr id="12" name="Text Box 19"/>
          <p:cNvSpPr txBox="1">
            <a:spLocks noChangeArrowheads="1"/>
          </p:cNvSpPr>
          <p:nvPr/>
        </p:nvSpPr>
        <p:spPr bwMode="auto">
          <a:xfrm>
            <a:off x="3517167" y="2353927"/>
            <a:ext cx="2495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spcBef>
                <a:spcPct val="50000"/>
              </a:spcBef>
            </a:pPr>
            <a:r>
              <a:rPr lang="en-US" altLang="en-US" sz="2000" b="1" dirty="0" smtClean="0">
                <a:solidFill>
                  <a:schemeClr val="accent5">
                    <a:lumMod val="50000"/>
                  </a:schemeClr>
                </a:solidFill>
              </a:rPr>
              <a:t>Teachers’ Need </a:t>
            </a:r>
            <a:r>
              <a:rPr lang="en-US" altLang="en-US" sz="2000" b="1" dirty="0">
                <a:solidFill>
                  <a:schemeClr val="accent5">
                    <a:lumMod val="50000"/>
                  </a:schemeClr>
                </a:solidFill>
              </a:rPr>
              <a:t>Satisfaction</a:t>
            </a:r>
          </a:p>
        </p:txBody>
      </p:sp>
      <p:sp>
        <p:nvSpPr>
          <p:cNvPr id="13" name="Text Box 20"/>
          <p:cNvSpPr txBox="1">
            <a:spLocks noChangeArrowheads="1"/>
          </p:cNvSpPr>
          <p:nvPr/>
        </p:nvSpPr>
        <p:spPr bwMode="auto">
          <a:xfrm>
            <a:off x="2551006" y="1170605"/>
            <a:ext cx="5081098"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spcBef>
                <a:spcPct val="50000"/>
              </a:spcBef>
            </a:pPr>
            <a:endParaRPr lang="en-US" altLang="he-IL" sz="2205" b="1">
              <a:solidFill>
                <a:schemeClr val="bg2"/>
              </a:solidFill>
              <a:cs typeface="David" pitchFamily="34" charset="-79"/>
            </a:endParaRPr>
          </a:p>
        </p:txBody>
      </p:sp>
      <p:sp>
        <p:nvSpPr>
          <p:cNvPr id="14" name="חץ ימינה 13"/>
          <p:cNvSpPr/>
          <p:nvPr/>
        </p:nvSpPr>
        <p:spPr bwMode="auto">
          <a:xfrm>
            <a:off x="2862558" y="3736534"/>
            <a:ext cx="476079" cy="208285"/>
          </a:xfrm>
          <a:prstGeom prst="rightArrow">
            <a:avLst/>
          </a:prstGeom>
          <a:noFill/>
          <a:ln w="53975" cap="sq">
            <a:solidFill>
              <a:schemeClr val="accent5">
                <a:lumMod val="25000"/>
                <a:alpha val="68000"/>
              </a:schemeClr>
            </a:solidFill>
            <a:round/>
            <a:headEnd type="none" w="sm" len="sm"/>
            <a:tailEnd type="triangle" w="sm" len="sm"/>
          </a:ln>
          <a:effectLst/>
        </p:spPr>
        <p:txBody>
          <a:bodyPr rtlCol="1" anchor="ctr"/>
          <a:lstStyle/>
          <a:p>
            <a:pPr algn="ctr">
              <a:defRPr/>
            </a:pPr>
            <a:endParaRPr lang="he-IL" sz="2315"/>
          </a:p>
        </p:txBody>
      </p:sp>
      <p:sp>
        <p:nvSpPr>
          <p:cNvPr id="15" name="חץ ימינה 14"/>
          <p:cNvSpPr/>
          <p:nvPr/>
        </p:nvSpPr>
        <p:spPr bwMode="auto">
          <a:xfrm>
            <a:off x="3048089" y="4877724"/>
            <a:ext cx="1725788" cy="220537"/>
          </a:xfrm>
          <a:prstGeom prst="rightArrow">
            <a:avLst/>
          </a:prstGeom>
          <a:noFill/>
          <a:ln w="53975" cap="sq">
            <a:solidFill>
              <a:schemeClr val="accent5">
                <a:lumMod val="25000"/>
                <a:alpha val="68000"/>
              </a:schemeClr>
            </a:solidFill>
            <a:round/>
            <a:headEnd type="none" w="sm" len="sm"/>
            <a:tailEnd type="triangle" w="sm" len="sm"/>
          </a:ln>
          <a:effectLst/>
        </p:spPr>
        <p:txBody>
          <a:bodyPr rtlCol="1" anchor="ctr"/>
          <a:lstStyle/>
          <a:p>
            <a:pPr algn="ctr">
              <a:defRPr/>
            </a:pPr>
            <a:endParaRPr lang="he-IL" sz="2315"/>
          </a:p>
        </p:txBody>
      </p:sp>
      <p:sp>
        <p:nvSpPr>
          <p:cNvPr id="16" name="חץ ימינה 15"/>
          <p:cNvSpPr/>
          <p:nvPr/>
        </p:nvSpPr>
        <p:spPr bwMode="auto">
          <a:xfrm>
            <a:off x="2825801" y="6305963"/>
            <a:ext cx="476079" cy="208285"/>
          </a:xfrm>
          <a:prstGeom prst="rightArrow">
            <a:avLst/>
          </a:prstGeom>
          <a:noFill/>
          <a:ln w="53975" cap="sq">
            <a:solidFill>
              <a:schemeClr val="accent5">
                <a:lumMod val="25000"/>
                <a:alpha val="68000"/>
              </a:schemeClr>
            </a:solidFill>
            <a:round/>
            <a:headEnd type="none" w="sm" len="sm"/>
            <a:tailEnd type="triangle" w="sm" len="sm"/>
          </a:ln>
          <a:effectLst/>
        </p:spPr>
        <p:txBody>
          <a:bodyPr rtlCol="1" anchor="ctr"/>
          <a:lstStyle/>
          <a:p>
            <a:pPr algn="ctr">
              <a:defRPr/>
            </a:pPr>
            <a:endParaRPr lang="he-IL" sz="2315"/>
          </a:p>
        </p:txBody>
      </p:sp>
      <p:sp>
        <p:nvSpPr>
          <p:cNvPr id="17" name="Rectangle 2"/>
          <p:cNvSpPr>
            <a:spLocks noChangeArrowheads="1"/>
          </p:cNvSpPr>
          <p:nvPr/>
        </p:nvSpPr>
        <p:spPr bwMode="auto">
          <a:xfrm>
            <a:off x="305858" y="990905"/>
            <a:ext cx="10081684" cy="117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en-US" altLang="ko-KR" sz="3528" b="1" dirty="0">
                <a:solidFill>
                  <a:schemeClr val="accent5">
                    <a:lumMod val="50000"/>
                  </a:schemeClr>
                </a:solidFill>
                <a:latin typeface="Times New Roman" pitchFamily="18" charset="0"/>
                <a:ea typeface="Gulim" pitchFamily="34" charset="-127"/>
              </a:rPr>
              <a:t>SDT Perspective </a:t>
            </a:r>
          </a:p>
          <a:p>
            <a:pPr algn="ctr" rtl="0" eaLnBrk="1" hangingPunct="1"/>
            <a:r>
              <a:rPr lang="en-US" altLang="ko-KR" sz="3528" b="1" dirty="0">
                <a:solidFill>
                  <a:schemeClr val="accent5">
                    <a:lumMod val="50000"/>
                  </a:schemeClr>
                </a:solidFill>
                <a:latin typeface="Times New Roman" pitchFamily="18" charset="0"/>
                <a:ea typeface="Gulim" pitchFamily="34" charset="-127"/>
              </a:rPr>
              <a:t> </a:t>
            </a:r>
            <a:r>
              <a:rPr lang="en-US" altLang="ko-KR" sz="3528" b="1" dirty="0" smtClean="0">
                <a:solidFill>
                  <a:schemeClr val="accent5">
                    <a:lumMod val="50000"/>
                  </a:schemeClr>
                </a:solidFill>
                <a:latin typeface="Times New Roman" pitchFamily="18" charset="0"/>
                <a:ea typeface="Gulim" pitchFamily="34" charset="-127"/>
              </a:rPr>
              <a:t>Need-Supportive </a:t>
            </a:r>
            <a:r>
              <a:rPr lang="en-US" altLang="ko-KR" sz="3528" b="1" dirty="0">
                <a:solidFill>
                  <a:schemeClr val="accent5">
                    <a:lumMod val="50000"/>
                  </a:schemeClr>
                </a:solidFill>
                <a:latin typeface="Times New Roman" pitchFamily="18" charset="0"/>
                <a:ea typeface="Gulim" pitchFamily="34" charset="-127"/>
              </a:rPr>
              <a:t>Environment</a:t>
            </a:r>
            <a:endParaRPr lang="en-US" altLang="he-IL" sz="2646" b="1" dirty="0">
              <a:solidFill>
                <a:schemeClr val="accent5">
                  <a:lumMod val="50000"/>
                </a:schemeClr>
              </a:solidFill>
              <a:latin typeface="Times New Roman" pitchFamily="18" charset="0"/>
            </a:endParaRPr>
          </a:p>
        </p:txBody>
      </p:sp>
      <p:sp>
        <p:nvSpPr>
          <p:cNvPr id="18" name="חץ ימינה 17"/>
          <p:cNvSpPr/>
          <p:nvPr/>
        </p:nvSpPr>
        <p:spPr bwMode="auto">
          <a:xfrm>
            <a:off x="5867809" y="3724282"/>
            <a:ext cx="500584" cy="311552"/>
          </a:xfrm>
          <a:prstGeom prst="rightArrow">
            <a:avLst/>
          </a:prstGeom>
          <a:noFill/>
          <a:ln w="53975" cap="sq">
            <a:solidFill>
              <a:schemeClr val="accent5">
                <a:lumMod val="25000"/>
                <a:alpha val="68000"/>
              </a:schemeClr>
            </a:solidFill>
            <a:round/>
            <a:headEnd type="none" w="sm" len="sm"/>
            <a:tailEnd type="triangle" w="sm" len="sm"/>
          </a:ln>
          <a:effectLst/>
        </p:spPr>
        <p:txBody>
          <a:bodyPr rtlCol="1" anchor="ctr"/>
          <a:lstStyle/>
          <a:p>
            <a:pPr algn="ctr">
              <a:defRPr/>
            </a:pPr>
            <a:endParaRPr lang="he-IL" sz="2315"/>
          </a:p>
        </p:txBody>
      </p:sp>
      <p:sp>
        <p:nvSpPr>
          <p:cNvPr id="19" name="חץ ימינה 18"/>
          <p:cNvSpPr/>
          <p:nvPr/>
        </p:nvSpPr>
        <p:spPr bwMode="auto">
          <a:xfrm>
            <a:off x="5801298" y="6276208"/>
            <a:ext cx="500584" cy="311552"/>
          </a:xfrm>
          <a:prstGeom prst="rightArrow">
            <a:avLst/>
          </a:prstGeom>
          <a:noFill/>
          <a:ln w="53975" cap="sq">
            <a:solidFill>
              <a:schemeClr val="accent5">
                <a:lumMod val="25000"/>
                <a:alpha val="68000"/>
              </a:schemeClr>
            </a:solidFill>
            <a:round/>
            <a:headEnd type="none" w="sm" len="sm"/>
            <a:tailEnd type="triangle" w="sm" len="sm"/>
          </a:ln>
          <a:effectLst/>
        </p:spPr>
        <p:txBody>
          <a:bodyPr rtlCol="1" anchor="ctr"/>
          <a:lstStyle/>
          <a:p>
            <a:pPr algn="ctr">
              <a:defRPr/>
            </a:pPr>
            <a:endParaRPr lang="he-IL" sz="2315"/>
          </a:p>
        </p:txBody>
      </p:sp>
      <p:sp>
        <p:nvSpPr>
          <p:cNvPr id="20" name="TextBox 19"/>
          <p:cNvSpPr txBox="1"/>
          <p:nvPr/>
        </p:nvSpPr>
        <p:spPr>
          <a:xfrm>
            <a:off x="6608349" y="2864191"/>
            <a:ext cx="3720430" cy="4270400"/>
          </a:xfrm>
          <a:prstGeom prst="rect">
            <a:avLst/>
          </a:prstGeom>
          <a:noFill/>
        </p:spPr>
        <p:txBody>
          <a:bodyPr wrap="square" rtlCol="1">
            <a:spAutoFit/>
          </a:bodyPr>
          <a:lstStyle/>
          <a:p>
            <a:pPr algn="l" rtl="0">
              <a:spcAft>
                <a:spcPts val="1200"/>
              </a:spcAft>
            </a:pPr>
            <a:r>
              <a:rPr lang="en-GB" sz="2315" dirty="0" smtClean="0"/>
              <a:t>Autonomous motivation in teaching</a:t>
            </a:r>
          </a:p>
          <a:p>
            <a:pPr algn="l" rtl="0"/>
            <a:r>
              <a:rPr lang="en-GB" altLang="he-IL" sz="2315" dirty="0" smtClean="0"/>
              <a:t>Enhanced internalisation </a:t>
            </a:r>
          </a:p>
          <a:p>
            <a:pPr lvl="0" algn="l" rtl="0">
              <a:spcAft>
                <a:spcPts val="1200"/>
              </a:spcAft>
            </a:pPr>
            <a:r>
              <a:rPr lang="en-GB" altLang="he-IL" sz="2315" dirty="0" smtClean="0"/>
              <a:t>processes (identification with the teaching profession)</a:t>
            </a:r>
          </a:p>
          <a:p>
            <a:pPr algn="l" rtl="0">
              <a:spcAft>
                <a:spcPts val="1200"/>
              </a:spcAft>
            </a:pPr>
            <a:r>
              <a:rPr lang="en-GB" altLang="he-IL" sz="2315" dirty="0" smtClean="0"/>
              <a:t>Sense of self-actualisation</a:t>
            </a:r>
          </a:p>
          <a:p>
            <a:pPr algn="l" rtl="0">
              <a:spcAft>
                <a:spcPts val="1200"/>
              </a:spcAft>
            </a:pPr>
            <a:r>
              <a:rPr lang="en-GB" altLang="he-IL" sz="2315" dirty="0" smtClean="0"/>
              <a:t>Wellbeing, positive emotionality, and satisfaction</a:t>
            </a:r>
          </a:p>
          <a:p>
            <a:pPr algn="l" rtl="0"/>
            <a:r>
              <a:rPr lang="en-GB" altLang="he-IL" sz="2315" dirty="0" smtClean="0"/>
              <a:t>Active agentic engagement</a:t>
            </a:r>
          </a:p>
          <a:p>
            <a:pPr algn="ctr"/>
            <a:endParaRPr lang="en-GB" sz="2315" dirty="0"/>
          </a:p>
        </p:txBody>
      </p:sp>
    </p:spTree>
    <p:extLst>
      <p:ext uri="{BB962C8B-B14F-4D97-AF65-F5344CB8AC3E}">
        <p14:creationId xmlns:p14="http://schemas.microsoft.com/office/powerpoint/2010/main" val="46235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79254" y="1960825"/>
            <a:ext cx="8334892" cy="4102213"/>
          </a:xfrm>
          <a:prstGeom prst="rect">
            <a:avLst/>
          </a:prstGeom>
          <a:noFill/>
          <a:ln w="38100">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cs typeface="David" pitchFamily="34" charset="-79"/>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cs typeface="David" pitchFamily="34" charset="-79"/>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cs typeface="David" pitchFamily="34" charset="-79"/>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cs typeface="David" pitchFamily="34" charset="-79"/>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cs typeface="David" pitchFamily="34" charset="-79"/>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9pPr>
          </a:lstStyle>
          <a:p>
            <a:pPr marL="299288" algn="l" rtl="0" eaLnBrk="1" hangingPunct="1">
              <a:spcBef>
                <a:spcPts val="600"/>
              </a:spcBef>
              <a:buClrTx/>
              <a:buSzTx/>
              <a:buNone/>
              <a:tabLst>
                <a:tab pos="7916240" algn="l"/>
              </a:tabLst>
              <a:defRPr/>
            </a:pPr>
            <a:r>
              <a:rPr lang="en-GB" altLang="he-IL" sz="2400" dirty="0" smtClean="0">
                <a:latin typeface="+mn-lt"/>
                <a:cs typeface="+mn-cs"/>
              </a:rPr>
              <a:t>The teacher experiences deep satisfaction and interest in his/her work as a teacher (intrinsic motivation). He/she identifies with the teaching profession, its values and demands, and sees the connection between teaching and his/her personal values, aims, needs, and abilities.</a:t>
            </a:r>
          </a:p>
          <a:p>
            <a:pPr marL="299288" algn="l" rtl="0" eaLnBrk="1" hangingPunct="1">
              <a:spcBef>
                <a:spcPct val="0"/>
              </a:spcBef>
              <a:spcAft>
                <a:spcPts val="1200"/>
              </a:spcAft>
              <a:buClrTx/>
              <a:buSzTx/>
              <a:buNone/>
              <a:tabLst>
                <a:tab pos="7916240" algn="l"/>
              </a:tabLst>
              <a:defRPr/>
            </a:pPr>
            <a:r>
              <a:rPr lang="en-GB" altLang="he-IL" sz="2400" dirty="0" smtClean="0">
                <a:latin typeface="+mn-lt"/>
                <a:cs typeface="+mn-cs"/>
              </a:rPr>
              <a:t>Teaching is part of the teacher’s identity and he/she experiences a sense of choice, volition, self-fulfilment, and meaning (identified and integrated motivation).</a:t>
            </a:r>
          </a:p>
          <a:p>
            <a:pPr marL="299288" lvl="0" algn="l" rtl="0" eaLnBrk="1" hangingPunct="1">
              <a:lnSpc>
                <a:spcPts val="3638"/>
              </a:lnSpc>
              <a:spcBef>
                <a:spcPct val="0"/>
              </a:spcBef>
              <a:spcAft>
                <a:spcPts val="1985"/>
              </a:spcAft>
              <a:buClrTx/>
              <a:buSzTx/>
              <a:buNone/>
              <a:tabLst>
                <a:tab pos="7916240" algn="l"/>
              </a:tabLst>
              <a:defRPr/>
            </a:pPr>
            <a:r>
              <a:rPr lang="en-GB" altLang="he-IL" sz="2800" dirty="0" smtClean="0">
                <a:solidFill>
                  <a:schemeClr val="accent5">
                    <a:lumMod val="50000"/>
                  </a:schemeClr>
                </a:solidFill>
                <a:latin typeface="Gill Sans MT Condensed" panose="020B0506020104020203" pitchFamily="34" charset="0"/>
                <a:ea typeface="Calibri" pitchFamily="34" charset="0"/>
                <a:cs typeface="Guttman Adii-Light" panose="02010401010101010101" pitchFamily="2" charset="-79"/>
              </a:rPr>
              <a:t>I act out of an awareness of the importance of teaching and/or because of interest, free choice, and need for self-actualisation</a:t>
            </a:r>
            <a:r>
              <a:rPr lang="en-GB" altLang="he-IL" sz="2800" dirty="0" smtClean="0">
                <a:solidFill>
                  <a:schemeClr val="accent5">
                    <a:lumMod val="50000"/>
                  </a:schemeClr>
                </a:solidFill>
                <a:latin typeface="Albertus MT" pitchFamily="34" charset="0"/>
                <a:ea typeface="Calibri" pitchFamily="34" charset="0"/>
              </a:rPr>
              <a:t>.</a:t>
            </a:r>
            <a:endParaRPr lang="en-GB" altLang="he-IL" sz="2646" dirty="0">
              <a:latin typeface="+mn-lt"/>
              <a:cs typeface="+mn-cs"/>
            </a:endParaRPr>
          </a:p>
        </p:txBody>
      </p:sp>
      <p:sp>
        <p:nvSpPr>
          <p:cNvPr id="3" name="TextBox 1"/>
          <p:cNvSpPr txBox="1">
            <a:spLocks noChangeArrowheads="1"/>
          </p:cNvSpPr>
          <p:nvPr/>
        </p:nvSpPr>
        <p:spPr bwMode="auto">
          <a:xfrm>
            <a:off x="662289" y="1201176"/>
            <a:ext cx="9368822" cy="63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cs typeface="David" pitchFamily="34" charset="-79"/>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cs typeface="David" pitchFamily="34" charset="-79"/>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cs typeface="David" pitchFamily="34" charset="-79"/>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cs typeface="David" pitchFamily="34" charset="-79"/>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cs typeface="David" pitchFamily="34" charset="-79"/>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David" pitchFamily="34" charset="-79"/>
              </a:defRPr>
            </a:lvl9pPr>
          </a:lstStyle>
          <a:p>
            <a:pPr algn="ctr" rtl="0" eaLnBrk="1" hangingPunct="1">
              <a:spcBef>
                <a:spcPct val="0"/>
              </a:spcBef>
              <a:buClrTx/>
              <a:buSzTx/>
              <a:buFontTx/>
              <a:buNone/>
              <a:defRPr/>
            </a:pPr>
            <a:r>
              <a:rPr lang="en-US" altLang="he-IL" sz="3528" b="1" dirty="0">
                <a:solidFill>
                  <a:schemeClr val="accent5">
                    <a:lumMod val="50000"/>
                  </a:schemeClr>
                </a:solidFill>
                <a:latin typeface="+mn-lt"/>
                <a:cs typeface="Arial" panose="020B0604020202020204" pitchFamily="34" charset="0"/>
              </a:rPr>
              <a:t>Autonomous motivation in teaching</a:t>
            </a:r>
            <a:endParaRPr lang="he-IL" altLang="he-IL" sz="3528" b="1" dirty="0">
              <a:solidFill>
                <a:schemeClr val="accent5">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3934915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738188" y="1404367"/>
            <a:ext cx="9217024" cy="492122"/>
          </a:xfrm>
          <a:prstGeom prst="rect">
            <a:avLst/>
          </a:prstGeom>
        </p:spPr>
        <p:txBody>
          <a:bodyPr wrap="square">
            <a:spAutoFit/>
          </a:bodyPr>
          <a:lstStyle/>
          <a:p>
            <a:pPr algn="l" rtl="0">
              <a:lnSpc>
                <a:spcPct val="115000"/>
              </a:lnSpc>
              <a:spcBef>
                <a:spcPct val="0"/>
              </a:spcBef>
              <a:spcAft>
                <a:spcPts val="0"/>
              </a:spcAft>
              <a:defRPr/>
            </a:pPr>
            <a:r>
              <a:rPr lang="en-GB" sz="2400" b="1" dirty="0">
                <a:solidFill>
                  <a:schemeClr val="accent5">
                    <a:lumMod val="50000"/>
                  </a:schemeClr>
                </a:solidFill>
                <a:cs typeface="Arial" panose="020B0604020202020204" pitchFamily="34" charset="0"/>
              </a:rPr>
              <a:t>What </a:t>
            </a:r>
            <a:r>
              <a:rPr lang="en-GB" sz="2400" b="1" dirty="0" smtClean="0">
                <a:solidFill>
                  <a:schemeClr val="accent5">
                    <a:lumMod val="50000"/>
                  </a:schemeClr>
                </a:solidFill>
                <a:cs typeface="Arial" panose="020B0604020202020204" pitchFamily="34" charset="0"/>
              </a:rPr>
              <a:t>are the teacher’s characteristics we </a:t>
            </a:r>
            <a:r>
              <a:rPr lang="en-GB" sz="2400" b="1" dirty="0">
                <a:solidFill>
                  <a:schemeClr val="accent5">
                    <a:lumMod val="50000"/>
                  </a:schemeClr>
                </a:solidFill>
                <a:cs typeface="Arial" panose="020B0604020202020204" pitchFamily="34" charset="0"/>
              </a:rPr>
              <a:t>are seeking to promote</a:t>
            </a:r>
            <a:r>
              <a:rPr lang="en-GB" sz="2400" b="1" dirty="0" smtClean="0">
                <a:solidFill>
                  <a:schemeClr val="accent5">
                    <a:lumMod val="50000"/>
                  </a:schemeClr>
                </a:solidFill>
                <a:cs typeface="Arial" panose="020B0604020202020204" pitchFamily="34" charset="0"/>
              </a:rPr>
              <a:t>?</a:t>
            </a:r>
            <a:endParaRPr lang="en-US" sz="2400" b="1" dirty="0">
              <a:solidFill>
                <a:schemeClr val="accent5">
                  <a:lumMod val="50000"/>
                </a:schemeClr>
              </a:solidFill>
              <a:cs typeface="Arial" panose="020B0604020202020204" pitchFamily="34" charset="0"/>
            </a:endParaRPr>
          </a:p>
        </p:txBody>
      </p:sp>
      <p:sp>
        <p:nvSpPr>
          <p:cNvPr id="5" name="מלבן 4"/>
          <p:cNvSpPr/>
          <p:nvPr/>
        </p:nvSpPr>
        <p:spPr>
          <a:xfrm>
            <a:off x="594172" y="1908423"/>
            <a:ext cx="9505056" cy="941796"/>
          </a:xfrm>
          <a:prstGeom prst="rect">
            <a:avLst/>
          </a:prstGeom>
        </p:spPr>
        <p:txBody>
          <a:bodyPr wrap="square">
            <a:spAutoFit/>
          </a:bodyPr>
          <a:lstStyle/>
          <a:p>
            <a:pPr algn="ctr" rtl="0">
              <a:lnSpc>
                <a:spcPct val="115000"/>
              </a:lnSpc>
              <a:spcAft>
                <a:spcPts val="600"/>
              </a:spcAft>
            </a:pPr>
            <a:r>
              <a:rPr lang="en-GB" sz="2400" b="1" dirty="0">
                <a:solidFill>
                  <a:schemeClr val="accent5">
                    <a:lumMod val="50000"/>
                  </a:schemeClr>
                </a:solidFill>
                <a:cs typeface="Arial" panose="020B0604020202020204" pitchFamily="34" charset="0"/>
              </a:rPr>
              <a:t>Self-determination and agentic engagement – build for yourself an environment that supports your needs!</a:t>
            </a:r>
            <a:endParaRPr lang="en-US" sz="2400" b="1" dirty="0">
              <a:solidFill>
                <a:schemeClr val="accent5">
                  <a:lumMod val="50000"/>
                </a:schemeClr>
              </a:solidFill>
              <a:cs typeface="Arial" panose="020B0604020202020204" pitchFamily="34" charset="0"/>
            </a:endParaRPr>
          </a:p>
        </p:txBody>
      </p:sp>
      <p:sp>
        <p:nvSpPr>
          <p:cNvPr id="6" name="מלבן 5"/>
          <p:cNvSpPr/>
          <p:nvPr/>
        </p:nvSpPr>
        <p:spPr>
          <a:xfrm>
            <a:off x="738188" y="2992734"/>
            <a:ext cx="9217024" cy="3524042"/>
          </a:xfrm>
          <a:prstGeom prst="rect">
            <a:avLst/>
          </a:prstGeom>
          <a:ln w="25400">
            <a:solidFill>
              <a:schemeClr val="accent5">
                <a:lumMod val="50000"/>
              </a:schemeClr>
            </a:solidFill>
          </a:ln>
        </p:spPr>
        <p:txBody>
          <a:bodyPr wrap="square">
            <a:spAutoFit/>
          </a:bodyPr>
          <a:lstStyle/>
          <a:p>
            <a:pPr marL="628650" lvl="0" indent="-363538" algn="l" rtl="0">
              <a:spcAft>
                <a:spcPts val="600"/>
              </a:spcAft>
              <a:buClr>
                <a:schemeClr val="accent5">
                  <a:lumMod val="50000"/>
                </a:schemeClr>
              </a:buClr>
              <a:buFont typeface="Wingdings" panose="05000000000000000000" pitchFamily="2" charset="2"/>
              <a:buChar char=""/>
            </a:pPr>
            <a:r>
              <a:rPr lang="en-GB" sz="2000" dirty="0" smtClean="0">
                <a:latin typeface="Calibri" panose="020F0502020204030204" pitchFamily="34" charset="0"/>
                <a:ea typeface="Times New Roman" panose="02020603050405020304" pitchFamily="18" charset="0"/>
              </a:rPr>
              <a:t>Autonomous </a:t>
            </a:r>
            <a:r>
              <a:rPr lang="en-GB" sz="2000" dirty="0">
                <a:latin typeface="Calibri" panose="020F0502020204030204" pitchFamily="34" charset="0"/>
                <a:ea typeface="Times New Roman" panose="02020603050405020304" pitchFamily="18" charset="0"/>
              </a:rPr>
              <a:t>motivation for teaching, a sense of competence, and a sense of relatedness to a group and the school</a:t>
            </a:r>
            <a:r>
              <a:rPr lang="en-GB" sz="2000" dirty="0" smtClean="0">
                <a:latin typeface="Calibri" panose="020F0502020204030204" pitchFamily="34" charset="0"/>
                <a:ea typeface="Times New Roman" panose="02020603050405020304" pitchFamily="18" charset="0"/>
              </a:rPr>
              <a:t>.</a:t>
            </a:r>
          </a:p>
          <a:p>
            <a:pPr marL="628650" indent="-363538" algn="l" rtl="0">
              <a:lnSpc>
                <a:spcPct val="115000"/>
              </a:lnSpc>
              <a:spcAft>
                <a:spcPts val="600"/>
              </a:spcAft>
              <a:buClr>
                <a:schemeClr val="accent5">
                  <a:lumMod val="50000"/>
                </a:schemeClr>
              </a:buClr>
              <a:buFont typeface="Wingdings" panose="05000000000000000000" pitchFamily="2" charset="2"/>
              <a:buChar char=""/>
            </a:pPr>
            <a:r>
              <a:rPr lang="en-GB" sz="2000" dirty="0" smtClean="0"/>
              <a:t>To </a:t>
            </a:r>
            <a:r>
              <a:rPr lang="en-GB" sz="2000" dirty="0"/>
              <a:t>be active, involved, to share experiences, and be open to learn from others</a:t>
            </a:r>
            <a:r>
              <a:rPr lang="en-GB" sz="2000" dirty="0" smtClean="0"/>
              <a:t>.</a:t>
            </a:r>
          </a:p>
          <a:p>
            <a:pPr marL="628650" lvl="0" indent="-363538" algn="l" rtl="0">
              <a:spcAft>
                <a:spcPts val="600"/>
              </a:spcAft>
              <a:buClr>
                <a:schemeClr val="accent5">
                  <a:lumMod val="50000"/>
                </a:schemeClr>
              </a:buClr>
              <a:buFont typeface="Wingdings" panose="05000000000000000000" pitchFamily="2" charset="2"/>
              <a:buChar char=""/>
            </a:pPr>
            <a:r>
              <a:rPr lang="en-GB" sz="2000" dirty="0"/>
              <a:t>T</a:t>
            </a:r>
            <a:r>
              <a:rPr lang="en-GB" sz="2000" dirty="0" smtClean="0"/>
              <a:t>o </a:t>
            </a:r>
            <a:r>
              <a:rPr lang="en-GB" sz="2000" dirty="0"/>
              <a:t>be proactive, to propose and implement initiatives for the benefit of teaching </a:t>
            </a:r>
            <a:r>
              <a:rPr lang="en-GB" sz="2000" dirty="0" smtClean="0"/>
              <a:t>and the school</a:t>
            </a:r>
            <a:r>
              <a:rPr lang="en-GB" sz="2000" dirty="0"/>
              <a:t>.</a:t>
            </a:r>
          </a:p>
          <a:p>
            <a:pPr marL="628650" lvl="0" indent="-363538" algn="l" rtl="0">
              <a:spcAft>
                <a:spcPts val="600"/>
              </a:spcAft>
              <a:buClr>
                <a:schemeClr val="accent5">
                  <a:lumMod val="50000"/>
                </a:schemeClr>
              </a:buClr>
              <a:buFont typeface="Wingdings" panose="05000000000000000000" pitchFamily="2" charset="2"/>
              <a:buChar char=""/>
            </a:pPr>
            <a:r>
              <a:rPr lang="en-US" sz="2000" dirty="0"/>
              <a:t>Setting </a:t>
            </a:r>
            <a:r>
              <a:rPr lang="en-US" sz="2000" dirty="0" smtClean="0"/>
              <a:t>strength-based </a:t>
            </a:r>
            <a:r>
              <a:rPr lang="en-US" sz="2000" dirty="0"/>
              <a:t>growth challenges and positive thinking,</a:t>
            </a:r>
            <a:r>
              <a:rPr lang="en-GB" sz="2000" dirty="0"/>
              <a:t> as opposed to focusing on problems.</a:t>
            </a:r>
          </a:p>
          <a:p>
            <a:pPr marL="628650" lvl="0" indent="-363538" algn="l" rtl="0">
              <a:spcAft>
                <a:spcPts val="600"/>
              </a:spcAft>
              <a:buClr>
                <a:schemeClr val="accent5">
                  <a:lumMod val="50000"/>
                </a:schemeClr>
              </a:buClr>
              <a:buFont typeface="Wingdings" panose="05000000000000000000" pitchFamily="2" charset="2"/>
              <a:buChar char=""/>
            </a:pPr>
            <a:r>
              <a:rPr lang="en-US" sz="2000" dirty="0"/>
              <a:t>Inclination and </a:t>
            </a:r>
            <a:r>
              <a:rPr lang="en-GB" sz="2000" dirty="0"/>
              <a:t>ability for exploration: </a:t>
            </a:r>
            <a:r>
              <a:rPr lang="en-GB" sz="2000" dirty="0" smtClean="0"/>
              <a:t>What </a:t>
            </a:r>
            <a:r>
              <a:rPr lang="en-GB" sz="2000" dirty="0"/>
              <a:t>will enable me to grow as a teacher? What are my inner strengths and resources? What are my values? What are the resources in the environment? </a:t>
            </a:r>
          </a:p>
        </p:txBody>
      </p:sp>
    </p:spTree>
    <p:extLst>
      <p:ext uri="{BB962C8B-B14F-4D97-AF65-F5344CB8AC3E}">
        <p14:creationId xmlns:p14="http://schemas.microsoft.com/office/powerpoint/2010/main" val="255940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1242244" y="1692399"/>
            <a:ext cx="8208912" cy="2028825"/>
          </a:xfrm>
          <a:prstGeom prst="rect">
            <a:avLst/>
          </a:prstGeom>
        </p:spPr>
        <p:txBody>
          <a:bodyPr wrap="square">
            <a:spAutoFit/>
          </a:bodyPr>
          <a:lstStyle/>
          <a:p>
            <a:pPr algn="ctr">
              <a:spcAft>
                <a:spcPts val="2400"/>
              </a:spcAft>
            </a:pPr>
            <a:r>
              <a:rPr lang="en-GB" sz="3528" b="1" dirty="0">
                <a:solidFill>
                  <a:schemeClr val="accent5">
                    <a:lumMod val="50000"/>
                  </a:schemeClr>
                </a:solidFill>
                <a:latin typeface="Times New Roman" pitchFamily="18" charset="0"/>
                <a:ea typeface="Gulim" pitchFamily="34" charset="-127"/>
                <a:cs typeface="Arial" pitchFamily="34" charset="0"/>
              </a:rPr>
              <a:t>Promoting </a:t>
            </a:r>
            <a:r>
              <a:rPr lang="en-GB" sz="3528" b="1" dirty="0" smtClean="0">
                <a:solidFill>
                  <a:schemeClr val="accent5">
                    <a:lumMod val="50000"/>
                  </a:schemeClr>
                </a:solidFill>
                <a:latin typeface="Times New Roman" pitchFamily="18" charset="0"/>
                <a:ea typeface="Gulim" pitchFamily="34" charset="-127"/>
                <a:cs typeface="Arial" pitchFamily="34" charset="0"/>
              </a:rPr>
              <a:t>Teachers</a:t>
            </a:r>
            <a:r>
              <a:rPr lang="en-GB" sz="3528" b="1" dirty="0">
                <a:solidFill>
                  <a:schemeClr val="accent5">
                    <a:lumMod val="50000"/>
                  </a:schemeClr>
                </a:solidFill>
                <a:latin typeface="Times New Roman" pitchFamily="18" charset="0"/>
                <a:ea typeface="Gulim" pitchFamily="34" charset="-127"/>
                <a:cs typeface="Arial" pitchFamily="34" charset="0"/>
              </a:rPr>
              <a:t>’ </a:t>
            </a:r>
            <a:r>
              <a:rPr lang="en-GB" sz="3528" b="1" dirty="0" smtClean="0">
                <a:solidFill>
                  <a:schemeClr val="accent5">
                    <a:lumMod val="50000"/>
                  </a:schemeClr>
                </a:solidFill>
                <a:latin typeface="Times New Roman" pitchFamily="18" charset="0"/>
                <a:ea typeface="Gulim" pitchFamily="34" charset="-127"/>
                <a:cs typeface="Arial" pitchFamily="34" charset="0"/>
              </a:rPr>
              <a:t>Exploration </a:t>
            </a:r>
            <a:r>
              <a:rPr lang="en-GB" sz="3528" b="1" dirty="0">
                <a:solidFill>
                  <a:schemeClr val="accent5">
                    <a:lumMod val="50000"/>
                  </a:schemeClr>
                </a:solidFill>
                <a:latin typeface="Times New Roman" pitchFamily="18" charset="0"/>
                <a:ea typeface="Gulim" pitchFamily="34" charset="-127"/>
                <a:cs typeface="Arial" pitchFamily="34" charset="0"/>
              </a:rPr>
              <a:t>process toward </a:t>
            </a:r>
            <a:r>
              <a:rPr lang="en-GB" sz="3528" b="1" dirty="0" smtClean="0">
                <a:solidFill>
                  <a:schemeClr val="accent5">
                    <a:lumMod val="50000"/>
                  </a:schemeClr>
                </a:solidFill>
                <a:latin typeface="Times New Roman" pitchFamily="18" charset="0"/>
                <a:ea typeface="Gulim" pitchFamily="34" charset="-127"/>
                <a:cs typeface="Arial" pitchFamily="34" charset="0"/>
              </a:rPr>
              <a:t>Role Identity Formation</a:t>
            </a:r>
            <a:endParaRPr lang="he-IL" sz="3528" b="1" dirty="0" smtClean="0">
              <a:solidFill>
                <a:schemeClr val="accent5">
                  <a:lumMod val="50000"/>
                </a:schemeClr>
              </a:solidFill>
              <a:latin typeface="Times New Roman" pitchFamily="18" charset="0"/>
              <a:ea typeface="Gulim" pitchFamily="34" charset="-127"/>
              <a:cs typeface="Arial" pitchFamily="34" charset="0"/>
            </a:endParaRPr>
          </a:p>
          <a:p>
            <a:pPr algn="ctr">
              <a:spcAft>
                <a:spcPts val="1200"/>
              </a:spcAft>
            </a:pPr>
            <a:r>
              <a:rPr lang="en-GB" sz="3528" b="1" dirty="0" smtClean="0">
                <a:solidFill>
                  <a:schemeClr val="accent5">
                    <a:lumMod val="50000"/>
                  </a:schemeClr>
                </a:solidFill>
                <a:latin typeface="Times New Roman" pitchFamily="18" charset="0"/>
                <a:ea typeface="Gulim" pitchFamily="34" charset="-127"/>
                <a:cs typeface="Arial" pitchFamily="34" charset="0"/>
              </a:rPr>
              <a:t>The </a:t>
            </a:r>
            <a:r>
              <a:rPr lang="en-GB" sz="3528" b="1" dirty="0">
                <a:solidFill>
                  <a:schemeClr val="accent5">
                    <a:lumMod val="50000"/>
                  </a:schemeClr>
                </a:solidFill>
                <a:latin typeface="Times New Roman" pitchFamily="18" charset="0"/>
                <a:ea typeface="Gulim" pitchFamily="34" charset="-127"/>
                <a:cs typeface="Arial" pitchFamily="34" charset="0"/>
              </a:rPr>
              <a:t>“</a:t>
            </a:r>
            <a:r>
              <a:rPr lang="en-US" sz="3528" b="1" dirty="0">
                <a:solidFill>
                  <a:schemeClr val="accent5">
                    <a:lumMod val="50000"/>
                  </a:schemeClr>
                </a:solidFill>
                <a:latin typeface="Times New Roman" pitchFamily="18" charset="0"/>
                <a:ea typeface="Gulim" pitchFamily="34" charset="-127"/>
                <a:cs typeface="Arial" pitchFamily="34" charset="0"/>
              </a:rPr>
              <a:t>Dynamic Role Identity Model”</a:t>
            </a:r>
            <a:endParaRPr lang="he-IL" sz="3528" b="1" dirty="0">
              <a:solidFill>
                <a:schemeClr val="accent5">
                  <a:lumMod val="50000"/>
                </a:schemeClr>
              </a:solidFill>
              <a:latin typeface="Times New Roman" pitchFamily="18" charset="0"/>
              <a:ea typeface="Gulim" pitchFamily="34" charset="-127"/>
              <a:cs typeface="Arial" pitchFamily="34" charset="0"/>
            </a:endParaRPr>
          </a:p>
        </p:txBody>
      </p:sp>
      <p:sp>
        <p:nvSpPr>
          <p:cNvPr id="7" name="מלבן 6"/>
          <p:cNvSpPr/>
          <p:nvPr/>
        </p:nvSpPr>
        <p:spPr>
          <a:xfrm>
            <a:off x="2106340" y="3852639"/>
            <a:ext cx="6201742" cy="492122"/>
          </a:xfrm>
          <a:prstGeom prst="rect">
            <a:avLst/>
          </a:prstGeom>
        </p:spPr>
        <p:txBody>
          <a:bodyPr wrap="square">
            <a:spAutoFit/>
          </a:bodyPr>
          <a:lstStyle/>
          <a:p>
            <a:pPr marL="228600" indent="-228600" algn="ctr" rtl="0">
              <a:lnSpc>
                <a:spcPct val="115000"/>
              </a:lnSpc>
              <a:spcAft>
                <a:spcPts val="600"/>
              </a:spcAft>
            </a:pPr>
            <a:r>
              <a:rPr lang="en-GB" sz="2400" dirty="0" smtClean="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a:t>
            </a:r>
            <a:r>
              <a:rPr lang="en-US" sz="2400" b="1" dirty="0" smtClean="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A. </a:t>
            </a:r>
            <a:r>
              <a:rPr lang="en-GB" sz="2400" b="1" dirty="0" smtClean="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Kaplan</a:t>
            </a:r>
            <a:r>
              <a:rPr lang="en-GB" sz="2400" b="1" dirty="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 2014; </a:t>
            </a:r>
            <a:r>
              <a:rPr lang="en-GB" sz="2400" b="1" dirty="0" smtClean="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A. Kaplan </a:t>
            </a:r>
            <a:r>
              <a:rPr lang="en-GB" sz="2400" b="1" dirty="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&amp; Garner, 2016</a:t>
            </a:r>
            <a:r>
              <a:rPr lang="en-GB" sz="2400" dirty="0">
                <a:solidFill>
                  <a:schemeClr val="tx1">
                    <a:lumMod val="75000"/>
                    <a:lumOff val="25000"/>
                  </a:schemeClr>
                </a:solidFill>
                <a:latin typeface="Calibri" panose="020F0502020204030204" pitchFamily="34" charset="0"/>
                <a:ea typeface="Times New Roman" panose="02020603050405020304" pitchFamily="18" charset="0"/>
                <a:cs typeface="Arial" panose="020B0604020202020204" pitchFamily="34" charset="0"/>
              </a:rPr>
              <a:t>)</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495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1026220" y="1620391"/>
            <a:ext cx="8712968" cy="4641271"/>
          </a:xfrm>
          <a:prstGeom prst="rect">
            <a:avLst/>
          </a:prstGeom>
        </p:spPr>
        <p:txBody>
          <a:bodyPr wrap="square">
            <a:spAutoFit/>
          </a:bodyPr>
          <a:lstStyle/>
          <a:p>
            <a:pPr algn="l" rtl="0">
              <a:lnSpc>
                <a:spcPct val="115000"/>
              </a:lnSpc>
              <a:spcAft>
                <a:spcPts val="600"/>
              </a:spcAft>
            </a:pPr>
            <a:r>
              <a:rPr lang="en-GB" sz="2400" b="1" dirty="0">
                <a:solidFill>
                  <a:schemeClr val="accent5">
                    <a:lumMod val="50000"/>
                  </a:schemeClr>
                </a:solidFill>
                <a:cs typeface="Arial" panose="020B0604020202020204" pitchFamily="34" charset="0"/>
              </a:rPr>
              <a:t>Identity Formation and Exploration</a:t>
            </a:r>
          </a:p>
          <a:p>
            <a:pPr algn="l" rtl="0">
              <a:lnSpc>
                <a:spcPct val="115000"/>
              </a:lnSpc>
              <a:spcAft>
                <a:spcPts val="600"/>
              </a:spcAft>
            </a:pPr>
            <a:r>
              <a:rPr lang="en-GB" sz="2000" dirty="0" smtClean="0">
                <a:latin typeface="Arial" panose="020B0604020202020204" pitchFamily="34" charset="0"/>
                <a:ea typeface="Calibri" panose="020F0502020204030204" pitchFamily="34" charset="0"/>
                <a:cs typeface="Arial" panose="020B0604020202020204" pitchFamily="34" charset="0"/>
              </a:rPr>
              <a:t>The </a:t>
            </a:r>
            <a:r>
              <a:rPr lang="en-GB" sz="2000" dirty="0">
                <a:latin typeface="Arial" panose="020B0604020202020204" pitchFamily="34" charset="0"/>
                <a:ea typeface="Calibri" panose="020F0502020204030204" pitchFamily="34" charset="0"/>
                <a:cs typeface="Arial" panose="020B0604020202020204" pitchFamily="34" charset="0"/>
              </a:rPr>
              <a:t>concept of “identity formation” </a:t>
            </a:r>
            <a:r>
              <a:rPr lang="en-GB" sz="2000" dirty="0" smtClean="0">
                <a:latin typeface="Arial" panose="020B0604020202020204" pitchFamily="34" charset="0"/>
                <a:ea typeface="Calibri" panose="020F0502020204030204" pitchFamily="34" charset="0"/>
                <a:cs typeface="Arial" panose="020B0604020202020204" pitchFamily="34" charset="0"/>
              </a:rPr>
              <a:t>is </a:t>
            </a:r>
            <a:r>
              <a:rPr lang="en-GB" sz="2000" dirty="0">
                <a:latin typeface="Arial" panose="020B0604020202020204" pitchFamily="34" charset="0"/>
                <a:ea typeface="Calibri" panose="020F0502020204030204" pitchFamily="34" charset="0"/>
                <a:cs typeface="Arial" panose="020B0604020202020204" pitchFamily="34" charset="0"/>
              </a:rPr>
              <a:t>of key importance in the process of teachers’ professional </a:t>
            </a:r>
            <a:r>
              <a:rPr lang="en-GB" sz="2000" dirty="0" smtClean="0">
                <a:latin typeface="Arial" panose="020B0604020202020204" pitchFamily="34" charset="0"/>
                <a:ea typeface="Calibri" panose="020F0502020204030204" pitchFamily="34" charset="0"/>
                <a:cs typeface="Arial" panose="020B0604020202020204" pitchFamily="34" charset="0"/>
              </a:rPr>
              <a:t>development</a:t>
            </a:r>
            <a:r>
              <a:rPr lang="he-IL" sz="2000" dirty="0" smtClean="0">
                <a:latin typeface="Arial" panose="020B0604020202020204" pitchFamily="34" charset="0"/>
                <a:ea typeface="Calibri" panose="020F0502020204030204" pitchFamily="34" charset="0"/>
                <a:cs typeface="Arial" panose="020B0604020202020204" pitchFamily="34" charset="0"/>
              </a:rPr>
              <a: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One </a:t>
            </a:r>
            <a:r>
              <a:rPr lang="en-GB" sz="2000" dirty="0">
                <a:latin typeface="Arial" panose="020B0604020202020204" pitchFamily="34" charset="0"/>
                <a:cs typeface="Arial" panose="020B0604020202020204" pitchFamily="34" charset="0"/>
              </a:rPr>
              <a:t>of the significant components of the identity formation process is identity exploration (e.g., </a:t>
            </a:r>
            <a:r>
              <a:rPr lang="en-GB" sz="2000" dirty="0" err="1">
                <a:latin typeface="Arial" panose="020B0604020202020204" pitchFamily="34" charset="0"/>
                <a:cs typeface="Arial" panose="020B0604020202020204" pitchFamily="34" charset="0"/>
              </a:rPr>
              <a:t>Grotevant</a:t>
            </a:r>
            <a:r>
              <a:rPr lang="en-GB" sz="2000" dirty="0">
                <a:latin typeface="Arial" panose="020B0604020202020204" pitchFamily="34" charset="0"/>
                <a:cs typeface="Arial" panose="020B0604020202020204" pitchFamily="34" charset="0"/>
              </a:rPr>
              <a:t>, 1987; Marcia, 1993). </a:t>
            </a:r>
            <a:endParaRPr lang="en-GB" sz="2000" dirty="0" smtClean="0">
              <a:latin typeface="Arial" panose="020B0604020202020204" pitchFamily="34" charset="0"/>
              <a:cs typeface="Arial" panose="020B0604020202020204" pitchFamily="34" charset="0"/>
            </a:endParaRPr>
          </a:p>
          <a:p>
            <a:pPr algn="l" rtl="0">
              <a:lnSpc>
                <a:spcPct val="115000"/>
              </a:lnSpc>
              <a:spcAft>
                <a:spcPts val="600"/>
              </a:spcAft>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term “exploration” refers to a process and the actions deriving from it which are guided by the individual him/herself, or by means of external support in which the individual is involved in a reflective search for and </a:t>
            </a:r>
            <a:r>
              <a:rPr lang="en-GB" sz="2000" dirty="0" smtClean="0">
                <a:latin typeface="Arial" panose="020B0604020202020204" pitchFamily="34" charset="0"/>
                <a:cs typeface="Arial" panose="020B0604020202020204" pitchFamily="34" charset="0"/>
              </a:rPr>
              <a:t>inquiry of </a:t>
            </a:r>
            <a:r>
              <a:rPr lang="en-GB" sz="2000" dirty="0">
                <a:latin typeface="Arial" panose="020B0604020202020204" pitchFamily="34" charset="0"/>
                <a:cs typeface="Arial" panose="020B0604020202020204" pitchFamily="34" charset="0"/>
              </a:rPr>
              <a:t>information about him/herself or </a:t>
            </a:r>
            <a:r>
              <a:rPr lang="en-GB" sz="2000" dirty="0" smtClean="0">
                <a:latin typeface="Arial" panose="020B0604020202020204" pitchFamily="34" charset="0"/>
                <a:cs typeface="Arial" panose="020B0604020202020204" pitchFamily="34" charset="0"/>
              </a:rPr>
              <a:t>about the external world that </a:t>
            </a:r>
            <a:r>
              <a:rPr lang="en-GB" sz="2000" dirty="0">
                <a:latin typeface="Arial" panose="020B0604020202020204" pitchFamily="34" charset="0"/>
                <a:cs typeface="Arial" panose="020B0604020202020204" pitchFamily="34" charset="0"/>
              </a:rPr>
              <a:t>is important for his/her development. </a:t>
            </a:r>
            <a:endParaRPr lang="en-GB" sz="2000" dirty="0" smtClean="0">
              <a:latin typeface="Arial" panose="020B0604020202020204" pitchFamily="34" charset="0"/>
              <a:cs typeface="Arial" panose="020B0604020202020204" pitchFamily="34" charset="0"/>
            </a:endParaRPr>
          </a:p>
          <a:p>
            <a:pPr algn="l" rtl="0">
              <a:lnSpc>
                <a:spcPct val="115000"/>
              </a:lnSpc>
              <a:spcAft>
                <a:spcPts val="600"/>
              </a:spcAft>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explorative process enables the individual to create meaning and advance his/her identity formation process</a:t>
            </a:r>
            <a:r>
              <a:rPr lang="en-GB" sz="2000" dirty="0" smtClean="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204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10196" y="1782692"/>
            <a:ext cx="9207675" cy="4878259"/>
          </a:xfrm>
          <a:prstGeom prst="rect">
            <a:avLst/>
          </a:prstGeom>
        </p:spPr>
        <p:txBody>
          <a:bodyPr wrap="square">
            <a:spAutoFit/>
          </a:bodyPr>
          <a:lstStyle/>
          <a:p>
            <a:pPr algn="l" rtl="0">
              <a:lnSpc>
                <a:spcPct val="115000"/>
              </a:lnSpc>
              <a:spcAft>
                <a:spcPts val="1200"/>
              </a:spcAft>
            </a:pPr>
            <a:r>
              <a:rPr lang="en-GB" sz="2400" dirty="0">
                <a:latin typeface="Arial" panose="020B0604020202020204" pitchFamily="34" charset="0"/>
                <a:cs typeface="Arial" panose="020B0604020202020204" pitchFamily="34" charset="0"/>
              </a:rPr>
              <a:t>The “</a:t>
            </a:r>
            <a:r>
              <a:rPr lang="en-US" sz="2400" b="1" dirty="0">
                <a:solidFill>
                  <a:schemeClr val="accent5">
                    <a:lumMod val="50000"/>
                  </a:schemeClr>
                </a:solidFill>
                <a:cs typeface="Arial" panose="020B0604020202020204" pitchFamily="34" charset="0"/>
              </a:rPr>
              <a:t>Dynamic Role Identity Model</a:t>
            </a:r>
            <a:r>
              <a:rPr lang="en-US" sz="2400" dirty="0">
                <a:latin typeface="Arial" panose="020B0604020202020204" pitchFamily="34" charset="0"/>
                <a:cs typeface="Arial" panose="020B0604020202020204" pitchFamily="34" charset="0"/>
              </a:rPr>
              <a:t>” highlights the role of the teacher as a proactive, intentional and reflective agent that is oriented towards </a:t>
            </a:r>
            <a:r>
              <a:rPr lang="en-US" sz="2400" dirty="0" smtClean="0">
                <a:latin typeface="Arial" panose="020B0604020202020204" pitchFamily="34" charset="0"/>
                <a:cs typeface="Arial" panose="020B0604020202020204" pitchFamily="34" charset="0"/>
              </a:rPr>
              <a:t>development (kaplan</a:t>
            </a:r>
            <a:r>
              <a:rPr lang="en-US" sz="2400" dirty="0">
                <a:latin typeface="Arial" panose="020B0604020202020204" pitchFamily="34" charset="0"/>
                <a:cs typeface="Arial" panose="020B0604020202020204" pitchFamily="34" charset="0"/>
              </a:rPr>
              <a:t>, 2014</a:t>
            </a:r>
            <a:r>
              <a:rPr lang="en-US" sz="2400" dirty="0" smtClean="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a:p>
            <a:pPr algn="l" rtl="0">
              <a:lnSpc>
                <a:spcPct val="115000"/>
              </a:lnSpc>
              <a:spcAft>
                <a:spcPts val="1200"/>
              </a:spcAft>
            </a:pPr>
            <a:r>
              <a:rPr lang="en-GB" sz="2400" dirty="0" smtClean="0">
                <a:latin typeface="Arial" panose="020B0604020202020204" pitchFamily="34" charset="0"/>
                <a:cs typeface="Arial" panose="020B0604020202020204" pitchFamily="34" charset="0"/>
              </a:rPr>
              <a:t>The model comprises </a:t>
            </a:r>
            <a:r>
              <a:rPr lang="en-GB" sz="2400" dirty="0">
                <a:latin typeface="Arial" panose="020B0604020202020204" pitchFamily="34" charset="0"/>
                <a:cs typeface="Arial" panose="020B0604020202020204" pitchFamily="34" charset="0"/>
              </a:rPr>
              <a:t>four dynamic </a:t>
            </a:r>
            <a:r>
              <a:rPr lang="en-GB" sz="2400" dirty="0" smtClean="0">
                <a:latin typeface="Arial" panose="020B0604020202020204" pitchFamily="34" charset="0"/>
                <a:cs typeface="Arial" panose="020B0604020202020204" pitchFamily="34" charset="0"/>
              </a:rPr>
              <a:t>interconnected </a:t>
            </a:r>
            <a:r>
              <a:rPr lang="en-GB" sz="2400" dirty="0">
                <a:latin typeface="Arial" panose="020B0604020202020204" pitchFamily="34" charset="0"/>
                <a:cs typeface="Arial" panose="020B0604020202020204" pitchFamily="34" charset="0"/>
              </a:rPr>
              <a:t>context-specific </a:t>
            </a:r>
            <a:r>
              <a:rPr lang="en-GB" sz="2400" dirty="0" smtClean="0">
                <a:latin typeface="Arial" panose="020B0604020202020204" pitchFamily="34" charset="0"/>
                <a:cs typeface="Arial" panose="020B0604020202020204" pitchFamily="34" charset="0"/>
              </a:rPr>
              <a:t>components that together comprise the teacher’s professional identity, </a:t>
            </a:r>
            <a:r>
              <a:rPr lang="en-GB" sz="2400" dirty="0">
                <a:latin typeface="Arial" panose="020B0604020202020204" pitchFamily="34" charset="0"/>
                <a:cs typeface="Arial" panose="020B0604020202020204" pitchFamily="34" charset="0"/>
              </a:rPr>
              <a:t>with reference to the teacher’s role</a:t>
            </a:r>
            <a:r>
              <a:rPr lang="en-GB" sz="2400" dirty="0" smtClean="0">
                <a:latin typeface="Arial" panose="020B0604020202020204" pitchFamily="34" charset="0"/>
                <a:cs typeface="Arial" panose="020B0604020202020204" pitchFamily="34" charset="0"/>
              </a:rPr>
              <a:t>:</a:t>
            </a:r>
          </a:p>
          <a:p>
            <a:pPr marL="717550" indent="-452438" algn="l" rtl="0">
              <a:lnSpc>
                <a:spcPct val="115000"/>
              </a:lnSpc>
              <a:spcAft>
                <a:spcPts val="600"/>
              </a:spcAft>
              <a:buFont typeface="+mj-lt"/>
              <a:buAutoNum type="arabicPeriod"/>
            </a:pPr>
            <a:r>
              <a:rPr lang="en-GB" sz="2400" dirty="0" smtClean="0">
                <a:latin typeface="Arial" panose="020B0604020202020204" pitchFamily="34" charset="0"/>
                <a:cs typeface="Arial" panose="020B0604020202020204" pitchFamily="34" charset="0"/>
              </a:rPr>
              <a:t>Ontological </a:t>
            </a:r>
            <a:r>
              <a:rPr lang="en-GB" sz="2400" dirty="0">
                <a:latin typeface="Arial" panose="020B0604020202020204" pitchFamily="34" charset="0"/>
                <a:cs typeface="Arial" panose="020B0604020202020204" pitchFamily="34" charset="0"/>
              </a:rPr>
              <a:t>and epistemological </a:t>
            </a:r>
            <a:r>
              <a:rPr lang="en-GB" sz="2400" dirty="0" smtClean="0">
                <a:latin typeface="Arial" panose="020B0604020202020204" pitchFamily="34" charset="0"/>
                <a:cs typeface="Arial" panose="020B0604020202020204" pitchFamily="34" charset="0"/>
              </a:rPr>
              <a:t>beliefs. </a:t>
            </a:r>
          </a:p>
          <a:p>
            <a:pPr marL="717550" indent="-452438" algn="l" rtl="0">
              <a:lnSpc>
                <a:spcPct val="115000"/>
              </a:lnSpc>
              <a:spcAft>
                <a:spcPts val="600"/>
              </a:spcAft>
              <a:buFont typeface="+mj-lt"/>
              <a:buAutoNum type="arabicPeriod"/>
            </a:pPr>
            <a:r>
              <a:rPr lang="en-GB" sz="2400" dirty="0" smtClean="0">
                <a:latin typeface="Arial" panose="020B0604020202020204" pitchFamily="34" charset="0"/>
                <a:cs typeface="Arial" panose="020B0604020202020204" pitchFamily="34" charset="0"/>
              </a:rPr>
              <a:t>Purpose </a:t>
            </a:r>
            <a:r>
              <a:rPr lang="en-GB" sz="2400" dirty="0">
                <a:latin typeface="Arial" panose="020B0604020202020204" pitchFamily="34" charset="0"/>
                <a:cs typeface="Arial" panose="020B0604020202020204" pitchFamily="34" charset="0"/>
              </a:rPr>
              <a:t>and goals of education and </a:t>
            </a:r>
            <a:r>
              <a:rPr lang="en-GB" sz="2400" dirty="0" smtClean="0">
                <a:latin typeface="Arial" panose="020B0604020202020204" pitchFamily="34" charset="0"/>
                <a:cs typeface="Arial" panose="020B0604020202020204" pitchFamily="34" charset="0"/>
              </a:rPr>
              <a:t>teaching. </a:t>
            </a:r>
            <a:endParaRPr lang="en-GB" sz="2400" dirty="0">
              <a:latin typeface="Arial" panose="020B0604020202020204" pitchFamily="34" charset="0"/>
              <a:cs typeface="Arial" panose="020B0604020202020204" pitchFamily="34" charset="0"/>
            </a:endParaRPr>
          </a:p>
          <a:p>
            <a:pPr marL="717550" indent="-452438" algn="l" rtl="0">
              <a:lnSpc>
                <a:spcPct val="115000"/>
              </a:lnSpc>
              <a:spcAft>
                <a:spcPts val="600"/>
              </a:spcAft>
              <a:buFont typeface="+mj-lt"/>
              <a:buAutoNum type="arabicPeriod"/>
            </a:pPr>
            <a:r>
              <a:rPr lang="en-GB" sz="2400" dirty="0" smtClean="0">
                <a:latin typeface="Arial" panose="020B0604020202020204" pitchFamily="34" charset="0"/>
                <a:cs typeface="Arial" panose="020B0604020202020204" pitchFamily="34" charset="0"/>
              </a:rPr>
              <a:t>Self-perceptions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self-definitions, values.</a:t>
            </a:r>
          </a:p>
          <a:p>
            <a:pPr marL="717550" indent="-452438" algn="l" rtl="0">
              <a:lnSpc>
                <a:spcPct val="115000"/>
              </a:lnSpc>
              <a:spcAft>
                <a:spcPts val="600"/>
              </a:spcAft>
              <a:buFont typeface="+mj-lt"/>
              <a:buAutoNum type="arabicPeriod"/>
            </a:pPr>
            <a:r>
              <a:rPr lang="en-GB" sz="2400" dirty="0" smtClean="0">
                <a:latin typeface="Arial" panose="020B0604020202020204" pitchFamily="34" charset="0"/>
                <a:cs typeface="Arial" panose="020B0604020202020204" pitchFamily="34" charset="0"/>
              </a:rPr>
              <a:t>Teacher-perceived </a:t>
            </a:r>
            <a:r>
              <a:rPr lang="en-GB" sz="2400" dirty="0">
                <a:latin typeface="Arial" panose="020B0604020202020204" pitchFamily="34" charset="0"/>
                <a:cs typeface="Arial" panose="020B0604020202020204" pitchFamily="34" charset="0"/>
              </a:rPr>
              <a:t>action possibilities</a:t>
            </a:r>
            <a:r>
              <a:rPr lang="en-GB" sz="2400" dirty="0" smtClean="0">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379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3" name="קבוצה 2"/>
          <p:cNvGrpSpPr/>
          <p:nvPr/>
        </p:nvGrpSpPr>
        <p:grpSpPr>
          <a:xfrm>
            <a:off x="3254477" y="1261808"/>
            <a:ext cx="5550663" cy="5443792"/>
            <a:chOff x="2439229" y="1404367"/>
            <a:chExt cx="5474664" cy="5482336"/>
          </a:xfrm>
        </p:grpSpPr>
        <p:sp>
          <p:nvSpPr>
            <p:cNvPr id="4" name="AutoShape 3"/>
            <p:cNvSpPr>
              <a:spLocks noChangeAspect="1" noChangeArrowheads="1" noTextEdit="1"/>
            </p:cNvSpPr>
            <p:nvPr/>
          </p:nvSpPr>
          <p:spPr bwMode="auto">
            <a:xfrm>
              <a:off x="2439229" y="1404367"/>
              <a:ext cx="5463346" cy="54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229" y="1404367"/>
              <a:ext cx="5474664" cy="54823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 name="מלבן 6"/>
          <p:cNvSpPr/>
          <p:nvPr/>
        </p:nvSpPr>
        <p:spPr>
          <a:xfrm>
            <a:off x="594172" y="6744144"/>
            <a:ext cx="4155240" cy="446276"/>
          </a:xfrm>
          <a:prstGeom prst="rect">
            <a:avLst/>
          </a:prstGeom>
        </p:spPr>
        <p:txBody>
          <a:bodyPr wrap="none">
            <a:spAutoFit/>
          </a:bodyPr>
          <a:lstStyle/>
          <a:p>
            <a:pPr marL="228600" indent="-228600" algn="just" rtl="0">
              <a:lnSpc>
                <a:spcPct val="115000"/>
              </a:lnSpc>
              <a:spcAft>
                <a:spcPts val="600"/>
              </a:spcAft>
            </a:pPr>
            <a:r>
              <a:rPr lang="en-GB" sz="2000" dirty="0">
                <a:latin typeface="Calibri" panose="020F0502020204030204" pitchFamily="34" charset="0"/>
                <a:ea typeface="Times New Roman" panose="02020603050405020304" pitchFamily="18" charset="0"/>
                <a:cs typeface="Arial" panose="020B0604020202020204" pitchFamily="34" charset="0"/>
              </a:rPr>
              <a:t>(Kaplan, 2014; Kaplan &amp; Garner, 2016)</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21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70"/>
            <a:ext cx="10673736" cy="7549193"/>
          </a:xfrm>
          <a:prstGeom prst="rect">
            <a:avLst/>
          </a:prstGeom>
        </p:spPr>
      </p:pic>
    </p:spTree>
    <p:extLst>
      <p:ext uri="{BB962C8B-B14F-4D97-AF65-F5344CB8AC3E}">
        <p14:creationId xmlns:p14="http://schemas.microsoft.com/office/powerpoint/2010/main" val="1968193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882204" y="1476375"/>
            <a:ext cx="8928992" cy="5019836"/>
          </a:xfrm>
          <a:prstGeom prst="rect">
            <a:avLst/>
          </a:prstGeom>
        </p:spPr>
        <p:txBody>
          <a:bodyPr wrap="square">
            <a:spAutoFit/>
          </a:bodyPr>
          <a:lstStyle/>
          <a:p>
            <a:pPr algn="l" rtl="0">
              <a:lnSpc>
                <a:spcPct val="115000"/>
              </a:lnSpc>
              <a:spcAft>
                <a:spcPts val="600"/>
              </a:spcAft>
            </a:pPr>
            <a:r>
              <a:rPr lang="en-GB" sz="2400" b="1" dirty="0">
                <a:solidFill>
                  <a:schemeClr val="accent5">
                    <a:lumMod val="50000"/>
                  </a:schemeClr>
                </a:solidFill>
                <a:cs typeface="Arial" panose="020B0604020202020204" pitchFamily="34" charset="0"/>
              </a:rPr>
              <a:t>Ontological and epistemological beliefs </a:t>
            </a:r>
          </a:p>
          <a:p>
            <a:pPr algn="l" rtl="0">
              <a:spcAft>
                <a:spcPts val="600"/>
              </a:spcAft>
            </a:pPr>
            <a:r>
              <a:rPr lang="en-GB" sz="2400" dirty="0" smtClean="0">
                <a:latin typeface="Calibri" panose="020F0502020204030204" pitchFamily="34" charset="0"/>
                <a:ea typeface="Calibri" panose="020F0502020204030204" pitchFamily="34" charset="0"/>
                <a:cs typeface="Arial" panose="020B0604020202020204" pitchFamily="34" charset="0"/>
              </a:rPr>
              <a:t>The teacher’s </a:t>
            </a:r>
            <a:r>
              <a:rPr lang="en-GB" sz="2400" dirty="0">
                <a:latin typeface="Calibri" panose="020F0502020204030204" pitchFamily="34" charset="0"/>
                <a:ea typeface="Calibri" panose="020F0502020204030204" pitchFamily="34" charset="0"/>
                <a:cs typeface="Arial" panose="020B0604020202020204" pitchFamily="34" charset="0"/>
              </a:rPr>
              <a:t>knowledge of and beliefs concerning the “nature of the world” with reference to teaching and </a:t>
            </a:r>
            <a:r>
              <a:rPr lang="en-GB" sz="2400" dirty="0" smtClean="0">
                <a:latin typeface="Calibri" panose="020F0502020204030204" pitchFamily="34" charset="0"/>
                <a:ea typeface="Calibri" panose="020F0502020204030204" pitchFamily="34" charset="0"/>
                <a:cs typeface="Arial" panose="020B0604020202020204" pitchFamily="34" charset="0"/>
              </a:rPr>
              <a:t>learning, </a:t>
            </a:r>
            <a:r>
              <a:rPr lang="en-GB" sz="2400" dirty="0"/>
              <a:t>the nature of educational processes, </a:t>
            </a:r>
            <a:r>
              <a:rPr lang="en-GB" sz="2400" dirty="0" smtClean="0"/>
              <a:t>knowledge creation, student characteristics and more.</a:t>
            </a:r>
          </a:p>
          <a:p>
            <a:pPr algn="l" rtl="0">
              <a:spcAft>
                <a:spcPts val="1800"/>
              </a:spcAft>
            </a:pPr>
            <a:r>
              <a:rPr lang="en-GB" sz="2400" dirty="0" smtClean="0">
                <a:latin typeface="Calibri" panose="020F0502020204030204" pitchFamily="34" charset="0"/>
                <a:ea typeface="Calibri" panose="020F0502020204030204" pitchFamily="34" charset="0"/>
                <a:cs typeface="Arial" panose="020B0604020202020204" pitchFamily="34" charset="0"/>
              </a:rPr>
              <a:t>Teachers’ </a:t>
            </a:r>
            <a:r>
              <a:rPr lang="en-GB" sz="2400" dirty="0">
                <a:latin typeface="Calibri" panose="020F0502020204030204" pitchFamily="34" charset="0"/>
                <a:ea typeface="Calibri" panose="020F0502020204030204" pitchFamily="34" charset="0"/>
                <a:cs typeface="Arial" panose="020B0604020202020204" pitchFamily="34" charset="0"/>
              </a:rPr>
              <a:t>beliefs also refer to school reality: How the teacher perceives the school, the entities operating within it, the demands placed on him/her, and so forth</a:t>
            </a:r>
            <a:r>
              <a:rPr lang="en-GB" sz="2400" dirty="0" smtClean="0">
                <a:latin typeface="Calibri" panose="020F0502020204030204" pitchFamily="34" charset="0"/>
                <a:ea typeface="Calibri" panose="020F0502020204030204" pitchFamily="34" charset="0"/>
                <a:cs typeface="Arial" panose="020B0604020202020204" pitchFamily="34" charset="0"/>
              </a:rPr>
              <a:t>.</a:t>
            </a:r>
          </a:p>
          <a:p>
            <a:pPr algn="l" rtl="0">
              <a:lnSpc>
                <a:spcPct val="115000"/>
              </a:lnSpc>
            </a:pPr>
            <a:r>
              <a:rPr lang="en-GB" sz="2400" b="1" dirty="0">
                <a:solidFill>
                  <a:schemeClr val="accent5">
                    <a:lumMod val="50000"/>
                  </a:schemeClr>
                </a:solidFill>
                <a:cs typeface="Arial" panose="020B0604020202020204" pitchFamily="34" charset="0"/>
              </a:rPr>
              <a:t>Purpose and goals of education and teaching</a:t>
            </a:r>
          </a:p>
          <a:p>
            <a:pPr algn="l" rtl="0">
              <a:spcAft>
                <a:spcPts val="600"/>
              </a:spcAft>
            </a:pPr>
            <a:r>
              <a:rPr lang="en-GB" sz="2400" dirty="0" smtClean="0"/>
              <a:t>Teachers’ </a:t>
            </a:r>
            <a:r>
              <a:rPr lang="en-GB" sz="2400" dirty="0"/>
              <a:t>definition concerning the purpose of education and teaching, the goals the teachers want their students to achieve, and the goals they set for themselves in teaching.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6016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10196" y="1908423"/>
            <a:ext cx="9073008" cy="4093428"/>
          </a:xfrm>
          <a:prstGeom prst="rect">
            <a:avLst/>
          </a:prstGeom>
        </p:spPr>
        <p:txBody>
          <a:bodyPr wrap="square">
            <a:spAutoFit/>
          </a:bodyPr>
          <a:lstStyle/>
          <a:p>
            <a:pPr algn="l" rtl="0">
              <a:spcAft>
                <a:spcPts val="600"/>
              </a:spcAft>
            </a:pPr>
            <a:r>
              <a:rPr lang="en-GB" sz="2400" b="1" dirty="0">
                <a:solidFill>
                  <a:schemeClr val="accent5">
                    <a:lumMod val="50000"/>
                  </a:schemeClr>
                </a:solidFill>
                <a:cs typeface="Arial" panose="020B0604020202020204" pitchFamily="34" charset="0"/>
              </a:rPr>
              <a:t>Teachers’ </a:t>
            </a:r>
            <a:r>
              <a:rPr lang="en-GB" sz="2400" b="1" dirty="0" smtClean="0">
                <a:solidFill>
                  <a:schemeClr val="accent5">
                    <a:lumMod val="50000"/>
                  </a:schemeClr>
                </a:solidFill>
                <a:cs typeface="Arial" panose="020B0604020202020204" pitchFamily="34" charset="0"/>
              </a:rPr>
              <a:t>self-perceptions and values</a:t>
            </a:r>
          </a:p>
          <a:p>
            <a:pPr algn="l" rtl="0">
              <a:spcAft>
                <a:spcPts val="1200"/>
              </a:spcAft>
            </a:pPr>
            <a:r>
              <a:rPr lang="en-GB" sz="2400" dirty="0" smtClean="0">
                <a:latin typeface="Calibri" panose="020F0502020204030204" pitchFamily="34" charset="0"/>
                <a:ea typeface="Calibri" panose="020F0502020204030204" pitchFamily="34" charset="0"/>
                <a:cs typeface="Arial" panose="020B0604020202020204" pitchFamily="34" charset="0"/>
              </a:rPr>
              <a:t>Teachers’ self-definitions</a:t>
            </a:r>
            <a:r>
              <a:rPr lang="en-GB" sz="2400" dirty="0">
                <a:latin typeface="Calibri" panose="020F0502020204030204" pitchFamily="34" charset="0"/>
                <a:ea typeface="Calibri" panose="020F0502020204030204" pitchFamily="34" charset="0"/>
                <a:cs typeface="Arial" panose="020B0604020202020204" pitchFamily="34" charset="0"/>
              </a:rPr>
              <a:t>, the values they formulate for themselves, </a:t>
            </a:r>
            <a:r>
              <a:rPr lang="en-GB" sz="2400" dirty="0" smtClean="0">
                <a:latin typeface="Calibri" panose="020F0502020204030204" pitchFamily="34" charset="0"/>
                <a:ea typeface="Calibri" panose="020F0502020204030204" pitchFamily="34" charset="0"/>
                <a:cs typeface="Arial" panose="020B0604020202020204" pitchFamily="34" charset="0"/>
              </a:rPr>
              <a:t>their </a:t>
            </a:r>
            <a:r>
              <a:rPr lang="en-GB" sz="2400" dirty="0">
                <a:latin typeface="Calibri" panose="020F0502020204030204" pitchFamily="34" charset="0"/>
                <a:ea typeface="Calibri" panose="020F0502020204030204" pitchFamily="34" charset="0"/>
                <a:cs typeface="Arial" panose="020B0604020202020204" pitchFamily="34" charset="0"/>
              </a:rPr>
              <a:t>beliefs concerning </a:t>
            </a:r>
            <a:r>
              <a:rPr lang="en-GB" sz="2400" dirty="0" smtClean="0">
                <a:latin typeface="Calibri" panose="020F0502020204030204" pitchFamily="34" charset="0"/>
                <a:ea typeface="Calibri" panose="020F0502020204030204" pitchFamily="34" charset="0"/>
                <a:cs typeface="Arial" panose="020B0604020202020204" pitchFamily="34" charset="0"/>
              </a:rPr>
              <a:t>themselves, perceived need satisfaction (competence, relatedness, and autonomy)</a:t>
            </a:r>
            <a:r>
              <a:rPr lang="en-US" sz="2400" dirty="0" smtClean="0">
                <a:latin typeface="Calibri" panose="020F0502020204030204" pitchFamily="34" charset="0"/>
                <a:ea typeface="Calibri" panose="020F0502020204030204" pitchFamily="34" charset="0"/>
                <a:cs typeface="Arial" panose="020B0604020202020204" pitchFamily="34" charset="0"/>
              </a:rPr>
              <a:t>, self-perceived traits,</a:t>
            </a:r>
            <a:r>
              <a:rPr lang="he-IL"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and more.</a:t>
            </a:r>
            <a:endParaRPr lang="he-IL" sz="2400" b="1" dirty="0">
              <a:solidFill>
                <a:schemeClr val="accent5">
                  <a:lumMod val="50000"/>
                </a:schemeClr>
              </a:solidFill>
              <a:cs typeface="Arial" panose="020B0604020202020204" pitchFamily="34" charset="0"/>
            </a:endParaRPr>
          </a:p>
          <a:p>
            <a:pPr algn="l" rtl="0">
              <a:spcAft>
                <a:spcPts val="600"/>
              </a:spcAft>
            </a:pPr>
            <a:r>
              <a:rPr lang="en-GB" sz="2400" b="1" dirty="0">
                <a:solidFill>
                  <a:schemeClr val="accent5">
                    <a:lumMod val="50000"/>
                  </a:schemeClr>
                </a:solidFill>
                <a:cs typeface="Arial" panose="020B0604020202020204" pitchFamily="34" charset="0"/>
              </a:rPr>
              <a:t>Teacher-perceived action possibilities</a:t>
            </a:r>
          </a:p>
          <a:p>
            <a:pPr algn="l" rtl="0"/>
            <a:r>
              <a:rPr lang="en-GB" sz="2400" dirty="0" smtClean="0"/>
              <a:t>Actions </a:t>
            </a:r>
            <a:r>
              <a:rPr lang="en-GB" sz="2400" dirty="0"/>
              <a:t>and behaviours teachers perceive as relevant and appropriate in order to achieve their personal and teaching goals in light of their beliefs concerning </a:t>
            </a:r>
            <a:r>
              <a:rPr lang="en-GB" sz="2400" dirty="0" smtClean="0"/>
              <a:t>learning, knowledge, teaching, and the school reality in </a:t>
            </a:r>
            <a:r>
              <a:rPr lang="en-GB" sz="2400" dirty="0"/>
              <a:t>light of their self-perceptions</a:t>
            </a:r>
            <a:r>
              <a:rPr lang="en-GB" sz="2400" dirty="0" smtClean="0"/>
              <a:t>.</a:t>
            </a:r>
            <a:r>
              <a:rPr lang="he-IL" sz="2400" dirty="0" smtClean="0">
                <a:latin typeface="Calibri" panose="020F0502020204030204" pitchFamily="34" charset="0"/>
                <a:ea typeface="Calibri" panose="020F0502020204030204" pitchFamily="34" charset="0"/>
                <a:cs typeface="Arial" panose="020B0604020202020204" pitchFamily="34" charset="0"/>
              </a:rPr>
              <a:t> </a:t>
            </a:r>
            <a:endParaRPr lang="he-IL" dirty="0"/>
          </a:p>
        </p:txBody>
      </p:sp>
    </p:spTree>
    <p:extLst>
      <p:ext uri="{BB962C8B-B14F-4D97-AF65-F5344CB8AC3E}">
        <p14:creationId xmlns:p14="http://schemas.microsoft.com/office/powerpoint/2010/main" val="1808599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882204" y="2196455"/>
            <a:ext cx="8640960" cy="4656659"/>
          </a:xfrm>
          <a:prstGeom prst="rect">
            <a:avLst/>
          </a:prstGeom>
        </p:spPr>
        <p:txBody>
          <a:bodyPr wrap="square">
            <a:spAutoFit/>
          </a:bodyPr>
          <a:lstStyle/>
          <a:p>
            <a:pPr algn="l" rtl="0">
              <a:spcAft>
                <a:spcPts val="1200"/>
              </a:spcAft>
            </a:pPr>
            <a:r>
              <a:rPr lang="en-GB" sz="2400" dirty="0">
                <a:latin typeface="Calibri" panose="020F0502020204030204" pitchFamily="34" charset="0"/>
                <a:ea typeface="Calibri" panose="020F0502020204030204" pitchFamily="34" charset="0"/>
                <a:cs typeface="Arial" panose="020B0604020202020204" pitchFamily="34" charset="0"/>
              </a:rPr>
              <a:t>Supporting exploration processes is achieved by supporting teacher’s  psychological needs (Deci &amp; Ryan, 2000)</a:t>
            </a:r>
            <a:r>
              <a:rPr lang="he-IL" sz="2400" dirty="0">
                <a:latin typeface="Calibri" panose="020F0502020204030204" pitchFamily="34" charset="0"/>
                <a:ea typeface="Calibri" panose="020F0502020204030204" pitchFamily="34" charset="0"/>
                <a:cs typeface="Arial" panose="020B0604020202020204" pitchFamily="34" charset="0"/>
              </a:rPr>
              <a:t>:</a:t>
            </a:r>
          </a:p>
          <a:p>
            <a:pPr marL="342900" indent="-342900" algn="l" rtl="0">
              <a:spcAft>
                <a:spcPts val="600"/>
              </a:spcAft>
              <a:buClr>
                <a:schemeClr val="accent5">
                  <a:lumMod val="50000"/>
                </a:schemeClr>
              </a:buClr>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Arial" panose="020B0604020202020204" pitchFamily="34" charset="0"/>
              </a:rPr>
              <a:t>Supporting and promoting </a:t>
            </a:r>
            <a:r>
              <a:rPr lang="en-GB" sz="2400" b="1" dirty="0">
                <a:solidFill>
                  <a:schemeClr val="accent5">
                    <a:lumMod val="50000"/>
                  </a:schemeClr>
                </a:solidFill>
                <a:cs typeface="Arial" panose="020B0604020202020204" pitchFamily="34" charset="0"/>
              </a:rPr>
              <a:t>self-relevance</a:t>
            </a:r>
            <a:r>
              <a:rPr lang="en-GB" sz="2400" dirty="0" smtClean="0">
                <a:latin typeface="Calibri" panose="020F0502020204030204" pitchFamily="34" charset="0"/>
                <a:ea typeface="Calibri" panose="020F0502020204030204" pitchFamily="34" charset="0"/>
                <a:cs typeface="Arial" panose="020B0604020202020204" pitchFamily="34" charset="0"/>
              </a:rPr>
              <a:t> </a:t>
            </a:r>
            <a:r>
              <a:rPr lang="en-GB" sz="2400" dirty="0">
                <a:latin typeface="Calibri" panose="020F0502020204030204" pitchFamily="34" charset="0"/>
                <a:ea typeface="Calibri" panose="020F0502020204030204" pitchFamily="34" charset="0"/>
                <a:cs typeface="Arial" panose="020B0604020202020204" pitchFamily="34" charset="0"/>
              </a:rPr>
              <a:t>as part of supporting </a:t>
            </a:r>
            <a:r>
              <a:rPr lang="en-GB" sz="2400" dirty="0" smtClean="0">
                <a:latin typeface="Calibri" panose="020F0502020204030204" pitchFamily="34" charset="0"/>
                <a:ea typeface="Calibri" panose="020F0502020204030204" pitchFamily="34" charset="0"/>
                <a:cs typeface="Arial" panose="020B0604020202020204" pitchFamily="34" charset="0"/>
              </a:rPr>
              <a:t>autonomy.</a:t>
            </a:r>
          </a:p>
          <a:p>
            <a:pPr marL="342900" indent="-342900" algn="l" rtl="0">
              <a:lnSpc>
                <a:spcPct val="115000"/>
              </a:lnSpc>
              <a:spcAft>
                <a:spcPts val="1200"/>
              </a:spcAft>
              <a:buClr>
                <a:schemeClr val="accent5">
                  <a:lumMod val="50000"/>
                </a:schemeClr>
              </a:buClr>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Arial" panose="020B0604020202020204" pitchFamily="34" charset="0"/>
              </a:rPr>
              <a:t>Supporting </a:t>
            </a:r>
            <a:r>
              <a:rPr lang="en-GB" sz="2400" dirty="0">
                <a:latin typeface="Calibri" panose="020F0502020204030204" pitchFamily="34" charset="0"/>
                <a:ea typeface="Calibri" panose="020F0502020204030204" pitchFamily="34" charset="0"/>
                <a:cs typeface="Arial" panose="020B0604020202020204" pitchFamily="34" charset="0"/>
              </a:rPr>
              <a:t>relatedness in order to create a safe </a:t>
            </a:r>
            <a:r>
              <a:rPr lang="en-GB" sz="2400" dirty="0" smtClean="0">
                <a:latin typeface="Calibri" panose="020F0502020204030204" pitchFamily="34" charset="0"/>
                <a:ea typeface="Calibri" panose="020F0502020204030204" pitchFamily="34" charset="0"/>
                <a:cs typeface="Arial" panose="020B0604020202020204" pitchFamily="34" charset="0"/>
              </a:rPr>
              <a:t>environment and dialogue – facilitating </a:t>
            </a:r>
            <a:r>
              <a:rPr lang="en-GB" sz="2400" b="1" dirty="0">
                <a:solidFill>
                  <a:schemeClr val="accent5">
                    <a:lumMod val="50000"/>
                  </a:schemeClr>
                </a:solidFill>
                <a:cs typeface="Arial" panose="020B0604020202020204" pitchFamily="34" charset="0"/>
              </a:rPr>
              <a:t>sense of safety </a:t>
            </a:r>
            <a:r>
              <a:rPr lang="en-GB" sz="2400" dirty="0" smtClean="0">
                <a:latin typeface="Calibri" panose="020F0502020204030204" pitchFamily="34" charset="0"/>
                <a:ea typeface="Calibri" panose="020F0502020204030204" pitchFamily="34" charset="0"/>
                <a:cs typeface="Arial" panose="020B0604020202020204" pitchFamily="34" charset="0"/>
              </a:rPr>
              <a:t>and avoiding inner threats.</a:t>
            </a:r>
          </a:p>
          <a:p>
            <a:pPr marL="342900" indent="-342900" algn="l" rtl="0">
              <a:spcAft>
                <a:spcPts val="1200"/>
              </a:spcAft>
              <a:buClr>
                <a:schemeClr val="accent5">
                  <a:lumMod val="50000"/>
                </a:schemeClr>
              </a:buClr>
              <a:buFont typeface="Arial" panose="020B0604020202020204" pitchFamily="34" charset="0"/>
              <a:buChar char="•"/>
            </a:pPr>
            <a:r>
              <a:rPr lang="en-GB" sz="2400" b="1" dirty="0" smtClean="0">
                <a:solidFill>
                  <a:schemeClr val="accent5">
                    <a:lumMod val="50000"/>
                  </a:schemeClr>
                </a:solidFill>
                <a:cs typeface="Arial" panose="020B0604020202020204" pitchFamily="34" charset="0"/>
              </a:rPr>
              <a:t>Triggering identity exploration </a:t>
            </a:r>
            <a:r>
              <a:rPr lang="en-GB" sz="2400" dirty="0" smtClean="0">
                <a:latin typeface="Calibri" panose="020F0502020204030204" pitchFamily="34" charset="0"/>
                <a:ea typeface="Calibri" panose="020F0502020204030204" pitchFamily="34" charset="0"/>
                <a:cs typeface="Arial" panose="020B0604020202020204" pitchFamily="34" charset="0"/>
              </a:rPr>
              <a:t>(a dilemma or a  subjective experiences of discrepancy from current identifications, such as  goals, values, self perceptions, social roles)</a:t>
            </a:r>
          </a:p>
          <a:p>
            <a:pPr marL="342900" indent="-342900" algn="l" rtl="0">
              <a:lnSpc>
                <a:spcPct val="115000"/>
              </a:lnSpc>
              <a:spcAft>
                <a:spcPts val="1200"/>
              </a:spcAft>
              <a:buClr>
                <a:schemeClr val="accent5">
                  <a:lumMod val="50000"/>
                </a:schemeClr>
              </a:buClr>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Arial" panose="020B0604020202020204" pitchFamily="34" charset="0"/>
              </a:rPr>
              <a:t>Supporting competence by providing </a:t>
            </a:r>
            <a:r>
              <a:rPr lang="en-GB" sz="2400" b="1" dirty="0">
                <a:solidFill>
                  <a:schemeClr val="accent5">
                    <a:lumMod val="50000"/>
                  </a:schemeClr>
                </a:solidFill>
                <a:cs typeface="Arial" panose="020B0604020202020204" pitchFamily="34" charset="0"/>
              </a:rPr>
              <a:t>scaffolding</a:t>
            </a:r>
            <a:r>
              <a:rPr lang="en-GB" sz="2400" dirty="0">
                <a:latin typeface="Calibri" panose="020F0502020204030204" pitchFamily="34" charset="0"/>
                <a:ea typeface="Calibri" panose="020F0502020204030204" pitchFamily="34" charset="0"/>
                <a:cs typeface="Arial" panose="020B0604020202020204" pitchFamily="34" charset="0"/>
              </a:rPr>
              <a:t> for </a:t>
            </a:r>
            <a:r>
              <a:rPr lang="en-GB" sz="2400" dirty="0" smtClean="0">
                <a:latin typeface="Calibri" panose="020F0502020204030204" pitchFamily="34" charset="0"/>
                <a:ea typeface="Calibri" panose="020F0502020204030204" pitchFamily="34" charset="0"/>
                <a:cs typeface="Arial" panose="020B0604020202020204" pitchFamily="34" charset="0"/>
              </a:rPr>
              <a:t>this </a:t>
            </a:r>
            <a:r>
              <a:rPr lang="en-GB" sz="2400" dirty="0">
                <a:latin typeface="Calibri" panose="020F0502020204030204" pitchFamily="34" charset="0"/>
                <a:ea typeface="Calibri" panose="020F0502020204030204" pitchFamily="34" charset="0"/>
                <a:cs typeface="Arial" panose="020B0604020202020204" pitchFamily="34" charset="0"/>
              </a:rPr>
              <a:t>process.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314252" y="1548383"/>
            <a:ext cx="7704856" cy="477054"/>
          </a:xfrm>
          <a:prstGeom prst="rect">
            <a:avLst/>
          </a:prstGeom>
          <a:noFill/>
        </p:spPr>
        <p:txBody>
          <a:bodyPr wrap="square" rtlCol="1">
            <a:spAutoFit/>
          </a:bodyPr>
          <a:lstStyle/>
          <a:p>
            <a:r>
              <a:rPr lang="en-US" sz="2500" b="1" dirty="0">
                <a:solidFill>
                  <a:schemeClr val="accent5">
                    <a:lumMod val="50000"/>
                  </a:schemeClr>
                </a:solidFill>
                <a:cs typeface="Arial" panose="020B0604020202020204" pitchFamily="34" charset="0"/>
              </a:rPr>
              <a:t>Principals for promoting adaptive  Identity exploration</a:t>
            </a:r>
            <a:endParaRPr lang="he-IL" sz="2500" b="1"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311062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3068769" y="2628503"/>
            <a:ext cx="4555863" cy="825291"/>
          </a:xfrm>
          <a:prstGeom prst="rect">
            <a:avLst/>
          </a:prstGeom>
        </p:spPr>
        <p:txBody>
          <a:bodyPr wrap="none">
            <a:spAutoFit/>
          </a:bodyPr>
          <a:lstStyle/>
          <a:p>
            <a:pPr algn="just" rtl="0">
              <a:lnSpc>
                <a:spcPct val="115000"/>
              </a:lnSpc>
              <a:spcAft>
                <a:spcPts val="0"/>
              </a:spcAft>
            </a:pPr>
            <a:r>
              <a:rPr lang="en-GB" sz="4400" b="1" dirty="0">
                <a:solidFill>
                  <a:schemeClr val="accent5">
                    <a:lumMod val="50000"/>
                  </a:schemeClr>
                </a:solidFill>
              </a:rPr>
              <a:t>Positioning Theory</a:t>
            </a:r>
            <a:endParaRPr lang="en-US" sz="4400" b="1" dirty="0">
              <a:solidFill>
                <a:schemeClr val="accent5">
                  <a:lumMod val="50000"/>
                </a:schemeClr>
              </a:solidFill>
            </a:endParaRPr>
          </a:p>
        </p:txBody>
      </p:sp>
    </p:spTree>
    <p:extLst>
      <p:ext uri="{BB962C8B-B14F-4D97-AF65-F5344CB8AC3E}">
        <p14:creationId xmlns:p14="http://schemas.microsoft.com/office/powerpoint/2010/main" val="2569720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954212" y="1980431"/>
            <a:ext cx="8784976" cy="4462760"/>
          </a:xfrm>
          <a:prstGeom prst="rect">
            <a:avLst/>
          </a:prstGeom>
        </p:spPr>
        <p:txBody>
          <a:bodyPr wrap="square">
            <a:spAutoFit/>
          </a:bodyPr>
          <a:lstStyle/>
          <a:p>
            <a:pPr algn="l" rtl="0">
              <a:spcAft>
                <a:spcPts val="1200"/>
              </a:spcAft>
            </a:pPr>
            <a:r>
              <a:rPr lang="en-GB" sz="2400" dirty="0">
                <a:ea typeface="Calibri" panose="020F0502020204030204" pitchFamily="34" charset="0"/>
                <a:cs typeface="Arial" panose="020B0604020202020204" pitchFamily="34" charset="0"/>
              </a:rPr>
              <a:t>Positioning processes are founded on Positioning Theory (</a:t>
            </a:r>
            <a:r>
              <a:rPr lang="en-GB" sz="2400" dirty="0" err="1">
                <a:ea typeface="Calibri" panose="020F0502020204030204" pitchFamily="34" charset="0"/>
                <a:cs typeface="Arial" panose="020B0604020202020204" pitchFamily="34" charset="0"/>
              </a:rPr>
              <a:t>Pinnegar</a:t>
            </a:r>
            <a:r>
              <a:rPr lang="en-GB" sz="2400" dirty="0">
                <a:ea typeface="Calibri" panose="020F0502020204030204" pitchFamily="34" charset="0"/>
                <a:cs typeface="Arial" panose="020B0604020202020204" pitchFamily="34" charset="0"/>
              </a:rPr>
              <a:t> &amp; </a:t>
            </a:r>
            <a:r>
              <a:rPr lang="en-US" sz="2400" dirty="0"/>
              <a:t>Murphy</a:t>
            </a:r>
            <a:r>
              <a:rPr lang="en-GB" sz="2400" dirty="0" smtClean="0">
                <a:ea typeface="Calibri" panose="020F0502020204030204" pitchFamily="34" charset="0"/>
                <a:cs typeface="Arial" panose="020B0604020202020204" pitchFamily="34" charset="0"/>
              </a:rPr>
              <a:t>, </a:t>
            </a:r>
            <a:r>
              <a:rPr lang="en-GB" sz="2400" dirty="0">
                <a:ea typeface="Calibri" panose="020F0502020204030204" pitchFamily="34" charset="0"/>
                <a:cs typeface="Arial" panose="020B0604020202020204" pitchFamily="34" charset="0"/>
              </a:rPr>
              <a:t>2011), which addresses how the individual subjectively perceives </a:t>
            </a:r>
            <a:r>
              <a:rPr lang="en-GB" sz="2400" dirty="0" smtClean="0">
                <a:ea typeface="Calibri" panose="020F0502020204030204" pitchFamily="34" charset="0"/>
                <a:cs typeface="Arial" panose="020B0604020202020204" pitchFamily="34" charset="0"/>
              </a:rPr>
              <a:t>his/her </a:t>
            </a:r>
            <a:r>
              <a:rPr lang="en-GB" sz="2400" dirty="0">
                <a:ea typeface="Calibri" panose="020F0502020204030204" pitchFamily="34" charset="0"/>
                <a:cs typeface="Arial" panose="020B0604020202020204" pitchFamily="34" charset="0"/>
              </a:rPr>
              <a:t>interrelations with others</a:t>
            </a:r>
            <a:r>
              <a:rPr lang="en-GB" sz="2400" dirty="0" smtClean="0">
                <a:ea typeface="Calibri" panose="020F0502020204030204" pitchFamily="34" charset="0"/>
                <a:cs typeface="Arial" panose="020B0604020202020204" pitchFamily="34" charset="0"/>
              </a:rPr>
              <a:t>.</a:t>
            </a:r>
            <a:endParaRPr lang="he-IL" sz="2400" dirty="0" smtClean="0">
              <a:ea typeface="Calibri" panose="020F0502020204030204" pitchFamily="34" charset="0"/>
              <a:cs typeface="Arial" panose="020B0604020202020204" pitchFamily="34" charset="0"/>
            </a:endParaRPr>
          </a:p>
          <a:p>
            <a:pPr algn="l" rtl="0">
              <a:spcAft>
                <a:spcPts val="1200"/>
              </a:spcAft>
            </a:pPr>
            <a:r>
              <a:rPr lang="en-GB" sz="2400" dirty="0"/>
              <a:t>The approach refers to the fact that “speakers bring to their interactions different claims or rights to speak, and they perform different duties and have different responsibilities and obligations that reflect differences in the distribution of power and authority” (</a:t>
            </a:r>
            <a:r>
              <a:rPr lang="en-GB" sz="2400" dirty="0" err="1"/>
              <a:t>Bullough</a:t>
            </a:r>
            <a:r>
              <a:rPr lang="en-GB" sz="2400" dirty="0"/>
              <a:t> &amp; Draper, 2004, p. 408</a:t>
            </a:r>
            <a:r>
              <a:rPr lang="en-GB" sz="2400" dirty="0" smtClean="0"/>
              <a:t>).</a:t>
            </a:r>
            <a:endParaRPr lang="he-IL" sz="2400" dirty="0" smtClean="0"/>
          </a:p>
          <a:p>
            <a:pPr algn="l" rtl="0">
              <a:spcAft>
                <a:spcPts val="1200"/>
              </a:spcAft>
            </a:pPr>
            <a:r>
              <a:rPr lang="en-GB" sz="2400" dirty="0" smtClean="0"/>
              <a:t>The approach </a:t>
            </a:r>
            <a:r>
              <a:rPr lang="en-GB" sz="2400" dirty="0"/>
              <a:t>contributes to an examination of the </a:t>
            </a:r>
            <a:r>
              <a:rPr lang="en-GB" sz="2400" dirty="0" smtClean="0"/>
              <a:t>evolving and developing </a:t>
            </a:r>
            <a:r>
              <a:rPr lang="en-GB" sz="2400" dirty="0"/>
              <a:t>relationships over time by people involved in </a:t>
            </a:r>
            <a:r>
              <a:rPr lang="en-GB" sz="2400" dirty="0" smtClean="0"/>
              <a:t>social</a:t>
            </a:r>
            <a:r>
              <a:rPr lang="he-IL" sz="2400" dirty="0" smtClean="0"/>
              <a:t> </a:t>
            </a:r>
            <a:r>
              <a:rPr lang="en-GB" sz="2400" dirty="0" smtClean="0"/>
              <a:t>interrelations </a:t>
            </a:r>
            <a:r>
              <a:rPr lang="en-GB" sz="2400" dirty="0"/>
              <a:t>in </a:t>
            </a:r>
            <a:r>
              <a:rPr lang="en-GB" sz="2400" dirty="0" smtClean="0"/>
              <a:t>the educational </a:t>
            </a:r>
            <a:r>
              <a:rPr lang="en-GB" sz="2400" dirty="0"/>
              <a:t>system</a:t>
            </a:r>
            <a:r>
              <a:rPr lang="en-GB" sz="2400" dirty="0" smtClean="0"/>
              <a:t>.</a:t>
            </a:r>
            <a:endParaRPr lang="he-IL" sz="2200" dirty="0"/>
          </a:p>
        </p:txBody>
      </p:sp>
    </p:spTree>
    <p:extLst>
      <p:ext uri="{BB962C8B-B14F-4D97-AF65-F5344CB8AC3E}">
        <p14:creationId xmlns:p14="http://schemas.microsoft.com/office/powerpoint/2010/main" val="38919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990216" y="1908423"/>
            <a:ext cx="8712968" cy="4093428"/>
          </a:xfrm>
          <a:prstGeom prst="rect">
            <a:avLst/>
          </a:prstGeom>
        </p:spPr>
        <p:txBody>
          <a:bodyPr wrap="square">
            <a:spAutoFit/>
          </a:bodyPr>
          <a:lstStyle/>
          <a:p>
            <a:pPr algn="l" rtl="0">
              <a:spcAft>
                <a:spcPts val="1200"/>
              </a:spcAft>
            </a:pPr>
            <a:r>
              <a:rPr lang="en-GB" sz="2400" dirty="0" smtClean="0"/>
              <a:t>According </a:t>
            </a:r>
            <a:r>
              <a:rPr lang="en-GB" sz="2400" dirty="0"/>
              <a:t>to this approach, the interactions and relationships between the participants in the system are determined according to how one positions him/herself and is positioned by others within the educational system.</a:t>
            </a:r>
          </a:p>
          <a:p>
            <a:pPr algn="l" rtl="0">
              <a:spcAft>
                <a:spcPts val="1200"/>
              </a:spcAft>
            </a:pPr>
            <a:r>
              <a:rPr lang="en-GB" sz="2400" dirty="0" smtClean="0"/>
              <a:t>Thus, </a:t>
            </a:r>
            <a:r>
              <a:rPr lang="en-US" sz="2400" dirty="0"/>
              <a:t>the </a:t>
            </a:r>
            <a:r>
              <a:rPr lang="en-GB" sz="2400" dirty="0"/>
              <a:t>way individuals position themselves or others </a:t>
            </a:r>
            <a:r>
              <a:rPr lang="en-GB" sz="2400" dirty="0" smtClean="0"/>
              <a:t>affect </a:t>
            </a:r>
            <a:r>
              <a:rPr lang="en-GB" sz="2400" dirty="0"/>
              <a:t>their and </a:t>
            </a:r>
            <a:r>
              <a:rPr lang="en-GB" sz="2400" dirty="0" smtClean="0"/>
              <a:t>others’ self-perceptions </a:t>
            </a:r>
            <a:r>
              <a:rPr lang="en-GB" sz="2400" dirty="0"/>
              <a:t>and behaviours</a:t>
            </a:r>
            <a:r>
              <a:rPr lang="en-GB" sz="2400" dirty="0" smtClean="0"/>
              <a:t>. </a:t>
            </a:r>
            <a:endParaRPr lang="he-IL" sz="2400" dirty="0"/>
          </a:p>
          <a:p>
            <a:pPr algn="l"/>
            <a:r>
              <a:rPr lang="en-GB" sz="2400" dirty="0" smtClean="0">
                <a:latin typeface="Calibri" panose="020F0502020204030204" pitchFamily="34" charset="0"/>
                <a:ea typeface="Calibri" panose="020F0502020204030204" pitchFamily="34" charset="0"/>
                <a:cs typeface="Arial" panose="020B0604020202020204" pitchFamily="34" charset="0"/>
              </a:rPr>
              <a:t>Positioning </a:t>
            </a:r>
            <a:r>
              <a:rPr lang="en-GB" sz="2400" dirty="0">
                <a:latin typeface="Calibri" panose="020F0502020204030204" pitchFamily="34" charset="0"/>
                <a:ea typeface="Calibri" panose="020F0502020204030204" pitchFamily="34" charset="0"/>
                <a:cs typeface="Arial" panose="020B0604020202020204" pitchFamily="34" charset="0"/>
              </a:rPr>
              <a:t>Theory can constitute an analytical schema to </a:t>
            </a:r>
            <a:r>
              <a:rPr lang="en-GB" sz="2400" dirty="0" smtClean="0">
                <a:latin typeface="Calibri" panose="020F0502020204030204" pitchFamily="34" charset="0"/>
                <a:ea typeface="Calibri" panose="020F0502020204030204" pitchFamily="34" charset="0"/>
                <a:cs typeface="Arial" panose="020B0604020202020204" pitchFamily="34" charset="0"/>
              </a:rPr>
              <a:t>understand </a:t>
            </a:r>
            <a:r>
              <a:rPr lang="en-GB" sz="2400" dirty="0">
                <a:latin typeface="Calibri" panose="020F0502020204030204" pitchFamily="34" charset="0"/>
                <a:ea typeface="Calibri" panose="020F0502020204030204" pitchFamily="34" charset="0"/>
                <a:cs typeface="Arial" panose="020B0604020202020204" pitchFamily="34" charset="0"/>
              </a:rPr>
              <a:t>how educators and teachers perceive their roles and responsibilities, how they understand what is required to be a “good teacher” </a:t>
            </a:r>
            <a:r>
              <a:rPr lang="en-US" sz="2400" dirty="0" smtClean="0">
                <a:latin typeface="Calibri" panose="020F0502020204030204" pitchFamily="34" charset="0"/>
                <a:ea typeface="Calibri" panose="020F0502020204030204" pitchFamily="34" charset="0"/>
                <a:cs typeface="Arial" panose="020B0604020202020204" pitchFamily="34" charset="0"/>
              </a:rPr>
              <a:t>and the ways they integrate into the teaching profession.</a:t>
            </a:r>
            <a:endParaRPr lang="he-IL" dirty="0"/>
          </a:p>
        </p:txBody>
      </p:sp>
    </p:spTree>
    <p:extLst>
      <p:ext uri="{BB962C8B-B14F-4D97-AF65-F5344CB8AC3E}">
        <p14:creationId xmlns:p14="http://schemas.microsoft.com/office/powerpoint/2010/main" val="917647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2865219" y="2628503"/>
            <a:ext cx="4962962" cy="825291"/>
          </a:xfrm>
          <a:prstGeom prst="rect">
            <a:avLst/>
          </a:prstGeom>
        </p:spPr>
        <p:txBody>
          <a:bodyPr wrap="none">
            <a:spAutoFit/>
          </a:bodyPr>
          <a:lstStyle/>
          <a:p>
            <a:pPr algn="just" rtl="0">
              <a:lnSpc>
                <a:spcPct val="115000"/>
              </a:lnSpc>
            </a:pPr>
            <a:r>
              <a:rPr lang="en-GB" sz="4400" b="1" dirty="0" smtClean="0">
                <a:solidFill>
                  <a:srgbClr val="4BACC6">
                    <a:lumMod val="50000"/>
                  </a:srgbClr>
                </a:solidFill>
              </a:rPr>
              <a:t>Agentic Engagement</a:t>
            </a:r>
            <a:endParaRPr lang="en-US" sz="4400" b="1" dirty="0">
              <a:solidFill>
                <a:srgbClr val="4BACC6">
                  <a:lumMod val="50000"/>
                </a:srgbClr>
              </a:solidFill>
            </a:endParaRPr>
          </a:p>
        </p:txBody>
      </p:sp>
      <p:sp>
        <p:nvSpPr>
          <p:cNvPr id="3" name="מלבן 2"/>
          <p:cNvSpPr/>
          <p:nvPr/>
        </p:nvSpPr>
        <p:spPr>
          <a:xfrm>
            <a:off x="990216" y="3708623"/>
            <a:ext cx="8172908" cy="1831271"/>
          </a:xfrm>
          <a:prstGeom prst="rect">
            <a:avLst/>
          </a:prstGeom>
        </p:spPr>
        <p:txBody>
          <a:bodyPr wrap="square">
            <a:spAutoFit/>
          </a:bodyPr>
          <a:lstStyle/>
          <a:p>
            <a:pPr algn="ctr">
              <a:lnSpc>
                <a:spcPct val="150000"/>
              </a:lnSpc>
            </a:pPr>
            <a:r>
              <a:rPr lang="en-US" sz="2800" b="1" dirty="0">
                <a:solidFill>
                  <a:srgbClr val="4BACC6">
                    <a:lumMod val="50000"/>
                  </a:srgbClr>
                </a:solidFill>
              </a:rPr>
              <a:t>To be </a:t>
            </a:r>
            <a:r>
              <a:rPr lang="en-US" sz="2800" b="1" dirty="0" smtClean="0">
                <a:solidFill>
                  <a:srgbClr val="4BACC6">
                    <a:lumMod val="50000"/>
                  </a:srgbClr>
                </a:solidFill>
              </a:rPr>
              <a:t>agentically engaged is </a:t>
            </a:r>
            <a:r>
              <a:rPr lang="en-US" sz="2800" b="1" dirty="0">
                <a:solidFill>
                  <a:srgbClr val="4BACC6">
                    <a:lumMod val="50000"/>
                  </a:srgbClr>
                </a:solidFill>
              </a:rPr>
              <a:t>to </a:t>
            </a:r>
            <a:r>
              <a:rPr lang="en-US" sz="2800" b="1" dirty="0" smtClean="0">
                <a:solidFill>
                  <a:srgbClr val="4BACC6">
                    <a:lumMod val="50000"/>
                  </a:srgbClr>
                </a:solidFill>
              </a:rPr>
              <a:t>intentionally influence</a:t>
            </a:r>
          </a:p>
          <a:p>
            <a:pPr algn="ctr">
              <a:spcAft>
                <a:spcPts val="1800"/>
              </a:spcAft>
            </a:pPr>
            <a:r>
              <a:rPr lang="en-US" sz="2800" b="1" dirty="0" smtClean="0">
                <a:solidFill>
                  <a:srgbClr val="4BACC6">
                    <a:lumMod val="50000"/>
                  </a:srgbClr>
                </a:solidFill>
              </a:rPr>
              <a:t>one’s </a:t>
            </a:r>
            <a:r>
              <a:rPr lang="en-US" sz="2800" b="1" dirty="0">
                <a:solidFill>
                  <a:srgbClr val="4BACC6">
                    <a:lumMod val="50000"/>
                  </a:srgbClr>
                </a:solidFill>
              </a:rPr>
              <a:t>functioning and life </a:t>
            </a:r>
            <a:r>
              <a:rPr lang="en-US" sz="2800" b="1" dirty="0" smtClean="0">
                <a:solidFill>
                  <a:srgbClr val="4BACC6">
                    <a:lumMod val="50000"/>
                  </a:srgbClr>
                </a:solidFill>
              </a:rPr>
              <a:t>circumstances </a:t>
            </a:r>
          </a:p>
          <a:p>
            <a:pPr algn="ctr"/>
            <a:r>
              <a:rPr lang="en-US" sz="2400" dirty="0" smtClean="0">
                <a:solidFill>
                  <a:srgbClr val="4BACC6">
                    <a:lumMod val="50000"/>
                  </a:srgbClr>
                </a:solidFill>
              </a:rPr>
              <a:t>(</a:t>
            </a:r>
            <a:r>
              <a:rPr lang="en-US" sz="2400" dirty="0" err="1" smtClean="0">
                <a:solidFill>
                  <a:srgbClr val="4BACC6">
                    <a:lumMod val="50000"/>
                  </a:srgbClr>
                </a:solidFill>
              </a:rPr>
              <a:t>Bandora</a:t>
            </a:r>
            <a:r>
              <a:rPr lang="en-US" sz="2400" dirty="0" smtClean="0">
                <a:solidFill>
                  <a:srgbClr val="4BACC6">
                    <a:lumMod val="50000"/>
                  </a:srgbClr>
                </a:solidFill>
              </a:rPr>
              <a:t>, 2006; Reeve, 2015)</a:t>
            </a:r>
            <a:endParaRPr lang="he-IL" sz="2400" dirty="0">
              <a:solidFill>
                <a:srgbClr val="4BACC6">
                  <a:lumMod val="50000"/>
                </a:srgbClr>
              </a:solidFill>
            </a:endParaRPr>
          </a:p>
        </p:txBody>
      </p:sp>
    </p:spTree>
    <p:extLst>
      <p:ext uri="{BB962C8B-B14F-4D97-AF65-F5344CB8AC3E}">
        <p14:creationId xmlns:p14="http://schemas.microsoft.com/office/powerpoint/2010/main" val="531349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54212" y="2268463"/>
            <a:ext cx="8928992" cy="4801314"/>
          </a:xfrm>
          <a:prstGeom prst="rect">
            <a:avLst/>
          </a:prstGeom>
          <a:noFill/>
        </p:spPr>
        <p:txBody>
          <a:bodyPr wrap="square" rtlCol="1">
            <a:spAutoFit/>
          </a:bodyPr>
          <a:lstStyle/>
          <a:p>
            <a:pPr algn="l" rtl="0">
              <a:spcAft>
                <a:spcPts val="1200"/>
              </a:spcAft>
            </a:pPr>
            <a:r>
              <a:rPr lang="en-US" sz="2200" dirty="0" smtClean="0"/>
              <a:t>An “agent” is someone who  influences intentionally his/her functioning and life circumstances (</a:t>
            </a:r>
            <a:r>
              <a:rPr lang="en-US" sz="2200" dirty="0" err="1" smtClean="0"/>
              <a:t>Bandora</a:t>
            </a:r>
            <a:r>
              <a:rPr lang="en-US" sz="2200" dirty="0" smtClean="0"/>
              <a:t>, 2006). </a:t>
            </a:r>
          </a:p>
          <a:p>
            <a:pPr algn="l" rtl="0">
              <a:spcAft>
                <a:spcPts val="600"/>
              </a:spcAft>
            </a:pPr>
            <a:r>
              <a:rPr lang="en-US" sz="2200" dirty="0"/>
              <a:t>Agentic engagement is a proactive pathway to positive functioning and </a:t>
            </a:r>
            <a:r>
              <a:rPr lang="en-US" sz="2200" dirty="0" smtClean="0"/>
              <a:t>outcomes or gains that might be personal,  environmental or relational. </a:t>
            </a:r>
            <a:endParaRPr lang="en-US" sz="2200" dirty="0"/>
          </a:p>
          <a:p>
            <a:pPr algn="l" rtl="0">
              <a:spcAft>
                <a:spcPts val="600"/>
              </a:spcAft>
            </a:pPr>
            <a:r>
              <a:rPr lang="en-US" sz="2200" dirty="0" smtClean="0"/>
              <a:t>The </a:t>
            </a:r>
            <a:r>
              <a:rPr lang="en-US" sz="2200" dirty="0"/>
              <a:t>term “agentic engagement” </a:t>
            </a:r>
            <a:r>
              <a:rPr lang="en-US" sz="2200" dirty="0" smtClean="0"/>
              <a:t>originally refers </a:t>
            </a:r>
            <a:r>
              <a:rPr lang="en-US" sz="2200" dirty="0"/>
              <a:t>to </a:t>
            </a:r>
            <a:r>
              <a:rPr lang="en-US" sz="2200" dirty="0" smtClean="0"/>
              <a:t>students and their </a:t>
            </a:r>
            <a:r>
              <a:rPr lang="en-US" sz="2200" dirty="0"/>
              <a:t>relationships with their teachers</a:t>
            </a:r>
            <a:r>
              <a:rPr lang="en-US" sz="2200" dirty="0" smtClean="0"/>
              <a:t>. According to Reeve, </a:t>
            </a:r>
            <a:r>
              <a:rPr lang="en-US" sz="2200" dirty="0"/>
              <a:t>agentic </a:t>
            </a:r>
            <a:r>
              <a:rPr lang="en-US" sz="2200" dirty="0" smtClean="0"/>
              <a:t>engagement refers to students’ constructive contribution to the flow of the instruction they receive (Reeve &amp; Tseng , 2011).</a:t>
            </a:r>
            <a:r>
              <a:rPr lang="he-IL" sz="2200" dirty="0" smtClean="0"/>
              <a:t> </a:t>
            </a:r>
          </a:p>
          <a:p>
            <a:pPr algn="l" rtl="0"/>
            <a:r>
              <a:rPr lang="en-US" sz="2200" dirty="0" smtClean="0"/>
              <a:t>In order to be agentically engaged students need to offer inputs, express preferences, offer suggestions or a contribution, ask questions, communicate what they think and need, recommend a goal to be pursued, communicate their level of interest, seek ways to add personal relevance, generate options, communicate likes and dislikes. </a:t>
            </a:r>
            <a:endParaRPr lang="he-IL" sz="2200" dirty="0" smtClean="0"/>
          </a:p>
        </p:txBody>
      </p:sp>
      <p:sp>
        <p:nvSpPr>
          <p:cNvPr id="2" name="TextBox 1"/>
          <p:cNvSpPr txBox="1"/>
          <p:nvPr/>
        </p:nvSpPr>
        <p:spPr>
          <a:xfrm>
            <a:off x="1926320" y="1692399"/>
            <a:ext cx="6984776" cy="400110"/>
          </a:xfrm>
          <a:prstGeom prst="rect">
            <a:avLst/>
          </a:prstGeom>
          <a:noFill/>
        </p:spPr>
        <p:txBody>
          <a:bodyPr wrap="square" rtlCol="1">
            <a:spAutoFit/>
          </a:bodyPr>
          <a:lstStyle/>
          <a:p>
            <a:pPr algn="ctr"/>
            <a:r>
              <a:rPr lang="en-US" sz="2000" b="1" dirty="0">
                <a:solidFill>
                  <a:schemeClr val="accent5">
                    <a:lumMod val="50000"/>
                  </a:schemeClr>
                </a:solidFill>
                <a:latin typeface="Albertus MT" pitchFamily="34" charset="0"/>
                <a:ea typeface="Calibri" pitchFamily="34" charset="0"/>
              </a:rPr>
              <a:t>To create for </a:t>
            </a:r>
            <a:r>
              <a:rPr lang="en-US" sz="2000" b="1" dirty="0" smtClean="0">
                <a:solidFill>
                  <a:schemeClr val="accent5">
                    <a:lumMod val="50000"/>
                  </a:schemeClr>
                </a:solidFill>
                <a:latin typeface="Albertus MT" pitchFamily="34" charset="0"/>
                <a:ea typeface="Calibri" pitchFamily="34" charset="0"/>
              </a:rPr>
              <a:t>yourself needs supportive </a:t>
            </a:r>
            <a:r>
              <a:rPr lang="en-US" sz="2000" b="1" dirty="0">
                <a:solidFill>
                  <a:schemeClr val="accent5">
                    <a:lumMod val="50000"/>
                  </a:schemeClr>
                </a:solidFill>
                <a:latin typeface="Albertus MT" pitchFamily="34" charset="0"/>
                <a:ea typeface="Calibri" pitchFamily="34" charset="0"/>
              </a:rPr>
              <a:t>environment </a:t>
            </a:r>
            <a:endParaRPr lang="he-IL" sz="2000" b="1" dirty="0">
              <a:solidFill>
                <a:schemeClr val="accent5">
                  <a:lumMod val="50000"/>
                </a:schemeClr>
              </a:solidFill>
              <a:latin typeface="Albertus MT" pitchFamily="34" charset="0"/>
              <a:ea typeface="Calibri" pitchFamily="34" charset="0"/>
            </a:endParaRPr>
          </a:p>
        </p:txBody>
      </p:sp>
    </p:spTree>
    <p:extLst>
      <p:ext uri="{BB962C8B-B14F-4D97-AF65-F5344CB8AC3E}">
        <p14:creationId xmlns:p14="http://schemas.microsoft.com/office/powerpoint/2010/main" val="201076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1170236" y="2556495"/>
            <a:ext cx="8424936" cy="3785652"/>
          </a:xfrm>
          <a:prstGeom prst="rect">
            <a:avLst/>
          </a:prstGeom>
        </p:spPr>
        <p:txBody>
          <a:bodyPr wrap="square">
            <a:spAutoFit/>
          </a:bodyPr>
          <a:lstStyle/>
          <a:p>
            <a:pPr algn="l" rtl="0">
              <a:spcAft>
                <a:spcPts val="1200"/>
              </a:spcAft>
            </a:pPr>
            <a:r>
              <a:rPr lang="en-GB" sz="2000" dirty="0" smtClean="0"/>
              <a:t>With regard to beginning teachers we refer to the process in which teachers intentionally and proactively try to personalise and enrich both what is learned, discussed, and done in the group and the ways they try to build for themselves a group and a school environment that support their psychological needs.</a:t>
            </a:r>
          </a:p>
          <a:p>
            <a:pPr algn="l" rtl="0">
              <a:spcAft>
                <a:spcPts val="1200"/>
              </a:spcAft>
            </a:pPr>
            <a:r>
              <a:rPr lang="en-GB" sz="2000" dirty="0" smtClean="0"/>
              <a:t>The teachers become proactive while trying to </a:t>
            </a:r>
            <a:r>
              <a:rPr lang="en-US" sz="2000" dirty="0"/>
              <a:t>express </a:t>
            </a:r>
            <a:r>
              <a:rPr lang="en-US" sz="2000" dirty="0" smtClean="0"/>
              <a:t>their preferences and to</a:t>
            </a:r>
            <a:r>
              <a:rPr lang="en-GB" sz="2000" dirty="0" smtClean="0"/>
              <a:t>  improve the conditions and circumstances of their work environment.</a:t>
            </a:r>
          </a:p>
          <a:p>
            <a:pPr algn="l" rtl="0">
              <a:spcAft>
                <a:spcPts val="600"/>
              </a:spcAft>
            </a:pPr>
            <a:r>
              <a:rPr lang="en-GB" sz="2000" dirty="0" smtClean="0"/>
              <a:t>To the extent to which teachers act agentically, they initiate a process in which they generate for themselves a wide array of options that utilise their freedom of action and increase their chances of experiencing both autonomous motivation (e.g., need satisfaction, autonomy, self-efficacy) and meaningful and relevant learning as beginning teachers.</a:t>
            </a:r>
            <a:endParaRPr lang="en-GB" sz="2000" dirty="0"/>
          </a:p>
        </p:txBody>
      </p:sp>
      <p:sp>
        <p:nvSpPr>
          <p:cNvPr id="3" name="TextBox 2"/>
          <p:cNvSpPr txBox="1"/>
          <p:nvPr/>
        </p:nvSpPr>
        <p:spPr>
          <a:xfrm>
            <a:off x="738188" y="1764407"/>
            <a:ext cx="8496944" cy="523220"/>
          </a:xfrm>
          <a:prstGeom prst="rect">
            <a:avLst/>
          </a:prstGeom>
          <a:noFill/>
        </p:spPr>
        <p:txBody>
          <a:bodyPr wrap="square" rtlCol="1">
            <a:spAutoFit/>
          </a:bodyPr>
          <a:lstStyle/>
          <a:p>
            <a:r>
              <a:rPr lang="en-US" sz="2800" b="1" dirty="0">
                <a:solidFill>
                  <a:schemeClr val="accent5">
                    <a:lumMod val="50000"/>
                  </a:schemeClr>
                </a:solidFill>
                <a:cs typeface="Arial" panose="020B0604020202020204" pitchFamily="34" charset="0"/>
              </a:rPr>
              <a:t>What I want and </a:t>
            </a:r>
            <a:r>
              <a:rPr lang="en-US" sz="2800" b="1" dirty="0" smtClean="0">
                <a:solidFill>
                  <a:schemeClr val="accent5">
                    <a:lumMod val="50000"/>
                  </a:schemeClr>
                </a:solidFill>
                <a:cs typeface="Arial" panose="020B0604020202020204" pitchFamily="34" charset="0"/>
              </a:rPr>
              <a:t>What I need as a beginning teacher..</a:t>
            </a:r>
            <a:endParaRPr lang="he-IL" sz="2800" b="1"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3293738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1296250" y="1476375"/>
            <a:ext cx="8100900" cy="587853"/>
          </a:xfrm>
          <a:prstGeom prst="rect">
            <a:avLst/>
          </a:prstGeom>
        </p:spPr>
        <p:txBody>
          <a:bodyPr wrap="square">
            <a:spAutoFit/>
          </a:bodyPr>
          <a:lstStyle/>
          <a:p>
            <a:pPr algn="just" rtl="0">
              <a:lnSpc>
                <a:spcPct val="115000"/>
              </a:lnSpc>
              <a:spcAft>
                <a:spcPts val="600"/>
              </a:spcAft>
            </a:pPr>
            <a:r>
              <a:rPr lang="en-GB" sz="2800" b="1" dirty="0">
                <a:solidFill>
                  <a:schemeClr val="accent5">
                    <a:lumMod val="50000"/>
                  </a:schemeClr>
                </a:solidFill>
                <a:cs typeface="Arial" panose="020B0604020202020204" pitchFamily="34" charset="0"/>
              </a:rPr>
              <a:t>From </a:t>
            </a:r>
            <a:r>
              <a:rPr lang="en-GB" sz="2800" b="1" dirty="0" smtClean="0">
                <a:solidFill>
                  <a:schemeClr val="accent5">
                    <a:lumMod val="50000"/>
                  </a:schemeClr>
                </a:solidFill>
                <a:cs typeface="Arial" panose="020B0604020202020204" pitchFamily="34" charset="0"/>
              </a:rPr>
              <a:t>Approach </a:t>
            </a:r>
            <a:r>
              <a:rPr lang="en-GB" sz="2800" b="1" dirty="0">
                <a:solidFill>
                  <a:schemeClr val="accent5">
                    <a:lumMod val="50000"/>
                  </a:schemeClr>
                </a:solidFill>
                <a:cs typeface="Arial" panose="020B0604020202020204" pitchFamily="34" charset="0"/>
              </a:rPr>
              <a:t>to </a:t>
            </a:r>
            <a:r>
              <a:rPr lang="en-GB" sz="2800" b="1" dirty="0" smtClean="0">
                <a:solidFill>
                  <a:schemeClr val="accent5">
                    <a:lumMod val="50000"/>
                  </a:schemeClr>
                </a:solidFill>
                <a:cs typeface="Arial" panose="020B0604020202020204" pitchFamily="34" charset="0"/>
              </a:rPr>
              <a:t>Practice </a:t>
            </a:r>
            <a:r>
              <a:rPr lang="en-GB" sz="2800" b="1" dirty="0">
                <a:solidFill>
                  <a:schemeClr val="accent5">
                    <a:lumMod val="50000"/>
                  </a:schemeClr>
                </a:solidFill>
                <a:cs typeface="Arial" panose="020B0604020202020204" pitchFamily="34" charset="0"/>
              </a:rPr>
              <a:t>/ Organising </a:t>
            </a:r>
            <a:r>
              <a:rPr lang="en-GB" sz="2800" b="1" dirty="0" smtClean="0">
                <a:solidFill>
                  <a:schemeClr val="accent5">
                    <a:lumMod val="50000"/>
                  </a:schemeClr>
                </a:solidFill>
                <a:cs typeface="Arial" panose="020B0604020202020204" pitchFamily="34" charset="0"/>
              </a:rPr>
              <a:t>Foundations</a:t>
            </a:r>
            <a:endParaRPr lang="en-US" sz="2800" b="1" dirty="0">
              <a:solidFill>
                <a:schemeClr val="accent5">
                  <a:lumMod val="50000"/>
                </a:schemeClr>
              </a:solidFill>
              <a:cs typeface="Arial" panose="020B0604020202020204" pitchFamily="34" charset="0"/>
            </a:endParaRPr>
          </a:p>
        </p:txBody>
      </p:sp>
      <p:sp>
        <p:nvSpPr>
          <p:cNvPr id="4" name="מלבן 3"/>
          <p:cNvSpPr/>
          <p:nvPr/>
        </p:nvSpPr>
        <p:spPr>
          <a:xfrm>
            <a:off x="846200" y="2124447"/>
            <a:ext cx="9001000" cy="4832092"/>
          </a:xfrm>
          <a:prstGeom prst="rect">
            <a:avLst/>
          </a:prstGeom>
        </p:spPr>
        <p:txBody>
          <a:bodyPr wrap="square">
            <a:spAutoFit/>
          </a:bodyPr>
          <a:lstStyle/>
          <a:p>
            <a:pPr algn="l" rtl="0">
              <a:spcAft>
                <a:spcPts val="1200"/>
              </a:spcAft>
            </a:pPr>
            <a:r>
              <a:rPr lang="en-US" sz="2400" dirty="0" smtClean="0"/>
              <a:t>Supporting teachers’</a:t>
            </a:r>
            <a:r>
              <a:rPr lang="en-GB" sz="2400" dirty="0" smtClean="0"/>
              <a:t> psychological needs </a:t>
            </a:r>
            <a:r>
              <a:rPr lang="en-GB" sz="2400" dirty="0"/>
              <a:t>– competence, relatedness, and </a:t>
            </a:r>
            <a:r>
              <a:rPr lang="en-GB" sz="2400" dirty="0" smtClean="0"/>
              <a:t>autonomy – might create core </a:t>
            </a:r>
            <a:r>
              <a:rPr lang="en-GB" sz="2400" dirty="0"/>
              <a:t>practices that constitute an organising foundation for </a:t>
            </a:r>
            <a:r>
              <a:rPr lang="en-GB" sz="2400" dirty="0" smtClean="0"/>
              <a:t>the group meetings and for the systemic work at the school.</a:t>
            </a:r>
            <a:endParaRPr lang="he-IL" sz="2400" dirty="0" smtClean="0"/>
          </a:p>
          <a:p>
            <a:pPr algn="l" rtl="0">
              <a:spcAft>
                <a:spcPts val="1200"/>
              </a:spcAft>
            </a:pPr>
            <a:r>
              <a:rPr lang="en-GB" sz="2400" dirty="0" smtClean="0"/>
              <a:t>SDT </a:t>
            </a:r>
            <a:r>
              <a:rPr lang="en-GB" sz="2400" dirty="0"/>
              <a:t>is a humanistic approach to human nature. It essentially views the individual as </a:t>
            </a:r>
            <a:r>
              <a:rPr lang="en-GB" sz="2400" dirty="0" smtClean="0"/>
              <a:t>autonomous and self-determined that might agentically lead his/her professional development and identity construction.</a:t>
            </a:r>
          </a:p>
          <a:p>
            <a:pPr algn="l" rtl="0"/>
            <a:r>
              <a:rPr lang="en-GB" sz="2400" dirty="0" smtClean="0"/>
              <a:t>SDT</a:t>
            </a:r>
            <a:r>
              <a:rPr lang="he-IL" sz="2400" dirty="0" smtClean="0"/>
              <a:t> </a:t>
            </a:r>
            <a:r>
              <a:rPr lang="en-GB" sz="2400" dirty="0" smtClean="0"/>
              <a:t>provides a rationale for why </a:t>
            </a:r>
            <a:r>
              <a:rPr lang="en-GB" sz="2400" dirty="0"/>
              <a:t>we want to place the teachers’ voice at the centre and promote their competence, enable them to be active and proactive, to place their abilities, </a:t>
            </a:r>
            <a:r>
              <a:rPr lang="en-GB" sz="2400" dirty="0" smtClean="0"/>
              <a:t>experiences, </a:t>
            </a:r>
            <a:r>
              <a:rPr lang="en-GB" sz="2400" dirty="0"/>
              <a:t>and fields of interest at the centre, and encourage them to initiate and contribute to the </a:t>
            </a:r>
            <a:r>
              <a:rPr lang="en-GB" sz="2400" dirty="0" smtClean="0"/>
              <a:t>school and for themselves. </a:t>
            </a:r>
            <a:endParaRPr lang="he-IL" dirty="0"/>
          </a:p>
        </p:txBody>
      </p:sp>
    </p:spTree>
    <p:extLst>
      <p:ext uri="{BB962C8B-B14F-4D97-AF65-F5344CB8AC3E}">
        <p14:creationId xmlns:p14="http://schemas.microsoft.com/office/powerpoint/2010/main" val="134916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74192" y="1406697"/>
            <a:ext cx="9145016" cy="5493812"/>
          </a:xfrm>
          <a:prstGeom prst="rect">
            <a:avLst/>
          </a:prstGeom>
          <a:noFill/>
          <a:ln w="31750">
            <a:solidFill>
              <a:schemeClr val="accent5">
                <a:lumMod val="50000"/>
              </a:schemeClr>
            </a:solidFill>
          </a:ln>
        </p:spPr>
        <p:txBody>
          <a:bodyPr wrap="square" rtlCol="1">
            <a:spAutoFit/>
          </a:bodyPr>
          <a:lstStyle/>
          <a:p>
            <a:pPr marL="176213" algn="l" rtl="0">
              <a:lnSpc>
                <a:spcPct val="150000"/>
              </a:lnSpc>
              <a:spcAft>
                <a:spcPts val="1800"/>
              </a:spcAft>
            </a:pPr>
            <a:r>
              <a:rPr lang="en-GB" sz="2800" b="1" dirty="0">
                <a:solidFill>
                  <a:schemeClr val="accent5">
                    <a:lumMod val="50000"/>
                  </a:schemeClr>
                </a:solidFill>
              </a:rPr>
              <a:t>Outline of this deliverable:</a:t>
            </a:r>
          </a:p>
          <a:p>
            <a:pPr marL="176213" algn="l" rtl="0">
              <a:spcAft>
                <a:spcPts val="1200"/>
              </a:spcAft>
            </a:pPr>
            <a:r>
              <a:rPr lang="en-GB" sz="2800" b="1" dirty="0" smtClean="0">
                <a:solidFill>
                  <a:schemeClr val="tx1">
                    <a:lumMod val="75000"/>
                    <a:lumOff val="25000"/>
                  </a:schemeClr>
                </a:solidFill>
              </a:rPr>
              <a:t>Section </a:t>
            </a:r>
            <a:r>
              <a:rPr lang="en-GB" sz="2800" b="1" dirty="0">
                <a:solidFill>
                  <a:schemeClr val="tx1">
                    <a:lumMod val="75000"/>
                    <a:lumOff val="25000"/>
                  </a:schemeClr>
                </a:solidFill>
              </a:rPr>
              <a:t>A</a:t>
            </a:r>
            <a:r>
              <a:rPr lang="en-GB" sz="2800" dirty="0">
                <a:solidFill>
                  <a:schemeClr val="tx1">
                    <a:lumMod val="75000"/>
                    <a:lumOff val="25000"/>
                  </a:schemeClr>
                </a:solidFill>
              </a:rPr>
              <a:t>: </a:t>
            </a:r>
            <a:r>
              <a:rPr lang="en-GB" sz="2800" b="1" dirty="0">
                <a:solidFill>
                  <a:schemeClr val="tx1">
                    <a:lumMod val="75000"/>
                    <a:lumOff val="25000"/>
                  </a:schemeClr>
                </a:solidFill>
              </a:rPr>
              <a:t>Foundations for the </a:t>
            </a:r>
            <a:r>
              <a:rPr lang="en-GB" sz="2800" b="1" dirty="0" smtClean="0">
                <a:solidFill>
                  <a:schemeClr val="tx1">
                    <a:lumMod val="75000"/>
                    <a:lumOff val="25000"/>
                  </a:schemeClr>
                </a:solidFill>
              </a:rPr>
              <a:t>Pedagogical Programme</a:t>
            </a:r>
            <a:r>
              <a:rPr lang="he-IL" sz="2400" dirty="0" smtClean="0"/>
              <a:t>:</a:t>
            </a:r>
            <a:r>
              <a:rPr lang="en-US" sz="2400" dirty="0" smtClean="0"/>
              <a:t> </a:t>
            </a:r>
            <a:r>
              <a:rPr lang="en-GB" sz="2400" dirty="0" smtClean="0"/>
              <a:t>the </a:t>
            </a:r>
            <a:r>
              <a:rPr lang="en-GB" sz="2400" dirty="0"/>
              <a:t>project’s rationale, </a:t>
            </a:r>
            <a:r>
              <a:rPr lang="en-GB" sz="2400" dirty="0" smtClean="0"/>
              <a:t>innovations</a:t>
            </a:r>
            <a:r>
              <a:rPr lang="en-US" sz="2400" dirty="0"/>
              <a:t>,</a:t>
            </a:r>
            <a:r>
              <a:rPr lang="en-GB" sz="2400" dirty="0" smtClean="0"/>
              <a:t> aims, </a:t>
            </a:r>
            <a:r>
              <a:rPr lang="en-GB" sz="2400" dirty="0"/>
              <a:t>and </a:t>
            </a:r>
            <a:r>
              <a:rPr lang="en-GB" sz="2400" dirty="0" smtClean="0"/>
              <a:t>objectives. </a:t>
            </a:r>
            <a:endParaRPr lang="he-IL" sz="2400" dirty="0" smtClean="0"/>
          </a:p>
          <a:p>
            <a:pPr marL="176213" algn="l" rtl="0">
              <a:spcAft>
                <a:spcPts val="1200"/>
              </a:spcAft>
            </a:pPr>
            <a:r>
              <a:rPr lang="en-GB" sz="2800" b="1" dirty="0">
                <a:solidFill>
                  <a:schemeClr val="tx1">
                    <a:lumMod val="75000"/>
                    <a:lumOff val="25000"/>
                  </a:schemeClr>
                </a:solidFill>
              </a:rPr>
              <a:t>Section B</a:t>
            </a:r>
            <a:r>
              <a:rPr lang="en-GB" sz="2800" dirty="0">
                <a:solidFill>
                  <a:schemeClr val="tx1">
                    <a:lumMod val="75000"/>
                    <a:lumOff val="25000"/>
                  </a:schemeClr>
                </a:solidFill>
              </a:rPr>
              <a:t>: </a:t>
            </a:r>
            <a:r>
              <a:rPr lang="en-GB" sz="2800" b="1" dirty="0">
                <a:solidFill>
                  <a:schemeClr val="tx1">
                    <a:lumMod val="75000"/>
                    <a:lumOff val="25000"/>
                  </a:schemeClr>
                </a:solidFill>
              </a:rPr>
              <a:t>Guiding Theoretical Foundation and Educational Approach</a:t>
            </a:r>
            <a:r>
              <a:rPr lang="he-IL" sz="2400" dirty="0" smtClean="0"/>
              <a:t>:</a:t>
            </a:r>
            <a:r>
              <a:rPr lang="en-GB" sz="2400" dirty="0" smtClean="0"/>
              <a:t> </a:t>
            </a:r>
            <a:r>
              <a:rPr lang="en-GB" sz="2400" dirty="0"/>
              <a:t>relevant theories and approaches, and characteristics of the teachers we seek to </a:t>
            </a:r>
            <a:r>
              <a:rPr lang="en-GB" sz="2400" dirty="0" smtClean="0"/>
              <a:t>promote</a:t>
            </a:r>
            <a:r>
              <a:rPr lang="he-IL" sz="2400" dirty="0" smtClean="0"/>
              <a:t>.</a:t>
            </a:r>
          </a:p>
          <a:p>
            <a:pPr marL="176213" algn="l" rtl="0">
              <a:spcAft>
                <a:spcPts val="1200"/>
              </a:spcAft>
            </a:pPr>
            <a:r>
              <a:rPr lang="en-GB" sz="2800" b="1" dirty="0">
                <a:solidFill>
                  <a:schemeClr val="tx1">
                    <a:lumMod val="75000"/>
                    <a:lumOff val="25000"/>
                  </a:schemeClr>
                </a:solidFill>
              </a:rPr>
              <a:t>Section C: Description of the Programme; </a:t>
            </a:r>
            <a:r>
              <a:rPr lang="en-GB" sz="2800" b="1" dirty="0" smtClean="0">
                <a:solidFill>
                  <a:schemeClr val="tx1">
                    <a:lumMod val="75000"/>
                    <a:lumOff val="25000"/>
                  </a:schemeClr>
                </a:solidFill>
              </a:rPr>
              <a:t>Structural aspects</a:t>
            </a:r>
            <a:r>
              <a:rPr lang="en-GB" sz="2800" dirty="0" smtClean="0"/>
              <a:t>: </a:t>
            </a:r>
            <a:r>
              <a:rPr lang="en-GB" sz="2400" dirty="0"/>
              <a:t>partners, composition of the MIT groups, role definitions, components of MIT </a:t>
            </a:r>
            <a:r>
              <a:rPr lang="en-GB" sz="2400" dirty="0" smtClean="0"/>
              <a:t>meetings.</a:t>
            </a:r>
            <a:endParaRPr lang="he-IL" sz="2400" dirty="0" smtClean="0"/>
          </a:p>
          <a:p>
            <a:pPr marL="176213" algn="l" rtl="0"/>
            <a:r>
              <a:rPr lang="en-GB" sz="2800" b="1" dirty="0">
                <a:solidFill>
                  <a:schemeClr val="tx1">
                    <a:lumMod val="75000"/>
                    <a:lumOff val="25000"/>
                  </a:schemeClr>
                </a:solidFill>
              </a:rPr>
              <a:t>Section D</a:t>
            </a:r>
            <a:r>
              <a:rPr lang="en-GB" sz="2800" b="1" dirty="0" smtClean="0">
                <a:solidFill>
                  <a:schemeClr val="tx1">
                    <a:lumMod val="75000"/>
                    <a:lumOff val="25000"/>
                  </a:schemeClr>
                </a:solidFill>
              </a:rPr>
              <a:t>: Pedagogical Programme</a:t>
            </a:r>
            <a:r>
              <a:rPr lang="en-GB" sz="2800" dirty="0" smtClean="0"/>
              <a:t>: </a:t>
            </a:r>
            <a:r>
              <a:rPr lang="en-GB" sz="2400" dirty="0" smtClean="0"/>
              <a:t>Main principles, </a:t>
            </a:r>
            <a:r>
              <a:rPr lang="en-GB" sz="2400" dirty="0"/>
              <a:t>syllabus structure, </a:t>
            </a:r>
            <a:r>
              <a:rPr lang="en-GB" sz="2400" dirty="0" smtClean="0"/>
              <a:t>principles </a:t>
            </a:r>
            <a:r>
              <a:rPr lang="en-GB" sz="2400" dirty="0"/>
              <a:t>and </a:t>
            </a:r>
            <a:r>
              <a:rPr lang="en-GB" sz="2400" dirty="0" smtClean="0"/>
              <a:t>content.</a:t>
            </a:r>
            <a:endParaRPr lang="he-IL" dirty="0"/>
          </a:p>
        </p:txBody>
      </p:sp>
    </p:spTree>
    <p:extLst>
      <p:ext uri="{BB962C8B-B14F-4D97-AF65-F5344CB8AC3E}">
        <p14:creationId xmlns:p14="http://schemas.microsoft.com/office/powerpoint/2010/main" val="1824401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2673350" y="1908423"/>
            <a:ext cx="5346700" cy="830997"/>
          </a:xfrm>
          <a:prstGeom prst="rect">
            <a:avLst/>
          </a:prstGeom>
        </p:spPr>
        <p:txBody>
          <a:bodyPr>
            <a:spAutoFit/>
          </a:bodyPr>
          <a:lstStyle/>
          <a:p>
            <a:pPr lvl="0" algn="ctr" defTabSz="914400" eaLnBrk="0" fontAlgn="base" hangingPunct="0">
              <a:spcBef>
                <a:spcPct val="0"/>
              </a:spcBef>
              <a:spcAft>
                <a:spcPct val="0"/>
              </a:spcAft>
            </a:pPr>
            <a:r>
              <a:rPr lang="en-US" altLang="he-IL" sz="2400" b="1" dirty="0" smtClean="0">
                <a:solidFill>
                  <a:schemeClr val="accent5">
                    <a:lumMod val="50000"/>
                  </a:schemeClr>
                </a:solidFill>
                <a:latin typeface="Albertus MT" pitchFamily="34" charset="0"/>
                <a:ea typeface="Calibri" pitchFamily="34" charset="0"/>
              </a:rPr>
              <a:t>Need-Supportive </a:t>
            </a:r>
            <a:r>
              <a:rPr lang="en-US" altLang="he-IL" sz="2400" b="1" dirty="0">
                <a:solidFill>
                  <a:schemeClr val="accent5">
                    <a:lumMod val="50000"/>
                  </a:schemeClr>
                </a:solidFill>
                <a:latin typeface="Albertus MT" pitchFamily="34" charset="0"/>
                <a:ea typeface="Calibri" pitchFamily="34" charset="0"/>
              </a:rPr>
              <a:t>Environment</a:t>
            </a:r>
            <a:endParaRPr lang="he-IL" altLang="he-IL" sz="2400" b="1" dirty="0">
              <a:solidFill>
                <a:schemeClr val="accent5">
                  <a:lumMod val="50000"/>
                </a:schemeClr>
              </a:solidFill>
              <a:latin typeface="Albertus MT" pitchFamily="34" charset="0"/>
              <a:ea typeface="Calibri" pitchFamily="34" charset="0"/>
            </a:endParaRPr>
          </a:p>
          <a:p>
            <a:pPr lvl="0" algn="ctr" defTabSz="914400" eaLnBrk="0" fontAlgn="base" hangingPunct="0">
              <a:spcBef>
                <a:spcPct val="0"/>
              </a:spcBef>
              <a:spcAft>
                <a:spcPct val="0"/>
              </a:spcAft>
              <a:defRPr/>
            </a:pPr>
            <a:r>
              <a:rPr lang="en-US" sz="2400" b="1" dirty="0">
                <a:solidFill>
                  <a:schemeClr val="accent5">
                    <a:lumMod val="50000"/>
                  </a:schemeClr>
                </a:solidFill>
                <a:latin typeface="Albertus MT" pitchFamily="34" charset="0"/>
                <a:ea typeface="Calibri" pitchFamily="34" charset="0"/>
              </a:rPr>
              <a:t>Relatedness Support</a:t>
            </a:r>
          </a:p>
        </p:txBody>
      </p:sp>
      <p:sp>
        <p:nvSpPr>
          <p:cNvPr id="5" name="מלבן 4"/>
          <p:cNvSpPr/>
          <p:nvPr/>
        </p:nvSpPr>
        <p:spPr>
          <a:xfrm>
            <a:off x="846200" y="2988543"/>
            <a:ext cx="9001000" cy="3400931"/>
          </a:xfrm>
          <a:prstGeom prst="rect">
            <a:avLst/>
          </a:prstGeom>
        </p:spPr>
        <p:txBody>
          <a:bodyPr wrap="square">
            <a:spAutoFit/>
          </a:bodyPr>
          <a:lstStyle/>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The group as a safe place for all the participants. Creating guidelines for care-full conversations (dialogue).</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Tuning in transition from the outside to the inside.</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Using non-judgmental language.</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Creating a caring community among the teachers themselves and among the group facilitator and the teachers.</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Enhancing familiarity among group members.</a:t>
            </a:r>
          </a:p>
          <a:p>
            <a:pPr marL="342900" lvl="0" indent="-342900" algn="l" defTabSz="914400" rtl="0" fontAlgn="base">
              <a:spcAft>
                <a:spcPts val="600"/>
              </a:spcAft>
              <a:buClr>
                <a:schemeClr val="accent5">
                  <a:lumMod val="50000"/>
                </a:schemeClr>
              </a:buCl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Respect for culture, variety as a source for growth.</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Reflective and emotional dialogue, sharing of teaching experiences.</a:t>
            </a:r>
          </a:p>
          <a:p>
            <a:pPr marL="342900" lvl="0" indent="-342900" algn="l" defTabSz="914400" rtl="0" fontAlgn="base">
              <a:spcAft>
                <a:spcPts val="600"/>
              </a:spcAft>
              <a:buClr>
                <a:schemeClr val="accent5">
                  <a:lumMod val="50000"/>
                </a:schemeClr>
              </a:buClr>
              <a:buFont typeface="Wingdings" panose="05000000000000000000" pitchFamily="2" charset="2"/>
              <a:buChar char="§"/>
              <a:defRPr/>
            </a:pPr>
            <a:r>
              <a:rPr lang="en-GB" sz="1800" dirty="0" smtClean="0">
                <a:latin typeface="Arial" panose="020B0604020202020204" pitchFamily="34" charset="0"/>
                <a:cs typeface="Arial" panose="020B0604020202020204" pitchFamily="34" charset="0"/>
              </a:rPr>
              <a:t>Legitimisation for airing difficulties or ‘mistakes’, difficulties as growth-challenging.</a:t>
            </a:r>
            <a:endParaRPr lang="en-GB" sz="1800" dirty="0">
              <a:latin typeface="Arial" panose="020B0604020202020204" pitchFamily="34" charset="0"/>
              <a:cs typeface="Arial" panose="020B0604020202020204" pitchFamily="34" charset="0"/>
            </a:endParaRPr>
          </a:p>
        </p:txBody>
      </p:sp>
      <p:sp>
        <p:nvSpPr>
          <p:cNvPr id="6" name="מלבן 5"/>
          <p:cNvSpPr/>
          <p:nvPr/>
        </p:nvSpPr>
        <p:spPr>
          <a:xfrm>
            <a:off x="3305116" y="1063047"/>
            <a:ext cx="3990195" cy="584775"/>
          </a:xfrm>
          <a:prstGeom prst="rect">
            <a:avLst/>
          </a:prstGeom>
        </p:spPr>
        <p:txBody>
          <a:bodyPr wrap="none">
            <a:spAutoFit/>
          </a:bodyPr>
          <a:lstStyle/>
          <a:p>
            <a:r>
              <a:rPr lang="en-GB" sz="3200" b="1" dirty="0">
                <a:solidFill>
                  <a:schemeClr val="accent5">
                    <a:lumMod val="50000"/>
                  </a:schemeClr>
                </a:solidFill>
                <a:latin typeface="Albertus MT" pitchFamily="34" charset="0"/>
                <a:ea typeface="Calibri" pitchFamily="34" charset="0"/>
              </a:rPr>
              <a:t>SDT </a:t>
            </a:r>
            <a:r>
              <a:rPr lang="en-GB" sz="3200" b="1" dirty="0" smtClean="0">
                <a:solidFill>
                  <a:schemeClr val="accent5">
                    <a:lumMod val="50000"/>
                  </a:schemeClr>
                </a:solidFill>
                <a:latin typeface="Albertus MT" pitchFamily="34" charset="0"/>
                <a:ea typeface="Calibri" pitchFamily="34" charset="0"/>
              </a:rPr>
              <a:t>Core Practices</a:t>
            </a:r>
            <a:endParaRPr lang="he-IL" sz="3200" b="1" dirty="0">
              <a:solidFill>
                <a:schemeClr val="accent5">
                  <a:lumMod val="50000"/>
                </a:schemeClr>
              </a:solidFill>
              <a:latin typeface="Albertus MT" pitchFamily="34" charset="0"/>
              <a:ea typeface="Calibri" pitchFamily="34" charset="0"/>
            </a:endParaRPr>
          </a:p>
        </p:txBody>
      </p:sp>
    </p:spTree>
    <p:extLst>
      <p:ext uri="{BB962C8B-B14F-4D97-AF65-F5344CB8AC3E}">
        <p14:creationId xmlns:p14="http://schemas.microsoft.com/office/powerpoint/2010/main" val="1478204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2673350" y="1620391"/>
            <a:ext cx="5346700" cy="913070"/>
          </a:xfrm>
          <a:prstGeom prst="rect">
            <a:avLst/>
          </a:prstGeom>
        </p:spPr>
        <p:txBody>
          <a:bodyPr>
            <a:spAutoFit/>
          </a:bodyPr>
          <a:lstStyle/>
          <a:p>
            <a:pPr lvl="0" algn="ctr" rtl="0">
              <a:lnSpc>
                <a:spcPts val="3200"/>
              </a:lnSpc>
              <a:spcBef>
                <a:spcPct val="0"/>
              </a:spcBef>
              <a:defRPr/>
            </a:pPr>
            <a:r>
              <a:rPr lang="en-US" altLang="he-IL" sz="2400" b="1" dirty="0" smtClean="0">
                <a:solidFill>
                  <a:schemeClr val="accent5">
                    <a:lumMod val="50000"/>
                  </a:schemeClr>
                </a:solidFill>
                <a:latin typeface="Albertus MT" pitchFamily="34" charset="0"/>
                <a:ea typeface="Calibri" pitchFamily="34" charset="0"/>
              </a:rPr>
              <a:t>Need-Supportive </a:t>
            </a:r>
            <a:r>
              <a:rPr lang="en-US" altLang="he-IL" sz="2400" b="1" dirty="0">
                <a:solidFill>
                  <a:schemeClr val="accent5">
                    <a:lumMod val="50000"/>
                  </a:schemeClr>
                </a:solidFill>
                <a:latin typeface="Albertus MT" pitchFamily="34" charset="0"/>
                <a:ea typeface="Calibri" pitchFamily="34" charset="0"/>
              </a:rPr>
              <a:t>Environment</a:t>
            </a:r>
            <a:endParaRPr lang="he-IL" altLang="he-IL" sz="2400" b="1" dirty="0">
              <a:solidFill>
                <a:schemeClr val="accent5">
                  <a:lumMod val="50000"/>
                </a:schemeClr>
              </a:solidFill>
              <a:latin typeface="Albertus MT" pitchFamily="34" charset="0"/>
              <a:ea typeface="Calibri" pitchFamily="34" charset="0"/>
            </a:endParaRPr>
          </a:p>
          <a:p>
            <a:pPr algn="ctr" rtl="0">
              <a:lnSpc>
                <a:spcPts val="3200"/>
              </a:lnSpc>
              <a:spcBef>
                <a:spcPct val="0"/>
              </a:spcBef>
              <a:defRPr/>
            </a:pPr>
            <a:r>
              <a:rPr lang="en-US" sz="2400" b="1" dirty="0" smtClean="0">
                <a:solidFill>
                  <a:schemeClr val="accent5">
                    <a:lumMod val="50000"/>
                  </a:schemeClr>
                </a:solidFill>
                <a:latin typeface="Albertus MT" pitchFamily="34" charset="0"/>
                <a:ea typeface="Calibri" pitchFamily="34" charset="0"/>
              </a:rPr>
              <a:t>Competence </a:t>
            </a:r>
            <a:r>
              <a:rPr lang="en-US" sz="2400" b="1" dirty="0">
                <a:solidFill>
                  <a:schemeClr val="accent5">
                    <a:lumMod val="50000"/>
                  </a:schemeClr>
                </a:solidFill>
                <a:latin typeface="Albertus MT" pitchFamily="34" charset="0"/>
                <a:ea typeface="Calibri" pitchFamily="34" charset="0"/>
              </a:rPr>
              <a:t>Support</a:t>
            </a:r>
          </a:p>
        </p:txBody>
      </p:sp>
      <p:sp>
        <p:nvSpPr>
          <p:cNvPr id="3" name="מלבן 2"/>
          <p:cNvSpPr/>
          <p:nvPr/>
        </p:nvSpPr>
        <p:spPr>
          <a:xfrm>
            <a:off x="954212" y="2700511"/>
            <a:ext cx="8784976" cy="4287328"/>
          </a:xfrm>
          <a:prstGeom prst="rect">
            <a:avLst/>
          </a:prstGeom>
        </p:spPr>
        <p:txBody>
          <a:bodyPr wrap="square">
            <a:spAutoFit/>
          </a:bodyPr>
          <a:lstStyle/>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pPr>
            <a:r>
              <a:rPr lang="en-US" sz="1800" dirty="0">
                <a:latin typeface="Arial" panose="020B0604020202020204" pitchFamily="34" charset="0"/>
                <a:cs typeface="Arial" panose="020B0604020202020204" pitchFamily="34" charset="0"/>
              </a:rPr>
              <a:t>Enabling the teachers to choose optimal challenging goals.</a:t>
            </a: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tabLst>
                <a:tab pos="8250238" algn="l"/>
              </a:tabLst>
              <a:defRPr/>
            </a:pPr>
            <a:r>
              <a:rPr lang="en-US" sz="1800" dirty="0">
                <a:latin typeface="Arial" panose="020B0604020202020204" pitchFamily="34" charset="0"/>
                <a:cs typeface="Arial" panose="020B0604020202020204" pitchFamily="34" charset="0"/>
              </a:rPr>
              <a:t>Encouraging giving and </a:t>
            </a:r>
            <a:r>
              <a:rPr lang="en-US" sz="1800" dirty="0" smtClean="0">
                <a:latin typeface="Arial" panose="020B0604020202020204" pitchFamily="34" charset="0"/>
                <a:cs typeface="Arial" panose="020B0604020202020204" pitchFamily="34" charset="0"/>
              </a:rPr>
              <a:t>receiving non-evaluative </a:t>
            </a:r>
            <a:r>
              <a:rPr lang="en-US" sz="1800" dirty="0">
                <a:latin typeface="Arial" panose="020B0604020202020204" pitchFamily="34" charset="0"/>
                <a:cs typeface="Arial" panose="020B0604020202020204" pitchFamily="34" charset="0"/>
              </a:rPr>
              <a:t>feedback (by the group facilitator and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group members).</a:t>
            </a: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defRPr/>
            </a:pPr>
            <a:r>
              <a:rPr lang="en-US" sz="1800" dirty="0" smtClean="0">
                <a:latin typeface="Arial" panose="020B0604020202020204" pitchFamily="34" charset="0"/>
                <a:cs typeface="Arial" panose="020B0604020202020204" pitchFamily="34" charset="0"/>
              </a:rPr>
              <a:t>Need-promoting </a:t>
            </a:r>
            <a:r>
              <a:rPr lang="en-US" sz="1800" dirty="0">
                <a:latin typeface="Arial" panose="020B0604020202020204" pitchFamily="34" charset="0"/>
                <a:cs typeface="Arial" panose="020B0604020202020204" pitchFamily="34" charset="0"/>
              </a:rPr>
              <a:t>dialogue and communication skills.</a:t>
            </a: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defRPr/>
            </a:pPr>
            <a:r>
              <a:rPr lang="en-US" sz="1800" dirty="0">
                <a:latin typeface="Arial" panose="020B0604020202020204" pitchFamily="34" charset="0"/>
                <a:cs typeface="Arial" panose="020B0604020202020204" pitchFamily="34" charset="0"/>
              </a:rPr>
              <a:t>Enhancing positive thinking, identification of strengths in oneself.</a:t>
            </a: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Discussing </a:t>
            </a:r>
            <a:r>
              <a:rPr lang="en-US" sz="1800" dirty="0">
                <a:latin typeface="Arial" panose="020B0604020202020204" pitchFamily="34" charset="0"/>
                <a:cs typeface="Arial" panose="020B0604020202020204" pitchFamily="34" charset="0"/>
              </a:rPr>
              <a:t>relevant issues (</a:t>
            </a:r>
            <a:r>
              <a:rPr lang="en-US" sz="1800" dirty="0">
                <a:latin typeface="Arial" panose="020B0604020202020204" pitchFamily="34" charset="0"/>
                <a:ea typeface="Calibri" panose="020F0502020204030204" pitchFamily="34" charset="0"/>
                <a:cs typeface="Arial" panose="020B0604020202020204" pitchFamily="34" charset="0"/>
              </a:rPr>
              <a:t>e.g., </a:t>
            </a:r>
            <a:r>
              <a:rPr lang="en-US" sz="1800" dirty="0">
                <a:latin typeface="Arial" panose="020B0604020202020204" pitchFamily="34" charset="0"/>
                <a:cs typeface="Arial" panose="020B0604020202020204" pitchFamily="34" charset="0"/>
              </a:rPr>
              <a:t>class management, and handing </a:t>
            </a:r>
            <a:r>
              <a:rPr lang="en-US" sz="1800" dirty="0" smtClean="0">
                <a:latin typeface="Arial" panose="020B0604020202020204" pitchFamily="34" charset="0"/>
                <a:cs typeface="Arial" panose="020B0604020202020204" pitchFamily="34" charset="0"/>
              </a:rPr>
              <a:t>discipline </a:t>
            </a:r>
            <a:r>
              <a:rPr lang="en-US" sz="1800" dirty="0">
                <a:latin typeface="Arial" panose="020B0604020202020204" pitchFamily="34" charset="0"/>
                <a:cs typeface="Arial" panose="020B0604020202020204" pitchFamily="34" charset="0"/>
              </a:rPr>
              <a:t>in an </a:t>
            </a:r>
            <a:r>
              <a:rPr lang="en-US" sz="1800" dirty="0" smtClean="0">
                <a:latin typeface="Arial" panose="020B0604020202020204" pitchFamily="34" charset="0"/>
                <a:cs typeface="Arial" panose="020B0604020202020204" pitchFamily="34" charset="0"/>
              </a:rPr>
              <a:t>autonomy-supportive way).</a:t>
            </a:r>
            <a:endParaRPr lang="en-US" sz="1800" dirty="0">
              <a:latin typeface="Arial" panose="020B0604020202020204" pitchFamily="34" charset="0"/>
              <a:cs typeface="Arial" panose="020B0604020202020204" pitchFamily="34" charset="0"/>
            </a:endParaRP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defRPr/>
            </a:pPr>
            <a:r>
              <a:rPr lang="en-US" sz="1800" dirty="0">
                <a:latin typeface="Arial" panose="020B0604020202020204" pitchFamily="34" charset="0"/>
                <a:cs typeface="Arial" panose="020B0604020202020204" pitchFamily="34" charset="0"/>
              </a:rPr>
              <a:t>Discussing effective time management and coping strategies.</a:t>
            </a:r>
            <a:endParaRPr lang="he-IL" sz="1800" dirty="0">
              <a:latin typeface="Arial" panose="020B0604020202020204" pitchFamily="34" charset="0"/>
              <a:cs typeface="Arial" panose="020B0604020202020204" pitchFamily="34" charset="0"/>
            </a:endParaRP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pPr>
            <a:r>
              <a:rPr lang="en-US" sz="1800" dirty="0">
                <a:latin typeface="Arial" panose="020B0604020202020204" pitchFamily="34" charset="0"/>
                <a:cs typeface="Arial" panose="020B0604020202020204" pitchFamily="34" charset="0"/>
              </a:rPr>
              <a:t>Giving positive messages regarding the teacher’s ability to be proactive and </a:t>
            </a:r>
            <a:r>
              <a:rPr lang="en-US" sz="1800" dirty="0" smtClean="0">
                <a:latin typeface="Arial" panose="020B0604020202020204" pitchFamily="34" charset="0"/>
                <a:cs typeface="Arial" panose="020B0604020202020204" pitchFamily="34" charset="0"/>
              </a:rPr>
              <a:t>manage </a:t>
            </a:r>
            <a:r>
              <a:rPr lang="en-US" sz="1800" dirty="0">
                <a:latin typeface="Arial" panose="020B0604020202020204" pitchFamily="34" charset="0"/>
                <a:cs typeface="Arial" panose="020B0604020202020204" pitchFamily="34" charset="0"/>
              </a:rPr>
              <a:t>his/her professional life.</a:t>
            </a:r>
          </a:p>
          <a:p>
            <a:pPr marL="447675" lvl="0" indent="-271463" algn="l" defTabSz="914400" rtl="0" fontAlgn="base">
              <a:spcBef>
                <a:spcPts val="600"/>
              </a:spcBef>
              <a:spcAft>
                <a:spcPct val="0"/>
              </a:spcAft>
              <a:buClr>
                <a:schemeClr val="accent5">
                  <a:lumMod val="50000"/>
                </a:schemeClr>
              </a:buClr>
              <a:buFont typeface="Wingdings" panose="05000000000000000000" pitchFamily="2" charset="2"/>
              <a:buChar char="§"/>
              <a:defRPr/>
            </a:pPr>
            <a:r>
              <a:rPr lang="en-US" sz="1800" dirty="0">
                <a:latin typeface="Arial" panose="020B0604020202020204" pitchFamily="34" charset="0"/>
                <a:cs typeface="Arial" panose="020B0604020202020204" pitchFamily="34" charset="0"/>
              </a:rPr>
              <a:t>Enhancing self-evaluation in the framework of the internship evaluation processes.</a:t>
            </a:r>
          </a:p>
          <a:p>
            <a:pPr marL="447675" lvl="0" indent="-271463" algn="l" defTabSz="914400" rtl="0" eaLnBrk="0" fontAlgn="base" hangingPunct="0">
              <a:spcBef>
                <a:spcPct val="20000"/>
              </a:spcBef>
              <a:spcAft>
                <a:spcPct val="0"/>
              </a:spcAft>
              <a:buClr>
                <a:schemeClr val="accent5">
                  <a:lumMod val="50000"/>
                </a:schemeClr>
              </a:buClr>
              <a:buSzPct val="50000"/>
              <a:buFont typeface="Wingdings" panose="05000000000000000000" pitchFamily="2" charset="2"/>
              <a:buChar char="n"/>
              <a:defRPr/>
            </a:pPr>
            <a:r>
              <a:rPr lang="en-US" altLang="he-IL" sz="1800" dirty="0" smtClean="0">
                <a:latin typeface="Arial" panose="020B0604020202020204" pitchFamily="34" charset="0"/>
                <a:cs typeface="Arial" panose="020B0604020202020204" pitchFamily="34" charset="0"/>
              </a:rPr>
              <a:t> Encouraging self-representation (self-advocacy).</a:t>
            </a:r>
            <a:endParaRPr lang="he-I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44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txBox="1">
            <a:spLocks/>
          </p:cNvSpPr>
          <p:nvPr/>
        </p:nvSpPr>
        <p:spPr>
          <a:xfrm>
            <a:off x="666180" y="1980431"/>
            <a:ext cx="9433048" cy="5164670"/>
          </a:xfrm>
          <a:prstGeom prst="rect">
            <a:avLst/>
          </a:prstGeom>
          <a:noFill/>
          <a:ln>
            <a:noFill/>
          </a:ln>
        </p:spPr>
        <p:txBody>
          <a:bodyPr vert="horz" lIns="104306" tIns="52153" rIns="104306" bIns="52153" rtlCol="1">
            <a:noAutofit/>
          </a:bodyPr>
          <a:lstStyle>
            <a:lvl1pPr marL="0" indent="0" algn="ctr" defTabSz="1043056" rtl="1" eaLnBrk="1" latinLnBrk="0" hangingPunct="1">
              <a:spcBef>
                <a:spcPct val="20000"/>
              </a:spcBef>
              <a:buFont typeface="Arial" pitchFamily="34" charset="0"/>
              <a:buNone/>
              <a:defRPr sz="3700" kern="1200">
                <a:solidFill>
                  <a:schemeClr val="tx1">
                    <a:tint val="75000"/>
                  </a:schemeClr>
                </a:solidFill>
                <a:latin typeface="+mn-lt"/>
                <a:ea typeface="+mn-ea"/>
                <a:cs typeface="+mn-cs"/>
              </a:defRPr>
            </a:lvl1pPr>
            <a:lvl2pPr marL="521528" indent="0" algn="ctr" defTabSz="1043056"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2pPr>
            <a:lvl3pPr marL="1043056" indent="0" algn="ctr" defTabSz="1043056" rtl="1"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64584"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4pPr>
            <a:lvl5pPr marL="2086112"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5pPr>
            <a:lvl6pPr marL="2607640"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9168"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696"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2224" indent="0" algn="ctr" defTabSz="1043056" rtl="1"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pPr marL="541338" indent="-276225" algn="l" rtl="0">
              <a:buClr>
                <a:schemeClr val="accent5">
                  <a:lumMod val="50000"/>
                </a:schemeClr>
              </a:buClr>
              <a:buFont typeface="Wingdings" panose="05000000000000000000" pitchFamily="2" charset="2"/>
              <a:buChar char="§"/>
              <a:defRPr/>
            </a:pPr>
            <a:r>
              <a:rPr lang="en-US" altLang="he-IL"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Discussion of authentic-relevant cases.</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Enabling choices and decision-making regarding the group work. </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Encouraging exploration processes regarding one’s professional identity (values, tensions, vision).</a:t>
            </a:r>
          </a:p>
          <a:p>
            <a:pPr marL="541338" indent="-276225" algn="l" rtl="0">
              <a:buClr>
                <a:schemeClr val="accent5">
                  <a:lumMod val="50000"/>
                </a:schemeClr>
              </a:buClr>
              <a:buFont typeface="Wingdings" panose="05000000000000000000" pitchFamily="2" charset="2"/>
              <a:buChar char="§"/>
              <a:defRPr/>
            </a:pPr>
            <a:r>
              <a:rPr lang="en-US"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Supporting examination and construction of values/goals/interests.</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Respect for culture. Adaptation of learned skills to the culture.</a:t>
            </a:r>
            <a:endParaRPr lang="he-IL" altLang="he-IL" sz="18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541338" indent="-276225" algn="l" rtl="0">
              <a:buClr>
                <a:schemeClr val="accent5">
                  <a:lumMod val="50000"/>
                </a:schemeClr>
              </a:buClr>
              <a:buFont typeface="Wingdings" panose="05000000000000000000" pitchFamily="2" charset="2"/>
              <a:buChar char="§"/>
              <a:defRPr/>
            </a:pPr>
            <a:r>
              <a:rPr lang="en-US"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Accepting and acknowledging the other’s internal frame of reference (e.g., empathy, and perspective taking).</a:t>
            </a:r>
          </a:p>
          <a:p>
            <a:pPr marL="541338" indent="-276225" algn="l" rtl="0">
              <a:buClr>
                <a:schemeClr val="accent5">
                  <a:lumMod val="50000"/>
                </a:schemeClr>
              </a:buClr>
              <a:buFont typeface="Wingdings" panose="05000000000000000000" pitchFamily="2" charset="2"/>
              <a:buChar char="§"/>
              <a:defRPr/>
            </a:pPr>
            <a:r>
              <a:rPr lang="en-US"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Encouraging self-initiation and proactiveness.</a:t>
            </a:r>
          </a:p>
          <a:p>
            <a:pPr marL="541338" indent="-276225" algn="l" rtl="0">
              <a:buClr>
                <a:schemeClr val="accent5">
                  <a:lumMod val="50000"/>
                </a:schemeClr>
              </a:buClr>
              <a:buFont typeface="Wingdings" panose="05000000000000000000" pitchFamily="2" charset="2"/>
              <a:buChar char="§"/>
              <a:defRPr/>
            </a:pPr>
            <a:r>
              <a:rPr lang="en-US"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Encouraging expression of independent opinions and criticism.</a:t>
            </a:r>
          </a:p>
          <a:p>
            <a:pPr marL="541338" indent="-276225" algn="l" rtl="0">
              <a:buClr>
                <a:schemeClr val="accent5">
                  <a:lumMod val="50000"/>
                </a:schemeClr>
              </a:buClr>
              <a:buFont typeface="Wingdings" panose="05000000000000000000" pitchFamily="2" charset="2"/>
              <a:buChar char="§"/>
              <a:defRPr/>
            </a:pPr>
            <a:r>
              <a:rPr lang="en-US"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Encouraging the participants to find their own meaning and ways by themselves and within themselves (without the facilitator’s recipes). </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Emphasis on challenges – problems as strength-based growth challenges.</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Parallel processes in the workshop and the classroom/school – supporting relevancy. </a:t>
            </a:r>
          </a:p>
          <a:p>
            <a:pPr marL="541338" indent="-276225" algn="l" rtl="0">
              <a:buClr>
                <a:schemeClr val="accent5">
                  <a:lumMod val="50000"/>
                </a:schemeClr>
              </a:buClr>
              <a:buFont typeface="Wingdings" panose="05000000000000000000" pitchFamily="2" charset="2"/>
              <a:buChar char="§"/>
              <a:defRPr/>
            </a:pPr>
            <a:r>
              <a:rPr lang="en-US" altLang="he-IL"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Identifying personal strengths </a:t>
            </a:r>
            <a:r>
              <a:rPr lang="en-US" altLang="he-IL"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and resources, discussing cases demonstrating learning from successes.</a:t>
            </a:r>
            <a:endParaRPr lang="he-IL" sz="1800" dirty="0">
              <a:solidFill>
                <a:schemeClr val="bg1"/>
              </a:solidFill>
              <a:latin typeface="Arial" panose="020B0604020202020204" pitchFamily="34" charset="0"/>
              <a:cs typeface="Arial" panose="020B0604020202020204" pitchFamily="34" charset="0"/>
            </a:endParaRPr>
          </a:p>
        </p:txBody>
      </p:sp>
      <p:sp>
        <p:nvSpPr>
          <p:cNvPr id="4" name="כותרת 1"/>
          <p:cNvSpPr txBox="1">
            <a:spLocks/>
          </p:cNvSpPr>
          <p:nvPr/>
        </p:nvSpPr>
        <p:spPr>
          <a:xfrm>
            <a:off x="3150456" y="828303"/>
            <a:ext cx="5436604" cy="1236144"/>
          </a:xfrm>
          <a:prstGeom prst="rect">
            <a:avLst/>
          </a:prstGeom>
        </p:spPr>
        <p:txBody>
          <a:bodyPr vert="horz" lIns="104306" tIns="52153" rIns="104306" bIns="52153" rtlCol="1" anchor="ctr">
            <a:normAutofit/>
          </a:bodyPr>
          <a:lstStyle>
            <a:lvl1pPr algn="ctr" defTabSz="1043056" rtl="1" eaLnBrk="1" latinLnBrk="0" hangingPunct="1">
              <a:spcBef>
                <a:spcPct val="0"/>
              </a:spcBef>
              <a:buNone/>
              <a:defRPr sz="5000" kern="1200">
                <a:solidFill>
                  <a:schemeClr val="tx1"/>
                </a:solidFill>
                <a:latin typeface="+mj-lt"/>
                <a:ea typeface="+mj-ea"/>
                <a:cs typeface="+mj-cs"/>
              </a:defRPr>
            </a:lvl1pPr>
          </a:lstStyle>
          <a:p>
            <a:r>
              <a:rPr lang="en-US" altLang="he-IL" sz="2400" b="1" dirty="0" smtClean="0">
                <a:solidFill>
                  <a:schemeClr val="accent5">
                    <a:lumMod val="50000"/>
                  </a:schemeClr>
                </a:solidFill>
                <a:latin typeface="Albertus MT" pitchFamily="34" charset="0"/>
                <a:ea typeface="Calibri" pitchFamily="34" charset="0"/>
              </a:rPr>
              <a:t>Need-Supportive Environment</a:t>
            </a:r>
            <a:br>
              <a:rPr lang="en-US" altLang="he-IL" sz="2400" b="1" dirty="0" smtClean="0">
                <a:solidFill>
                  <a:schemeClr val="accent5">
                    <a:lumMod val="50000"/>
                  </a:schemeClr>
                </a:solidFill>
                <a:latin typeface="Albertus MT" pitchFamily="34" charset="0"/>
                <a:ea typeface="Calibri" pitchFamily="34" charset="0"/>
              </a:rPr>
            </a:br>
            <a:r>
              <a:rPr lang="en-US" altLang="he-IL" sz="2400" b="1" dirty="0" smtClean="0">
                <a:solidFill>
                  <a:schemeClr val="accent5">
                    <a:lumMod val="50000"/>
                  </a:schemeClr>
                </a:solidFill>
                <a:latin typeface="Albertus MT" pitchFamily="34" charset="0"/>
                <a:ea typeface="Calibri" pitchFamily="34" charset="0"/>
              </a:rPr>
              <a:t>Autonomy Support</a:t>
            </a:r>
            <a:endParaRPr lang="he-IL" altLang="he-IL" sz="2400" b="1" dirty="0">
              <a:solidFill>
                <a:schemeClr val="accent5">
                  <a:lumMod val="50000"/>
                </a:schemeClr>
              </a:solidFill>
              <a:latin typeface="Albertus MT" pitchFamily="34" charset="0"/>
              <a:ea typeface="Calibri" pitchFamily="34" charset="0"/>
            </a:endParaRPr>
          </a:p>
        </p:txBody>
      </p:sp>
    </p:spTree>
    <p:extLst>
      <p:ext uri="{BB962C8B-B14F-4D97-AF65-F5344CB8AC3E}">
        <p14:creationId xmlns:p14="http://schemas.microsoft.com/office/powerpoint/2010/main" val="1471373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1314252" y="1620391"/>
            <a:ext cx="8064896" cy="587853"/>
          </a:xfrm>
          <a:prstGeom prst="rect">
            <a:avLst/>
          </a:prstGeom>
        </p:spPr>
        <p:txBody>
          <a:bodyPr wrap="square">
            <a:spAutoFit/>
          </a:bodyPr>
          <a:lstStyle/>
          <a:p>
            <a:pPr algn="just" rtl="0">
              <a:lnSpc>
                <a:spcPct val="115000"/>
              </a:lnSpc>
              <a:spcAft>
                <a:spcPts val="600"/>
              </a:spcAft>
            </a:pPr>
            <a:r>
              <a:rPr lang="en-GB" sz="2800" b="1" dirty="0">
                <a:solidFill>
                  <a:schemeClr val="accent5">
                    <a:lumMod val="50000"/>
                  </a:schemeClr>
                </a:solidFill>
                <a:cs typeface="Arial" panose="020B0604020202020204" pitchFamily="34" charset="0"/>
              </a:rPr>
              <a:t>From </a:t>
            </a:r>
            <a:r>
              <a:rPr lang="en-GB" sz="2800" b="1" dirty="0" smtClean="0">
                <a:solidFill>
                  <a:schemeClr val="accent5">
                    <a:lumMod val="50000"/>
                  </a:schemeClr>
                </a:solidFill>
                <a:cs typeface="Arial" panose="020B0604020202020204" pitchFamily="34" charset="0"/>
              </a:rPr>
              <a:t>Approach </a:t>
            </a:r>
            <a:r>
              <a:rPr lang="en-GB" sz="2800" b="1" dirty="0">
                <a:solidFill>
                  <a:schemeClr val="accent5">
                    <a:lumMod val="50000"/>
                  </a:schemeClr>
                </a:solidFill>
                <a:cs typeface="Arial" panose="020B0604020202020204" pitchFamily="34" charset="0"/>
              </a:rPr>
              <a:t>to </a:t>
            </a:r>
            <a:r>
              <a:rPr lang="en-GB" sz="2800" b="1" dirty="0" smtClean="0">
                <a:solidFill>
                  <a:schemeClr val="accent5">
                    <a:lumMod val="50000"/>
                  </a:schemeClr>
                </a:solidFill>
                <a:cs typeface="Arial" panose="020B0604020202020204" pitchFamily="34" charset="0"/>
              </a:rPr>
              <a:t>Practice </a:t>
            </a:r>
            <a:r>
              <a:rPr lang="en-GB" sz="2800" b="1" dirty="0">
                <a:solidFill>
                  <a:schemeClr val="accent5">
                    <a:lumMod val="50000"/>
                  </a:schemeClr>
                </a:solidFill>
                <a:cs typeface="Arial" panose="020B0604020202020204" pitchFamily="34" charset="0"/>
              </a:rPr>
              <a:t>/ Organising </a:t>
            </a:r>
            <a:r>
              <a:rPr lang="en-GB" sz="2800" b="1" dirty="0" smtClean="0">
                <a:solidFill>
                  <a:schemeClr val="accent5">
                    <a:lumMod val="50000"/>
                  </a:schemeClr>
                </a:solidFill>
                <a:cs typeface="Arial" panose="020B0604020202020204" pitchFamily="34" charset="0"/>
              </a:rPr>
              <a:t>Foundations</a:t>
            </a:r>
            <a:endParaRPr lang="en-US" sz="2800" b="1" dirty="0">
              <a:solidFill>
                <a:schemeClr val="accent5">
                  <a:lumMod val="50000"/>
                </a:schemeClr>
              </a:solidFill>
              <a:cs typeface="Arial" panose="020B0604020202020204" pitchFamily="34" charset="0"/>
            </a:endParaRPr>
          </a:p>
        </p:txBody>
      </p:sp>
      <p:sp>
        <p:nvSpPr>
          <p:cNvPr id="2" name="מלבן 1"/>
          <p:cNvSpPr/>
          <p:nvPr/>
        </p:nvSpPr>
        <p:spPr>
          <a:xfrm>
            <a:off x="702184" y="2412479"/>
            <a:ext cx="8964996" cy="3708708"/>
          </a:xfrm>
          <a:prstGeom prst="rect">
            <a:avLst/>
          </a:prstGeom>
        </p:spPr>
        <p:txBody>
          <a:bodyPr wrap="square">
            <a:spAutoFit/>
          </a:bodyPr>
          <a:lstStyle/>
          <a:p>
            <a:pPr algn="l" rtl="0">
              <a:spcAft>
                <a:spcPts val="1200"/>
              </a:spcAft>
            </a:pPr>
            <a:r>
              <a:rPr lang="en-GB" sz="2000" dirty="0">
                <a:latin typeface="Calibri" panose="020F0502020204030204" pitchFamily="34" charset="0"/>
                <a:ea typeface="Calibri" panose="020F0502020204030204" pitchFamily="34" charset="0"/>
                <a:cs typeface="Arial" panose="020B0604020202020204" pitchFamily="34" charset="0"/>
              </a:rPr>
              <a:t>The </a:t>
            </a:r>
            <a:r>
              <a:rPr lang="en-GB" sz="2000" dirty="0" smtClean="0">
                <a:latin typeface="Calibri" panose="020F0502020204030204" pitchFamily="34" charset="0"/>
                <a:ea typeface="Calibri" panose="020F0502020204030204" pitchFamily="34" charset="0"/>
                <a:cs typeface="Arial" panose="020B0604020202020204" pitchFamily="34" charset="0"/>
              </a:rPr>
              <a:t>“</a:t>
            </a:r>
            <a:r>
              <a:rPr lang="en-US" sz="2000" dirty="0" smtClean="0">
                <a:latin typeface="Calibri" panose="020F0502020204030204" pitchFamily="34" charset="0"/>
                <a:ea typeface="Calibri" panose="020F0502020204030204" pitchFamily="34" charset="0"/>
                <a:cs typeface="Arial" panose="020B0604020202020204" pitchFamily="34" charset="0"/>
              </a:rPr>
              <a:t>Dynamic </a:t>
            </a:r>
            <a:r>
              <a:rPr lang="en-US" sz="2000" dirty="0">
                <a:latin typeface="Calibri" panose="020F0502020204030204" pitchFamily="34" charset="0"/>
                <a:ea typeface="Calibri" panose="020F0502020204030204" pitchFamily="34" charset="0"/>
                <a:cs typeface="Arial" panose="020B0604020202020204" pitchFamily="34" charset="0"/>
              </a:rPr>
              <a:t>Role Identity </a:t>
            </a:r>
            <a:r>
              <a:rPr lang="en-US" sz="2000" dirty="0" smtClean="0">
                <a:latin typeface="Calibri" panose="020F0502020204030204" pitchFamily="34" charset="0"/>
                <a:ea typeface="Calibri" panose="020F0502020204030204" pitchFamily="34" charset="0"/>
                <a:cs typeface="Arial" panose="020B0604020202020204" pitchFamily="34" charset="0"/>
              </a:rPr>
              <a:t>Model” </a:t>
            </a:r>
            <a:r>
              <a:rPr lang="en-GB" sz="2000" dirty="0">
                <a:latin typeface="Calibri" panose="020F0502020204030204" pitchFamily="34" charset="0"/>
                <a:ea typeface="Calibri" panose="020F0502020204030204" pitchFamily="34" charset="0"/>
                <a:cs typeface="Arial" panose="020B0604020202020204" pitchFamily="34" charset="0"/>
              </a:rPr>
              <a:t>provides an additional organising foundation for a dialogue that will help beginning teachers in the process of constructing their professional </a:t>
            </a:r>
            <a:r>
              <a:rPr lang="en-GB" sz="2000" dirty="0" smtClean="0">
                <a:latin typeface="Calibri" panose="020F0502020204030204" pitchFamily="34" charset="0"/>
                <a:ea typeface="Calibri" panose="020F0502020204030204" pitchFamily="34" charset="0"/>
                <a:cs typeface="Arial" panose="020B0604020202020204" pitchFamily="34" charset="0"/>
              </a:rPr>
              <a:t>identity and their role as a teacher. </a:t>
            </a:r>
            <a:r>
              <a:rPr lang="en-GB" sz="2000" dirty="0">
                <a:latin typeface="Calibri" panose="020F0502020204030204" pitchFamily="34" charset="0"/>
                <a:ea typeface="Calibri" panose="020F0502020204030204" pitchFamily="34" charset="0"/>
                <a:cs typeface="Arial" panose="020B0604020202020204" pitchFamily="34" charset="0"/>
              </a:rPr>
              <a:t>Thus, in every dialogue it is important to observe </a:t>
            </a:r>
            <a:r>
              <a:rPr lang="en-GB" sz="2000" dirty="0" smtClean="0">
                <a:latin typeface="Calibri" panose="020F0502020204030204" pitchFamily="34" charset="0"/>
                <a:ea typeface="Calibri" panose="020F0502020204030204" pitchFamily="34" charset="0"/>
                <a:cs typeface="Arial" panose="020B0604020202020204" pitchFamily="34" charset="0"/>
              </a:rPr>
              <a:t>and refer to the dialogue components proposed </a:t>
            </a:r>
            <a:r>
              <a:rPr lang="en-GB" sz="2000" dirty="0">
                <a:latin typeface="Calibri" panose="020F0502020204030204" pitchFamily="34" charset="0"/>
                <a:ea typeface="Calibri" panose="020F0502020204030204" pitchFamily="34" charset="0"/>
                <a:cs typeface="Arial" panose="020B0604020202020204" pitchFamily="34" charset="0"/>
              </a:rPr>
              <a:t>by </a:t>
            </a:r>
            <a:r>
              <a:rPr lang="en-GB" sz="2000" dirty="0" smtClean="0">
                <a:latin typeface="Calibri" panose="020F0502020204030204" pitchFamily="34" charset="0"/>
                <a:ea typeface="Calibri" panose="020F0502020204030204" pitchFamily="34" charset="0"/>
                <a:cs typeface="Arial" panose="020B0604020202020204" pitchFamily="34" charset="0"/>
              </a:rPr>
              <a:t>A. Kaplan </a:t>
            </a:r>
            <a:r>
              <a:rPr lang="en-GB" sz="2000" dirty="0">
                <a:latin typeface="Calibri" panose="020F0502020204030204" pitchFamily="34" charset="0"/>
                <a:ea typeface="Calibri" panose="020F0502020204030204" pitchFamily="34" charset="0"/>
                <a:cs typeface="Arial" panose="020B0604020202020204" pitchFamily="34" charset="0"/>
              </a:rPr>
              <a:t>(2014</a:t>
            </a:r>
            <a:r>
              <a:rPr lang="en-GB" sz="2000" dirty="0" smtClean="0">
                <a:latin typeface="Calibri" panose="020F0502020204030204" pitchFamily="34" charset="0"/>
                <a:ea typeface="Calibri" panose="020F0502020204030204" pitchFamily="34" charset="0"/>
                <a:cs typeface="Arial" panose="020B0604020202020204" pitchFamily="34" charset="0"/>
              </a:rPr>
              <a:t>). This model can serve as a framework for case study analysis.</a:t>
            </a:r>
            <a:endParaRPr lang="en-GB" sz="2000" dirty="0">
              <a:latin typeface="Calibri" panose="020F0502020204030204" pitchFamily="34" charset="0"/>
              <a:ea typeface="Calibri" panose="020F0502020204030204" pitchFamily="34" charset="0"/>
              <a:cs typeface="Arial" panose="020B0604020202020204" pitchFamily="34" charset="0"/>
            </a:endParaRPr>
          </a:p>
          <a:p>
            <a:pPr algn="l" rtl="0">
              <a:spcAft>
                <a:spcPts val="600"/>
              </a:spcAft>
            </a:pPr>
            <a:r>
              <a:rPr lang="en-GB" sz="2000" dirty="0" smtClean="0">
                <a:latin typeface="Calibri" panose="020F0502020204030204" pitchFamily="34" charset="0"/>
                <a:ea typeface="Calibri" panose="020F0502020204030204" pitchFamily="34" charset="0"/>
                <a:cs typeface="Arial" panose="020B0604020202020204" pitchFamily="34" charset="0"/>
              </a:rPr>
              <a:t>Positioning </a:t>
            </a:r>
            <a:r>
              <a:rPr lang="en-GB" sz="2000" dirty="0">
                <a:latin typeface="Calibri" panose="020F0502020204030204" pitchFamily="34" charset="0"/>
                <a:ea typeface="Calibri" panose="020F0502020204030204" pitchFamily="34" charset="0"/>
                <a:cs typeface="Arial" panose="020B0604020202020204" pitchFamily="34" charset="0"/>
              </a:rPr>
              <a:t>Theory connects with Kaplan’s exploration model. Thus, the exploration process can help teachers examine their self-perceptions concerning their positioning in </a:t>
            </a:r>
            <a:r>
              <a:rPr lang="en-GB" sz="2000" dirty="0" smtClean="0">
                <a:latin typeface="Calibri" panose="020F0502020204030204" pitchFamily="34" charset="0"/>
                <a:ea typeface="Calibri" panose="020F0502020204030204" pitchFamily="34" charset="0"/>
                <a:cs typeface="Arial" panose="020B0604020202020204" pitchFamily="34" charset="0"/>
              </a:rPr>
              <a:t>the school and </a:t>
            </a:r>
            <a:r>
              <a:rPr lang="en-GB" sz="2000" dirty="0">
                <a:latin typeface="Calibri" panose="020F0502020204030204" pitchFamily="34" charset="0"/>
                <a:ea typeface="Calibri" panose="020F0502020204030204" pitchFamily="34" charset="0"/>
                <a:cs typeface="Arial" panose="020B0604020202020204" pitchFamily="34" charset="0"/>
              </a:rPr>
              <a:t>their relationships with various figures</a:t>
            </a:r>
            <a:r>
              <a:rPr lang="en-GB" sz="2000" dirty="0" smtClean="0">
                <a:latin typeface="Calibri" panose="020F0502020204030204" pitchFamily="34" charset="0"/>
                <a:ea typeface="Calibri" panose="020F0502020204030204" pitchFamily="34" charset="0"/>
                <a:cs typeface="Arial" panose="020B0604020202020204" pitchFamily="34" charset="0"/>
              </a:rPr>
              <a:t>. </a:t>
            </a:r>
          </a:p>
          <a:p>
            <a:pPr algn="l" rtl="0">
              <a:spcAft>
                <a:spcPts val="600"/>
              </a:spcAft>
            </a:pPr>
            <a:r>
              <a:rPr lang="en-GB" sz="2000" dirty="0" smtClean="0">
                <a:latin typeface="Calibri" panose="020F0502020204030204" pitchFamily="34" charset="0"/>
                <a:ea typeface="Calibri" panose="020F0502020204030204" pitchFamily="34" charset="0"/>
                <a:cs typeface="Arial" panose="020B0604020202020204" pitchFamily="34" charset="0"/>
              </a:rPr>
              <a:t>This </a:t>
            </a:r>
            <a:r>
              <a:rPr lang="en-GB" sz="2000" dirty="0">
                <a:latin typeface="Calibri" panose="020F0502020204030204" pitchFamily="34" charset="0"/>
                <a:ea typeface="Calibri" panose="020F0502020204030204" pitchFamily="34" charset="0"/>
                <a:cs typeface="Arial" panose="020B0604020202020204" pitchFamily="34" charset="0"/>
              </a:rPr>
              <a:t>theory is also congruent with SDT since positioning perceptions are an expression of </a:t>
            </a:r>
            <a:r>
              <a:rPr lang="en-GB" sz="2000" dirty="0" smtClean="0">
                <a:latin typeface="Calibri" panose="020F0502020204030204" pitchFamily="34" charset="0"/>
                <a:ea typeface="Calibri" panose="020F0502020204030204" pitchFamily="34" charset="0"/>
                <a:cs typeface="Arial" panose="020B0604020202020204" pitchFamily="34" charset="0"/>
              </a:rPr>
              <a:t>teachers’ </a:t>
            </a:r>
            <a:r>
              <a:rPr lang="en-GB" sz="2000" dirty="0">
                <a:latin typeface="Calibri" panose="020F0502020204030204" pitchFamily="34" charset="0"/>
                <a:ea typeface="Calibri" panose="020F0502020204030204" pitchFamily="34" charset="0"/>
                <a:cs typeface="Arial" panose="020B0604020202020204" pitchFamily="34" charset="0"/>
              </a:rPr>
              <a:t>autonomy (or alternatively of an experience of autonomy suppression). The emphasis on relationships is central in SDT as well</a:t>
            </a:r>
            <a:r>
              <a:rPr lang="en-GB" sz="2000" dirty="0" smtClean="0">
                <a:latin typeface="Calibri" panose="020F0502020204030204" pitchFamily="34" charset="0"/>
                <a:ea typeface="Calibri" panose="020F0502020204030204" pitchFamily="34" charset="0"/>
                <a:cs typeface="Arial" panose="020B0604020202020204" pitchFamily="34" charset="0"/>
              </a:rPr>
              <a:t>.</a:t>
            </a:r>
            <a:endParaRPr lang="he-IL" sz="2000" dirty="0"/>
          </a:p>
        </p:txBody>
      </p:sp>
    </p:spTree>
    <p:extLst>
      <p:ext uri="{BB962C8B-B14F-4D97-AF65-F5344CB8AC3E}">
        <p14:creationId xmlns:p14="http://schemas.microsoft.com/office/powerpoint/2010/main" val="3656796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934213" y="900311"/>
            <a:ext cx="8824974" cy="6029763"/>
          </a:xfrm>
          <a:prstGeom prst="rect">
            <a:avLst/>
          </a:prstGeom>
          <a:solidFill>
            <a:schemeClr val="accent5">
              <a:lumMod val="50000"/>
              <a:alpha val="14000"/>
            </a:schemeClr>
          </a:solidFill>
        </p:spPr>
        <p:txBody>
          <a:bodyPr wrap="square" rtlCol="1">
            <a:spAutoFit/>
          </a:bodyPr>
          <a:lstStyle/>
          <a:p>
            <a:pPr algn="l" rtl="0">
              <a:spcAft>
                <a:spcPts val="2646"/>
              </a:spcAft>
              <a:defRPr/>
            </a:pPr>
            <a:r>
              <a:rPr lang="en-US" sz="3969" b="1" dirty="0">
                <a:solidFill>
                  <a:srgbClr val="002060"/>
                </a:solidFill>
                <a:latin typeface="BatangChe" pitchFamily="49" charset="-127"/>
                <a:ea typeface="BatangChe" pitchFamily="49" charset="-127"/>
              </a:rPr>
              <a:t>If you want to build a ship, </a:t>
            </a:r>
            <a:r>
              <a:rPr lang="en-US" sz="3969" b="1" dirty="0" smtClean="0">
                <a:solidFill>
                  <a:srgbClr val="002060"/>
                </a:solidFill>
                <a:latin typeface="BatangChe" pitchFamily="49" charset="-127"/>
                <a:ea typeface="BatangChe" pitchFamily="49" charset="-127"/>
              </a:rPr>
              <a:t>don’t </a:t>
            </a:r>
            <a:r>
              <a:rPr lang="en-US" sz="3969" b="1" dirty="0">
                <a:solidFill>
                  <a:srgbClr val="002060"/>
                </a:solidFill>
                <a:latin typeface="BatangChe" pitchFamily="49" charset="-127"/>
                <a:ea typeface="BatangChe" pitchFamily="49" charset="-127"/>
              </a:rPr>
              <a:t>drum up people to collect wood and </a:t>
            </a:r>
            <a:r>
              <a:rPr lang="en-US" sz="3969" b="1" dirty="0" smtClean="0">
                <a:solidFill>
                  <a:srgbClr val="002060"/>
                </a:solidFill>
                <a:latin typeface="BatangChe" pitchFamily="49" charset="-127"/>
                <a:ea typeface="BatangChe" pitchFamily="49" charset="-127"/>
              </a:rPr>
              <a:t>don’t </a:t>
            </a:r>
            <a:r>
              <a:rPr lang="en-US" sz="3969" b="1" dirty="0">
                <a:solidFill>
                  <a:srgbClr val="002060"/>
                </a:solidFill>
                <a:latin typeface="BatangChe" pitchFamily="49" charset="-127"/>
                <a:ea typeface="BatangChe" pitchFamily="49" charset="-127"/>
              </a:rPr>
              <a:t>assign them tasks and work, but rather teach them to long for the endless immensity of the sea.</a:t>
            </a:r>
            <a:endParaRPr lang="he-IL" sz="3969" b="1" dirty="0">
              <a:solidFill>
                <a:srgbClr val="002060"/>
              </a:solidFill>
              <a:latin typeface="BatangChe" pitchFamily="49" charset="-127"/>
              <a:ea typeface="BatangChe" pitchFamily="49" charset="-127"/>
            </a:endParaRPr>
          </a:p>
          <a:p>
            <a:pPr algn="l" rtl="0">
              <a:defRPr/>
            </a:pPr>
            <a:r>
              <a:rPr lang="en-US" sz="3528" b="1" dirty="0">
                <a:solidFill>
                  <a:srgbClr val="002060"/>
                </a:solidFill>
                <a:latin typeface="BatangChe" pitchFamily="49" charset="-127"/>
                <a:ea typeface="BatangChe" pitchFamily="49" charset="-127"/>
              </a:rPr>
              <a:t>Antoine de Saint Exupery</a:t>
            </a:r>
            <a:endParaRPr lang="he-IL" sz="3528" b="1" dirty="0">
              <a:solidFill>
                <a:srgbClr val="002060"/>
              </a:solidFill>
              <a:latin typeface="BatangChe" pitchFamily="49" charset="-127"/>
              <a:ea typeface="BatangChe" pitchFamily="49" charset="-127"/>
            </a:endParaRPr>
          </a:p>
          <a:p>
            <a:pPr algn="l" rtl="0">
              <a:defRPr/>
            </a:pPr>
            <a:endParaRPr lang="he-IL" sz="3528" b="1" dirty="0">
              <a:solidFill>
                <a:prstClr val="white"/>
              </a:solidFill>
              <a:latin typeface="BatangChe" pitchFamily="49" charset="-127"/>
              <a:ea typeface="BatangChe" pitchFamily="49" charset="-127"/>
            </a:endParaRPr>
          </a:p>
          <a:p>
            <a:pPr algn="l" rtl="0">
              <a:defRPr/>
            </a:pPr>
            <a:r>
              <a:rPr lang="en-US" sz="3528" dirty="0">
                <a:solidFill>
                  <a:prstClr val="white"/>
                </a:solidFill>
              </a:rPr>
              <a:t/>
            </a:r>
            <a:br>
              <a:rPr lang="en-US" sz="3528" dirty="0">
                <a:solidFill>
                  <a:prstClr val="white"/>
                </a:solidFill>
              </a:rPr>
            </a:br>
            <a:endParaRPr lang="en-US" sz="3528" dirty="0">
              <a:solidFill>
                <a:prstClr val="white"/>
              </a:solidFill>
            </a:endParaRPr>
          </a:p>
          <a:p>
            <a:pPr algn="l" rtl="0">
              <a:defRPr/>
            </a:pPr>
            <a:endParaRPr lang="he-IL" sz="2315" dirty="0">
              <a:solidFill>
                <a:prstClr val="black"/>
              </a:solidFill>
            </a:endParaRPr>
          </a:p>
        </p:txBody>
      </p:sp>
      <p:pic>
        <p:nvPicPr>
          <p:cNvPr id="24579" name="Picture 20" descr="C:\Users\user\AppData\Local\Microsoft\Windows\Temporary Internet Files\Content.IE5\6KM0515O\MP9004331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842" y="5448661"/>
            <a:ext cx="8777716" cy="15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C:\Users\user\AppData\Local\Microsoft\Windows\Temporary Internet Files\Content.IE5\TDCJU0Q1\MC9002341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1008" y="6029757"/>
            <a:ext cx="1282964" cy="60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30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2364" y="1476375"/>
            <a:ext cx="64182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3674176" y="5901543"/>
            <a:ext cx="5148572" cy="729430"/>
          </a:xfrm>
          <a:prstGeom prst="rect">
            <a:avLst/>
          </a:prstGeom>
        </p:spPr>
        <p:txBody>
          <a:bodyPr wrap="square">
            <a:spAutoFit/>
          </a:bodyPr>
          <a:lstStyle/>
          <a:p>
            <a:pPr algn="ctr">
              <a:lnSpc>
                <a:spcPct val="115000"/>
              </a:lnSpc>
              <a:spcAft>
                <a:spcPts val="1000"/>
              </a:spcAft>
            </a:pPr>
            <a:r>
              <a:rPr lang="en-US" sz="1800" b="1"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Beginning teacher </a:t>
            </a:r>
            <a:r>
              <a:rPr lang="en-US" sz="18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don't leave the success to luck… there is someone behind </a:t>
            </a:r>
            <a:r>
              <a:rPr lang="en-US" sz="1800" b="1"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you</a:t>
            </a:r>
            <a:endParaRPr lang="en-US" sz="1800" b="1"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2610396" y="5148783"/>
            <a:ext cx="864096" cy="647180"/>
          </a:xfrm>
          <a:prstGeom prst="rect">
            <a:avLst/>
          </a:prstGeom>
          <a:solidFill>
            <a:schemeClr val="bg1"/>
          </a:solidFill>
        </p:spPr>
        <p:txBody>
          <a:bodyPr wrap="square" rtlCol="1">
            <a:spAutoFit/>
          </a:bodyPr>
          <a:lstStyle/>
          <a:p>
            <a:endParaRPr lang="he-IL" dirty="0"/>
          </a:p>
        </p:txBody>
      </p:sp>
      <p:sp>
        <p:nvSpPr>
          <p:cNvPr id="4" name="TextBox 3"/>
          <p:cNvSpPr txBox="1"/>
          <p:nvPr/>
        </p:nvSpPr>
        <p:spPr>
          <a:xfrm>
            <a:off x="2574392" y="5003875"/>
            <a:ext cx="936104" cy="584775"/>
          </a:xfrm>
          <a:prstGeom prst="rect">
            <a:avLst/>
          </a:prstGeom>
          <a:noFill/>
        </p:spPr>
        <p:txBody>
          <a:bodyPr wrap="square" rtlCol="1">
            <a:spAutoFit/>
          </a:bodyPr>
          <a:lstStyle/>
          <a:p>
            <a:pPr algn="ctr"/>
            <a:r>
              <a:rPr lang="en-US" sz="1600" b="1" dirty="0" smtClean="0">
                <a:solidFill>
                  <a:schemeClr val="tx1">
                    <a:lumMod val="75000"/>
                    <a:lumOff val="25000"/>
                  </a:schemeClr>
                </a:solidFill>
              </a:rPr>
              <a:t>Revital Bar</a:t>
            </a:r>
            <a:endParaRPr lang="he-IL" sz="1600" b="1" dirty="0">
              <a:solidFill>
                <a:schemeClr val="tx1">
                  <a:lumMod val="75000"/>
                  <a:lumOff val="25000"/>
                </a:schemeClr>
              </a:solidFill>
            </a:endParaRPr>
          </a:p>
        </p:txBody>
      </p:sp>
    </p:spTree>
    <p:extLst>
      <p:ext uri="{BB962C8B-B14F-4D97-AF65-F5344CB8AC3E}">
        <p14:creationId xmlns:p14="http://schemas.microsoft.com/office/powerpoint/2010/main" val="1599828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38188" y="1139464"/>
            <a:ext cx="9145016" cy="5957785"/>
          </a:xfrm>
          <a:prstGeom prst="rect">
            <a:avLst/>
          </a:prstGeom>
          <a:noFill/>
        </p:spPr>
        <p:txBody>
          <a:bodyPr wrap="square" rtlCol="1">
            <a:spAutoFit/>
          </a:bodyPr>
          <a:lstStyle/>
          <a:p>
            <a:pPr algn="l">
              <a:tabLst>
                <a:tab pos="7809476" algn="l"/>
              </a:tabLst>
              <a:defRPr/>
            </a:pPr>
            <a:endParaRPr lang="he-IL" sz="2315" dirty="0">
              <a:solidFill>
                <a:prstClr val="white"/>
              </a:solidFill>
            </a:endParaRPr>
          </a:p>
          <a:p>
            <a:pPr indent="-360000" algn="l" rtl="0" eaLnBrk="0" hangingPunct="0">
              <a:spcAft>
                <a:spcPts val="1200"/>
              </a:spcAft>
              <a:defRPr/>
            </a:pPr>
            <a:r>
              <a:rPr lang="en-US" sz="1600" dirty="0" err="1" smtClean="0"/>
              <a:t>Bullough</a:t>
            </a:r>
            <a:r>
              <a:rPr lang="en-US" sz="1600" dirty="0"/>
              <a:t>, R. V., &amp; Draper, R</a:t>
            </a:r>
            <a:r>
              <a:rPr lang="en-US" sz="1600" dirty="0" smtClean="0"/>
              <a:t>. J</a:t>
            </a:r>
            <a:r>
              <a:rPr lang="en-US" sz="1600" dirty="0"/>
              <a:t>. (2004). Making sense of </a:t>
            </a:r>
            <a:r>
              <a:rPr lang="en-US" sz="1600" dirty="0" smtClean="0"/>
              <a:t>a failed </a:t>
            </a:r>
            <a:r>
              <a:rPr lang="en-US" sz="1600" dirty="0"/>
              <a:t>triad: </a:t>
            </a:r>
            <a:r>
              <a:rPr lang="en-US" sz="1600" dirty="0" smtClean="0"/>
              <a:t>Mentors, </a:t>
            </a:r>
            <a:r>
              <a:rPr lang="en-US" sz="1600" dirty="0"/>
              <a:t>university supervisors and positioning theory. </a:t>
            </a:r>
            <a:r>
              <a:rPr lang="en-US" sz="1600" i="1" dirty="0"/>
              <a:t>Journal of Teacher Education, 55</a:t>
            </a:r>
            <a:r>
              <a:rPr lang="en-US" sz="1600" dirty="0"/>
              <a:t>(5), 407-420. </a:t>
            </a:r>
          </a:p>
          <a:p>
            <a:pPr indent="-360000" algn="l" rtl="0">
              <a:spcAft>
                <a:spcPts val="1200"/>
              </a:spcAft>
              <a:tabLst>
                <a:tab pos="7809476" algn="l"/>
              </a:tabLst>
              <a:defRPr/>
            </a:pPr>
            <a:r>
              <a:rPr lang="en-US" sz="1600" dirty="0" smtClean="0">
                <a:solidFill>
                  <a:prstClr val="black"/>
                </a:solidFill>
              </a:rPr>
              <a:t>Deci</a:t>
            </a:r>
            <a:r>
              <a:rPr lang="en-US" sz="1600" dirty="0">
                <a:solidFill>
                  <a:prstClr val="black"/>
                </a:solidFill>
              </a:rPr>
              <a:t>, E</a:t>
            </a:r>
            <a:r>
              <a:rPr lang="en-US" sz="1600" dirty="0" smtClean="0">
                <a:solidFill>
                  <a:prstClr val="black"/>
                </a:solidFill>
              </a:rPr>
              <a:t>. L., </a:t>
            </a:r>
            <a:r>
              <a:rPr lang="en-US" sz="1600" dirty="0">
                <a:solidFill>
                  <a:prstClr val="black"/>
                </a:solidFill>
              </a:rPr>
              <a:t>&amp; Ryan, R</a:t>
            </a:r>
            <a:r>
              <a:rPr lang="en-US" sz="1600" dirty="0" smtClean="0">
                <a:solidFill>
                  <a:prstClr val="black"/>
                </a:solidFill>
              </a:rPr>
              <a:t>. M</a:t>
            </a:r>
            <a:r>
              <a:rPr lang="en-US" sz="1600" dirty="0">
                <a:solidFill>
                  <a:prstClr val="black"/>
                </a:solidFill>
              </a:rPr>
              <a:t>. (2000). The </a:t>
            </a:r>
            <a:r>
              <a:rPr lang="en-US" sz="1600" dirty="0" smtClean="0">
                <a:solidFill>
                  <a:prstClr val="black"/>
                </a:solidFill>
              </a:rPr>
              <a:t>“what” </a:t>
            </a:r>
            <a:r>
              <a:rPr lang="en-US" sz="1600" dirty="0">
                <a:solidFill>
                  <a:prstClr val="black"/>
                </a:solidFill>
              </a:rPr>
              <a:t>and </a:t>
            </a:r>
            <a:r>
              <a:rPr lang="en-US" sz="1600" dirty="0" smtClean="0">
                <a:solidFill>
                  <a:prstClr val="black"/>
                </a:solidFill>
              </a:rPr>
              <a:t>“why” </a:t>
            </a:r>
            <a:r>
              <a:rPr lang="en-US" sz="1600" dirty="0">
                <a:solidFill>
                  <a:prstClr val="black"/>
                </a:solidFill>
              </a:rPr>
              <a:t>of goal pursuits: Human </a:t>
            </a:r>
            <a:r>
              <a:rPr lang="en-US" sz="1600" dirty="0" smtClean="0">
                <a:solidFill>
                  <a:prstClr val="black"/>
                </a:solidFill>
              </a:rPr>
              <a:t>needs </a:t>
            </a:r>
            <a:r>
              <a:rPr lang="en-US" sz="1600" dirty="0">
                <a:solidFill>
                  <a:prstClr val="black"/>
                </a:solidFill>
              </a:rPr>
              <a:t>and the self-determination of behavior. </a:t>
            </a:r>
            <a:r>
              <a:rPr lang="en-US" sz="1600" i="1" dirty="0">
                <a:solidFill>
                  <a:prstClr val="black"/>
                </a:solidFill>
              </a:rPr>
              <a:t>Psychological Inquiry, 11</a:t>
            </a:r>
            <a:r>
              <a:rPr lang="en-US" sz="1600" dirty="0">
                <a:solidFill>
                  <a:prstClr val="black"/>
                </a:solidFill>
              </a:rPr>
              <a:t>(4), 227-268.</a:t>
            </a:r>
          </a:p>
          <a:p>
            <a:pPr indent="-360000" algn="l" rtl="0">
              <a:spcAft>
                <a:spcPts val="1200"/>
              </a:spcAft>
            </a:pPr>
            <a:r>
              <a:rPr lang="en-US" sz="1600" dirty="0">
                <a:solidFill>
                  <a:prstClr val="black"/>
                </a:solidFill>
              </a:rPr>
              <a:t>Kaplan, H., &amp; </a:t>
            </a:r>
            <a:r>
              <a:rPr lang="en-US" sz="1600" dirty="0" err="1">
                <a:solidFill>
                  <a:prstClr val="black"/>
                </a:solidFill>
              </a:rPr>
              <a:t>Assor</a:t>
            </a:r>
            <a:r>
              <a:rPr lang="en-US" sz="1600" dirty="0">
                <a:solidFill>
                  <a:prstClr val="black"/>
                </a:solidFill>
              </a:rPr>
              <a:t>, A. (2012). Enhancing autonomy-supportive I–Thou dialogue in schools: Conceptualization and socio-emotional effects of an intervention program. </a:t>
            </a:r>
            <a:r>
              <a:rPr lang="en-US" sz="1600" i="1" dirty="0">
                <a:solidFill>
                  <a:prstClr val="black"/>
                </a:solidFill>
              </a:rPr>
              <a:t>Social Psychology of Education</a:t>
            </a:r>
            <a:r>
              <a:rPr lang="en-US" sz="1600" dirty="0">
                <a:solidFill>
                  <a:prstClr val="black"/>
                </a:solidFill>
              </a:rPr>
              <a:t>, </a:t>
            </a:r>
            <a:r>
              <a:rPr lang="en-US" sz="1600" dirty="0" smtClean="0">
                <a:solidFill>
                  <a:prstClr val="black"/>
                </a:solidFill>
              </a:rPr>
              <a:t>doi:10.1007/s11218-012-9178-2.</a:t>
            </a:r>
          </a:p>
          <a:p>
            <a:pPr indent="-360000" algn="l" rtl="0">
              <a:spcAft>
                <a:spcPts val="1200"/>
              </a:spcAft>
            </a:pPr>
            <a:r>
              <a:rPr lang="en-US" sz="1600" dirty="0"/>
              <a:t>Kaplan, A. (2014). Professi</a:t>
            </a:r>
            <a:r>
              <a:rPr lang="en-US" sz="1600" i="1" dirty="0"/>
              <a:t>onal </a:t>
            </a:r>
            <a:r>
              <a:rPr lang="en-US" sz="1600" i="1" dirty="0" smtClean="0"/>
              <a:t>teachers’ role‐identity: </a:t>
            </a:r>
            <a:r>
              <a:rPr lang="en-US" sz="1600" i="1" dirty="0"/>
              <a:t>A </a:t>
            </a:r>
            <a:r>
              <a:rPr lang="en-US" sz="1600" i="1" dirty="0" smtClean="0"/>
              <a:t>framework for promoting, and measuring a crucial aspect of teachers’ professional development</a:t>
            </a:r>
            <a:r>
              <a:rPr lang="en-US" sz="1600" dirty="0" smtClean="0"/>
              <a:t>. </a:t>
            </a:r>
            <a:r>
              <a:rPr lang="en-US" sz="1600" dirty="0"/>
              <a:t>Temple University.</a:t>
            </a:r>
          </a:p>
          <a:p>
            <a:pPr indent="-360000" algn="l" rtl="0">
              <a:spcAft>
                <a:spcPts val="1200"/>
              </a:spcAft>
            </a:pPr>
            <a:r>
              <a:rPr lang="en-US" sz="1600" dirty="0" err="1" smtClean="0"/>
              <a:t>Pinnegar</a:t>
            </a:r>
            <a:r>
              <a:rPr lang="en-US" sz="1600" dirty="0"/>
              <a:t>, S</a:t>
            </a:r>
            <a:r>
              <a:rPr lang="en-US" sz="1600" dirty="0" smtClean="0"/>
              <a:t>., &amp; </a:t>
            </a:r>
            <a:r>
              <a:rPr lang="en-US" sz="1600" dirty="0"/>
              <a:t>Murphy, M. S</a:t>
            </a:r>
            <a:r>
              <a:rPr lang="en-US" sz="1600" dirty="0" smtClean="0"/>
              <a:t>. (</a:t>
            </a:r>
            <a:r>
              <a:rPr lang="en-US" sz="1600" dirty="0"/>
              <a:t>2011): Teacher </a:t>
            </a:r>
            <a:r>
              <a:rPr lang="en-US" sz="1600" dirty="0" smtClean="0"/>
              <a:t>educator identity emerging within a teacher educator collective. </a:t>
            </a:r>
            <a:r>
              <a:rPr lang="en-US" sz="1600" i="1" dirty="0"/>
              <a:t>Studying Teacher Education: A journal of self-study of teacher education practices, </a:t>
            </a:r>
            <a:r>
              <a:rPr lang="en-US" sz="1600" i="1" dirty="0" smtClean="0"/>
              <a:t>7</a:t>
            </a:r>
            <a:r>
              <a:rPr lang="en-US" sz="1600" dirty="0" smtClean="0"/>
              <a:t>(2), </a:t>
            </a:r>
            <a:r>
              <a:rPr lang="en-US" sz="1600" dirty="0"/>
              <a:t>211-213.</a:t>
            </a:r>
          </a:p>
          <a:p>
            <a:pPr indent="-360000" algn="l" rtl="0">
              <a:spcAft>
                <a:spcPts val="1200"/>
              </a:spcAft>
              <a:defRPr/>
            </a:pPr>
            <a:r>
              <a:rPr lang="en-US" sz="1600" dirty="0" smtClean="0">
                <a:solidFill>
                  <a:prstClr val="black"/>
                </a:solidFill>
              </a:rPr>
              <a:t>Reeve</a:t>
            </a:r>
            <a:r>
              <a:rPr lang="en-US" sz="1600" dirty="0">
                <a:solidFill>
                  <a:prstClr val="black"/>
                </a:solidFill>
              </a:rPr>
              <a:t>, J. (2013). How </a:t>
            </a:r>
            <a:r>
              <a:rPr lang="en-US" sz="1600" dirty="0" smtClean="0">
                <a:solidFill>
                  <a:prstClr val="black"/>
                </a:solidFill>
              </a:rPr>
              <a:t>students create motivationally supportive learning environments </a:t>
            </a:r>
            <a:r>
              <a:rPr lang="en-US" sz="1600" dirty="0">
                <a:solidFill>
                  <a:prstClr val="black"/>
                </a:solidFill>
              </a:rPr>
              <a:t>for </a:t>
            </a:r>
            <a:r>
              <a:rPr lang="en-US" sz="1600" dirty="0" smtClean="0">
                <a:solidFill>
                  <a:prstClr val="black"/>
                </a:solidFill>
              </a:rPr>
              <a:t>themselves</a:t>
            </a:r>
            <a:r>
              <a:rPr lang="en-US" sz="1600" dirty="0">
                <a:solidFill>
                  <a:prstClr val="black"/>
                </a:solidFill>
              </a:rPr>
              <a:t>: The </a:t>
            </a:r>
            <a:r>
              <a:rPr lang="en-US" sz="1600" dirty="0" smtClean="0">
                <a:solidFill>
                  <a:prstClr val="black"/>
                </a:solidFill>
              </a:rPr>
              <a:t>concept </a:t>
            </a:r>
            <a:r>
              <a:rPr lang="en-US" sz="1600" dirty="0">
                <a:solidFill>
                  <a:prstClr val="black"/>
                </a:solidFill>
              </a:rPr>
              <a:t>of Agentic Engagement</a:t>
            </a:r>
            <a:r>
              <a:rPr lang="en-US" sz="1600" dirty="0" smtClean="0">
                <a:solidFill>
                  <a:prstClr val="black"/>
                </a:solidFill>
              </a:rPr>
              <a:t>. </a:t>
            </a:r>
            <a:r>
              <a:rPr lang="en-US" sz="1600" i="1" dirty="0" smtClean="0">
                <a:solidFill>
                  <a:prstClr val="black"/>
                </a:solidFill>
              </a:rPr>
              <a:t>Journal </a:t>
            </a:r>
            <a:r>
              <a:rPr lang="en-US" sz="1600" i="1" dirty="0">
                <a:solidFill>
                  <a:prstClr val="black"/>
                </a:solidFill>
              </a:rPr>
              <a:t>of</a:t>
            </a:r>
            <a:r>
              <a:rPr lang="en-US" sz="1600" dirty="0">
                <a:solidFill>
                  <a:prstClr val="black"/>
                </a:solidFill>
              </a:rPr>
              <a:t> </a:t>
            </a:r>
            <a:r>
              <a:rPr lang="en-US" sz="1600" i="1" dirty="0">
                <a:solidFill>
                  <a:prstClr val="black"/>
                </a:solidFill>
              </a:rPr>
              <a:t>Educational Psychology</a:t>
            </a:r>
            <a:r>
              <a:rPr lang="en-US" sz="1600" dirty="0">
                <a:solidFill>
                  <a:prstClr val="black"/>
                </a:solidFill>
              </a:rPr>
              <a:t>, Apr 29 , 2013.</a:t>
            </a:r>
          </a:p>
          <a:p>
            <a:pPr indent="-360000" algn="l" rtl="0">
              <a:spcAft>
                <a:spcPts val="1200"/>
              </a:spcAft>
              <a:tabLst>
                <a:tab pos="7809476" algn="l"/>
              </a:tabLst>
              <a:defRPr/>
            </a:pPr>
            <a:r>
              <a:rPr lang="en-US" sz="1600" dirty="0">
                <a:solidFill>
                  <a:prstClr val="black"/>
                </a:solidFill>
              </a:rPr>
              <a:t>Reeve, J</a:t>
            </a:r>
            <a:r>
              <a:rPr lang="en-US" sz="1600" dirty="0" smtClean="0">
                <a:solidFill>
                  <a:prstClr val="black"/>
                </a:solidFill>
              </a:rPr>
              <a:t>., </a:t>
            </a:r>
            <a:r>
              <a:rPr lang="en-US" sz="1600" dirty="0">
                <a:solidFill>
                  <a:prstClr val="black"/>
                </a:solidFill>
              </a:rPr>
              <a:t>&amp; Assor, A. (2011). Do </a:t>
            </a:r>
            <a:r>
              <a:rPr lang="en-US" sz="1600" dirty="0" smtClean="0">
                <a:solidFill>
                  <a:prstClr val="black"/>
                </a:solidFill>
              </a:rPr>
              <a:t>social institutions necessarily suppress individuals’ need for autonomy</a:t>
            </a:r>
            <a:r>
              <a:rPr lang="en-US" sz="1600" dirty="0">
                <a:solidFill>
                  <a:prstClr val="black"/>
                </a:solidFill>
              </a:rPr>
              <a:t>? The </a:t>
            </a:r>
            <a:r>
              <a:rPr lang="en-US" sz="1600" dirty="0" smtClean="0">
                <a:solidFill>
                  <a:prstClr val="black"/>
                </a:solidFill>
              </a:rPr>
              <a:t>possibility </a:t>
            </a:r>
            <a:r>
              <a:rPr lang="en-US" sz="1600" dirty="0">
                <a:solidFill>
                  <a:prstClr val="black"/>
                </a:solidFill>
              </a:rPr>
              <a:t>of </a:t>
            </a:r>
            <a:r>
              <a:rPr lang="en-US" sz="1600" dirty="0" smtClean="0">
                <a:solidFill>
                  <a:prstClr val="black"/>
                </a:solidFill>
              </a:rPr>
              <a:t>schools </a:t>
            </a:r>
            <a:r>
              <a:rPr lang="en-US" sz="1600" dirty="0">
                <a:solidFill>
                  <a:prstClr val="black"/>
                </a:solidFill>
              </a:rPr>
              <a:t>as </a:t>
            </a:r>
            <a:r>
              <a:rPr lang="en-US" sz="1600" dirty="0" smtClean="0">
                <a:solidFill>
                  <a:prstClr val="black"/>
                </a:solidFill>
              </a:rPr>
              <a:t>autonomy promoting contexts </a:t>
            </a:r>
            <a:r>
              <a:rPr lang="en-US" sz="1600" dirty="0">
                <a:solidFill>
                  <a:prstClr val="black"/>
                </a:solidFill>
              </a:rPr>
              <a:t>across the </a:t>
            </a:r>
            <a:r>
              <a:rPr lang="en-US" sz="1600" dirty="0" smtClean="0">
                <a:solidFill>
                  <a:prstClr val="black"/>
                </a:solidFill>
              </a:rPr>
              <a:t>globe</a:t>
            </a:r>
            <a:r>
              <a:rPr lang="en-US" sz="1600" dirty="0">
                <a:solidFill>
                  <a:prstClr val="black"/>
                </a:solidFill>
              </a:rPr>
              <a:t>. In V. </a:t>
            </a:r>
            <a:r>
              <a:rPr lang="en-US" sz="1600" dirty="0" err="1">
                <a:solidFill>
                  <a:prstClr val="black"/>
                </a:solidFill>
              </a:rPr>
              <a:t>Chirkov</a:t>
            </a:r>
            <a:r>
              <a:rPr lang="en-US" sz="1600" dirty="0">
                <a:solidFill>
                  <a:prstClr val="black"/>
                </a:solidFill>
              </a:rPr>
              <a:t>, R. M. </a:t>
            </a:r>
            <a:r>
              <a:rPr lang="en-US" sz="1600" dirty="0" smtClean="0">
                <a:solidFill>
                  <a:prstClr val="black"/>
                </a:solidFill>
              </a:rPr>
              <a:t>Ryan, </a:t>
            </a:r>
            <a:r>
              <a:rPr lang="en-US" sz="1600" dirty="0">
                <a:solidFill>
                  <a:prstClr val="black"/>
                </a:solidFill>
              </a:rPr>
              <a:t>&amp; K. Sheldon (Eds.), </a:t>
            </a:r>
            <a:r>
              <a:rPr lang="en-US" sz="1600" i="1" dirty="0">
                <a:solidFill>
                  <a:prstClr val="black"/>
                </a:solidFill>
              </a:rPr>
              <a:t>Human </a:t>
            </a:r>
            <a:r>
              <a:rPr lang="en-US" sz="1600" i="1" dirty="0" smtClean="0">
                <a:solidFill>
                  <a:prstClr val="black"/>
                </a:solidFill>
              </a:rPr>
              <a:t>autonomy in cross-cultural context: Perspectives on the psychology of agency, freedom, and well-being</a:t>
            </a:r>
            <a:r>
              <a:rPr lang="en-US" sz="1600" dirty="0" smtClean="0">
                <a:solidFill>
                  <a:prstClr val="black"/>
                </a:solidFill>
              </a:rPr>
              <a:t>. Springer</a:t>
            </a:r>
            <a:r>
              <a:rPr lang="en-US" sz="1600" dirty="0">
                <a:solidFill>
                  <a:prstClr val="black"/>
                </a:solidFill>
              </a:rPr>
              <a:t>.</a:t>
            </a:r>
          </a:p>
          <a:p>
            <a:pPr indent="-360000" algn="l" rtl="0">
              <a:spcAft>
                <a:spcPts val="600"/>
              </a:spcAft>
              <a:tabLst>
                <a:tab pos="7809476" algn="l"/>
              </a:tabLst>
              <a:defRPr/>
            </a:pPr>
            <a:r>
              <a:rPr lang="en-US" sz="1600" b="1" dirty="0" smtClean="0">
                <a:solidFill>
                  <a:prstClr val="black"/>
                </a:solidFill>
              </a:rPr>
              <a:t>http</a:t>
            </a:r>
            <a:r>
              <a:rPr lang="en-US" sz="1600" b="1" dirty="0">
                <a:solidFill>
                  <a:prstClr val="black"/>
                </a:solidFill>
              </a:rPr>
              <a:t>://www.psych.rochester.edu/SDT</a:t>
            </a:r>
            <a:r>
              <a:rPr lang="en-US" sz="1600" dirty="0" smtClean="0">
                <a:solidFill>
                  <a:prstClr val="black"/>
                </a:solidFill>
              </a:rPr>
              <a:t>/</a:t>
            </a:r>
            <a:endParaRPr lang="he-IL" sz="1600" dirty="0">
              <a:solidFill>
                <a:prstClr val="black"/>
              </a:solidFill>
            </a:endParaRPr>
          </a:p>
        </p:txBody>
      </p:sp>
      <p:sp>
        <p:nvSpPr>
          <p:cNvPr id="4" name="TextBox 6"/>
          <p:cNvSpPr txBox="1">
            <a:spLocks noChangeArrowheads="1"/>
          </p:cNvSpPr>
          <p:nvPr/>
        </p:nvSpPr>
        <p:spPr bwMode="auto">
          <a:xfrm>
            <a:off x="3762524" y="847076"/>
            <a:ext cx="3656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3200" b="1" dirty="0">
                <a:solidFill>
                  <a:schemeClr val="accent5">
                    <a:lumMod val="50000"/>
                  </a:schemeClr>
                </a:solidFill>
                <a:latin typeface="Albertus MT" pitchFamily="34" charset="0"/>
                <a:ea typeface="Calibri" pitchFamily="34" charset="0"/>
                <a:cs typeface="+mn-cs"/>
              </a:rPr>
              <a:t>Some references</a:t>
            </a:r>
            <a:endParaRPr lang="he-IL" altLang="he-IL" sz="3200" b="1" dirty="0">
              <a:solidFill>
                <a:schemeClr val="accent5">
                  <a:lumMod val="50000"/>
                </a:schemeClr>
              </a:solidFill>
              <a:latin typeface="Albertus MT" pitchFamily="34" charset="0"/>
              <a:ea typeface="Calibri" pitchFamily="34" charset="0"/>
              <a:cs typeface="+mn-cs"/>
            </a:endParaRPr>
          </a:p>
        </p:txBody>
      </p:sp>
    </p:spTree>
    <p:extLst>
      <p:ext uri="{BB962C8B-B14F-4D97-AF65-F5344CB8AC3E}">
        <p14:creationId xmlns:p14="http://schemas.microsoft.com/office/powerpoint/2010/main" val="1510003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Group 20"/>
          <p:cNvGrpSpPr/>
          <p:nvPr/>
        </p:nvGrpSpPr>
        <p:grpSpPr>
          <a:xfrm>
            <a:off x="171205" y="1476375"/>
            <a:ext cx="8737684" cy="4518535"/>
            <a:chOff x="826781" y="1316036"/>
            <a:chExt cx="9375244" cy="4518535"/>
          </a:xfrm>
        </p:grpSpPr>
        <p:sp>
          <p:nvSpPr>
            <p:cNvPr id="5" name="Rectangle 3"/>
            <p:cNvSpPr/>
            <p:nvPr/>
          </p:nvSpPr>
          <p:spPr>
            <a:xfrm>
              <a:off x="842206" y="1500498"/>
              <a:ext cx="1281395" cy="735451"/>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200" b="1" smtClean="0">
                  <a:solidFill>
                    <a:prstClr val="black"/>
                  </a:solidFill>
                </a:rPr>
                <a:t>Need Support</a:t>
              </a:r>
            </a:p>
            <a:p>
              <a:pPr algn="ctr" rtl="0"/>
              <a:r>
                <a:rPr lang="en-GB" sz="1400" b="1" smtClean="0">
                  <a:solidFill>
                    <a:prstClr val="black"/>
                  </a:solidFill>
                </a:rPr>
                <a:t>T2</a:t>
              </a:r>
              <a:endParaRPr lang="en-GB" sz="1400" b="1">
                <a:solidFill>
                  <a:prstClr val="black"/>
                </a:solidFill>
              </a:endParaRPr>
            </a:p>
          </p:txBody>
        </p:sp>
        <p:sp>
          <p:nvSpPr>
            <p:cNvPr id="6" name="Rectangle 4"/>
            <p:cNvSpPr/>
            <p:nvPr/>
          </p:nvSpPr>
          <p:spPr>
            <a:xfrm>
              <a:off x="826781" y="2488925"/>
              <a:ext cx="1282411" cy="7344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spcBef>
                  <a:spcPts val="600"/>
                </a:spcBef>
              </a:pPr>
              <a:endParaRPr lang="en-GB" sz="1200" b="1" smtClean="0">
                <a:solidFill>
                  <a:prstClr val="black"/>
                </a:solidFill>
              </a:endParaRPr>
            </a:p>
            <a:p>
              <a:pPr algn="ctr" rtl="0">
                <a:spcBef>
                  <a:spcPts val="600"/>
                </a:spcBef>
              </a:pPr>
              <a:r>
                <a:rPr lang="en-GB" sz="1200" b="1" smtClean="0">
                  <a:solidFill>
                    <a:prstClr val="black"/>
                  </a:solidFill>
                </a:rPr>
                <a:t>Exploration</a:t>
              </a:r>
            </a:p>
            <a:p>
              <a:pPr algn="ctr" rtl="0"/>
              <a:r>
                <a:rPr lang="en-GB" sz="1200" b="1" smtClean="0">
                  <a:solidFill>
                    <a:prstClr val="black"/>
                  </a:solidFill>
                </a:rPr>
                <a:t>Support</a:t>
              </a:r>
            </a:p>
            <a:p>
              <a:pPr algn="ctr" rtl="0"/>
              <a:r>
                <a:rPr lang="en-GB" sz="1300" b="1" smtClean="0">
                  <a:solidFill>
                    <a:prstClr val="black"/>
                  </a:solidFill>
                </a:rPr>
                <a:t>T2</a:t>
              </a:r>
            </a:p>
            <a:p>
              <a:pPr algn="ctr" rtl="0"/>
              <a:endParaRPr lang="en-GB" sz="1100">
                <a:solidFill>
                  <a:prstClr val="black"/>
                </a:solidFill>
              </a:endParaRPr>
            </a:p>
          </p:txBody>
        </p:sp>
        <p:sp>
          <p:nvSpPr>
            <p:cNvPr id="7" name="Rectangle 7"/>
            <p:cNvSpPr/>
            <p:nvPr/>
          </p:nvSpPr>
          <p:spPr>
            <a:xfrm>
              <a:off x="8994781" y="1316036"/>
              <a:ext cx="1151078" cy="6012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300" b="1" smtClean="0">
                  <a:solidFill>
                    <a:prstClr val="black"/>
                  </a:solidFill>
                </a:rPr>
                <a:t>Satisfaction T2</a:t>
              </a:r>
              <a:endParaRPr lang="en-GB" sz="1300" b="1">
                <a:solidFill>
                  <a:prstClr val="black"/>
                </a:solidFill>
              </a:endParaRPr>
            </a:p>
          </p:txBody>
        </p:sp>
        <p:sp>
          <p:nvSpPr>
            <p:cNvPr id="8" name="Rectangle 8"/>
            <p:cNvSpPr/>
            <p:nvPr/>
          </p:nvSpPr>
          <p:spPr>
            <a:xfrm>
              <a:off x="4929215" y="4518312"/>
              <a:ext cx="1170392" cy="730800"/>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200" b="1" smtClean="0">
                  <a:solidFill>
                    <a:prstClr val="black"/>
                  </a:solidFill>
                </a:rPr>
                <a:t>Autonomous Motivation at school - T2</a:t>
              </a:r>
              <a:endParaRPr lang="en-GB" sz="1200" b="1">
                <a:solidFill>
                  <a:prstClr val="black"/>
                </a:solidFill>
              </a:endParaRPr>
            </a:p>
          </p:txBody>
        </p:sp>
        <p:sp>
          <p:nvSpPr>
            <p:cNvPr id="9" name="Rectangle 9"/>
            <p:cNvSpPr/>
            <p:nvPr/>
          </p:nvSpPr>
          <p:spPr>
            <a:xfrm>
              <a:off x="4921827" y="1995402"/>
              <a:ext cx="1171876" cy="730389"/>
            </a:xfrm>
            <a:prstGeom prst="rect">
              <a:avLst/>
            </a:prstGeom>
            <a:solidFill>
              <a:schemeClr val="bg2"/>
            </a:solidFill>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200" b="1" smtClean="0">
                  <a:solidFill>
                    <a:prstClr val="black"/>
                  </a:solidFill>
                </a:rPr>
                <a:t>Autonomous Motivation in workshop - T2</a:t>
              </a:r>
              <a:endParaRPr lang="en-GB" sz="1200" b="1">
                <a:solidFill>
                  <a:prstClr val="black"/>
                </a:solidFill>
              </a:endParaRPr>
            </a:p>
          </p:txBody>
        </p:sp>
        <p:sp>
          <p:nvSpPr>
            <p:cNvPr id="12" name="Rectangle 13"/>
            <p:cNvSpPr/>
            <p:nvPr/>
          </p:nvSpPr>
          <p:spPr>
            <a:xfrm>
              <a:off x="8994781" y="4247740"/>
              <a:ext cx="1161371" cy="633845"/>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300" b="1" smtClean="0">
                  <a:solidFill>
                    <a:prstClr val="black"/>
                  </a:solidFill>
                </a:rPr>
                <a:t>Competence in Teaching T2</a:t>
              </a:r>
              <a:endParaRPr lang="en-GB" sz="1300" b="1">
                <a:solidFill>
                  <a:prstClr val="black"/>
                </a:solidFill>
              </a:endParaRPr>
            </a:p>
          </p:txBody>
        </p:sp>
        <p:sp>
          <p:nvSpPr>
            <p:cNvPr id="13" name="Rectangle 14"/>
            <p:cNvSpPr/>
            <p:nvPr/>
          </p:nvSpPr>
          <p:spPr>
            <a:xfrm>
              <a:off x="9050946" y="5233371"/>
              <a:ext cx="1151079" cy="6012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300" b="1" smtClean="0">
                  <a:solidFill>
                    <a:prstClr val="black"/>
                  </a:solidFill>
                </a:rPr>
                <a:t>Burnout </a:t>
              </a:r>
            </a:p>
            <a:p>
              <a:pPr algn="ctr" rtl="0"/>
              <a:r>
                <a:rPr lang="en-GB" sz="1300" b="1" smtClean="0">
                  <a:solidFill>
                    <a:prstClr val="black"/>
                  </a:solidFill>
                </a:rPr>
                <a:t>T2</a:t>
              </a:r>
              <a:endParaRPr lang="en-GB" sz="1300" b="1">
                <a:solidFill>
                  <a:prstClr val="black"/>
                </a:solidFill>
              </a:endParaRPr>
            </a:p>
          </p:txBody>
        </p:sp>
        <p:sp>
          <p:nvSpPr>
            <p:cNvPr id="14" name="Oval 15"/>
            <p:cNvSpPr/>
            <p:nvPr/>
          </p:nvSpPr>
          <p:spPr>
            <a:xfrm>
              <a:off x="2916194" y="1987470"/>
              <a:ext cx="1518033" cy="756451"/>
            </a:xfrm>
            <a:prstGeom prst="ellipse">
              <a:avLst/>
            </a:prstGeom>
            <a:solidFill>
              <a:schemeClr val="bg2"/>
            </a:solidFill>
            <a:ln w="190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GB" sz="1600">
                <a:solidFill>
                  <a:prstClr val="black"/>
                </a:solidFill>
              </a:endParaRPr>
            </a:p>
          </p:txBody>
        </p:sp>
        <p:sp>
          <p:nvSpPr>
            <p:cNvPr id="15" name="Oval 18"/>
            <p:cNvSpPr/>
            <p:nvPr/>
          </p:nvSpPr>
          <p:spPr>
            <a:xfrm>
              <a:off x="2937306" y="4512466"/>
              <a:ext cx="1517719" cy="756000"/>
            </a:xfrm>
            <a:prstGeom prst="ellipse">
              <a:avLst/>
            </a:prstGeom>
            <a:solidFill>
              <a:schemeClr val="bg2"/>
            </a:solid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200" b="1" smtClean="0">
                  <a:solidFill>
                    <a:prstClr val="black"/>
                  </a:solidFill>
                </a:rPr>
                <a:t>Teacher Mentor Support</a:t>
              </a:r>
              <a:r>
                <a:rPr lang="en-GB" sz="1200" smtClean="0">
                  <a:solidFill>
                    <a:prstClr val="black"/>
                  </a:solidFill>
                </a:rPr>
                <a:t> </a:t>
              </a:r>
              <a:r>
                <a:rPr lang="en-GB" sz="1200" b="1" smtClean="0">
                  <a:solidFill>
                    <a:prstClr val="black"/>
                  </a:solidFill>
                </a:rPr>
                <a:t>- T2</a:t>
              </a:r>
              <a:endParaRPr lang="en-GB" sz="1200">
                <a:solidFill>
                  <a:prstClr val="black"/>
                </a:solidFill>
              </a:endParaRPr>
            </a:p>
          </p:txBody>
        </p:sp>
        <p:sp>
          <p:nvSpPr>
            <p:cNvPr id="16" name="Rectangle 19"/>
            <p:cNvSpPr/>
            <p:nvPr/>
          </p:nvSpPr>
          <p:spPr>
            <a:xfrm>
              <a:off x="8994781" y="2113503"/>
              <a:ext cx="1151078" cy="6012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300" b="1" smtClean="0">
                  <a:solidFill>
                    <a:prstClr val="black"/>
                  </a:solidFill>
                </a:rPr>
                <a:t>Positive Affect</a:t>
              </a:r>
            </a:p>
            <a:p>
              <a:pPr algn="ctr" rtl="0"/>
              <a:r>
                <a:rPr lang="en-GB" sz="1300" b="1" smtClean="0">
                  <a:solidFill>
                    <a:prstClr val="black"/>
                  </a:solidFill>
                </a:rPr>
                <a:t>T2</a:t>
              </a:r>
              <a:endParaRPr lang="en-GB" sz="1300" b="1">
                <a:solidFill>
                  <a:prstClr val="black"/>
                </a:solidFill>
              </a:endParaRPr>
            </a:p>
          </p:txBody>
        </p:sp>
      </p:grpSp>
      <p:cxnSp>
        <p:nvCxnSpPr>
          <p:cNvPr id="17" name="Straight Arrow Connector 22"/>
          <p:cNvCxnSpPr>
            <a:stCxn id="14" idx="2"/>
            <a:endCxn id="5" idx="3"/>
          </p:cNvCxnSpPr>
          <p:nvPr/>
        </p:nvCxnSpPr>
        <p:spPr>
          <a:xfrm flipH="1" flipV="1">
            <a:off x="1379835" y="2028563"/>
            <a:ext cx="738693" cy="4974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4"/>
          <p:cNvCxnSpPr>
            <a:stCxn id="14" idx="2"/>
            <a:endCxn id="6" idx="3"/>
          </p:cNvCxnSpPr>
          <p:nvPr/>
        </p:nvCxnSpPr>
        <p:spPr>
          <a:xfrm flipH="1">
            <a:off x="1366406" y="2526035"/>
            <a:ext cx="752122" cy="4904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6"/>
          <p:cNvCxnSpPr>
            <a:stCxn id="15" idx="2"/>
            <a:endCxn id="98" idx="3"/>
          </p:cNvCxnSpPr>
          <p:nvPr/>
        </p:nvCxnSpPr>
        <p:spPr>
          <a:xfrm flipH="1" flipV="1">
            <a:off x="1391751" y="4570047"/>
            <a:ext cx="746454" cy="4807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8"/>
          <p:cNvCxnSpPr>
            <a:stCxn id="15" idx="2"/>
            <a:endCxn id="99" idx="3"/>
          </p:cNvCxnSpPr>
          <p:nvPr/>
        </p:nvCxnSpPr>
        <p:spPr>
          <a:xfrm flipH="1">
            <a:off x="1377278" y="5050805"/>
            <a:ext cx="760927" cy="4941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30"/>
          <p:cNvCxnSpPr>
            <a:stCxn id="14" idx="6"/>
            <a:endCxn id="9" idx="1"/>
          </p:cNvCxnSpPr>
          <p:nvPr/>
        </p:nvCxnSpPr>
        <p:spPr>
          <a:xfrm flipV="1">
            <a:off x="3533328" y="2520936"/>
            <a:ext cx="454441" cy="509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32"/>
          <p:cNvCxnSpPr>
            <a:stCxn id="15" idx="6"/>
            <a:endCxn id="8" idx="1"/>
          </p:cNvCxnSpPr>
          <p:nvPr/>
        </p:nvCxnSpPr>
        <p:spPr>
          <a:xfrm flipV="1">
            <a:off x="3552712" y="5044051"/>
            <a:ext cx="441942" cy="67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34"/>
          <p:cNvCxnSpPr>
            <a:stCxn id="9" idx="3"/>
          </p:cNvCxnSpPr>
          <p:nvPr/>
        </p:nvCxnSpPr>
        <p:spPr>
          <a:xfrm flipV="1">
            <a:off x="5079952" y="1810843"/>
            <a:ext cx="2726369" cy="71009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6"/>
          <p:cNvCxnSpPr>
            <a:stCxn id="8" idx="3"/>
            <a:endCxn id="12" idx="1"/>
          </p:cNvCxnSpPr>
          <p:nvPr/>
        </p:nvCxnSpPr>
        <p:spPr>
          <a:xfrm flipV="1">
            <a:off x="5085454" y="4725002"/>
            <a:ext cx="2698289" cy="319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61"/>
          <p:cNvCxnSpPr/>
          <p:nvPr/>
        </p:nvCxnSpPr>
        <p:spPr>
          <a:xfrm rot="5400000" flipH="1" flipV="1">
            <a:off x="5108129" y="-534520"/>
            <a:ext cx="393412" cy="4957815"/>
          </a:xfrm>
          <a:prstGeom prst="curvedConnector2">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3654" y="5835804"/>
            <a:ext cx="914586" cy="415498"/>
          </a:xfrm>
          <a:prstGeom prst="rect">
            <a:avLst/>
          </a:prstGeom>
          <a:noFill/>
        </p:spPr>
        <p:txBody>
          <a:bodyPr wrap="square" rtlCol="0">
            <a:spAutoFit/>
          </a:bodyPr>
          <a:lstStyle/>
          <a:p>
            <a:endParaRPr lang="en-GB">
              <a:solidFill>
                <a:prstClr val="black"/>
              </a:solidFill>
            </a:endParaRPr>
          </a:p>
        </p:txBody>
      </p:sp>
      <p:sp>
        <p:nvSpPr>
          <p:cNvPr id="27" name="TextBox 26"/>
          <p:cNvSpPr txBox="1"/>
          <p:nvPr/>
        </p:nvSpPr>
        <p:spPr>
          <a:xfrm>
            <a:off x="1366389" y="1926734"/>
            <a:ext cx="500799"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85</a:t>
            </a:r>
            <a:endParaRPr lang="en-GB" sz="1400" b="1">
              <a:solidFill>
                <a:prstClr val="black"/>
              </a:solidFill>
            </a:endParaRPr>
          </a:p>
        </p:txBody>
      </p:sp>
      <p:sp>
        <p:nvSpPr>
          <p:cNvPr id="28" name="TextBox 27"/>
          <p:cNvSpPr txBox="1"/>
          <p:nvPr/>
        </p:nvSpPr>
        <p:spPr>
          <a:xfrm>
            <a:off x="1415911" y="2509898"/>
            <a:ext cx="431713"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80</a:t>
            </a:r>
            <a:endParaRPr lang="en-GB" sz="1400" b="1">
              <a:solidFill>
                <a:prstClr val="black"/>
              </a:solidFill>
            </a:endParaRPr>
          </a:p>
        </p:txBody>
      </p:sp>
      <p:sp>
        <p:nvSpPr>
          <p:cNvPr id="29" name="TextBox 28"/>
          <p:cNvSpPr txBox="1"/>
          <p:nvPr/>
        </p:nvSpPr>
        <p:spPr>
          <a:xfrm>
            <a:off x="1434863" y="4479064"/>
            <a:ext cx="448805" cy="307777"/>
          </a:xfrm>
          <a:prstGeom prst="rect">
            <a:avLst/>
          </a:prstGeom>
          <a:noFill/>
        </p:spPr>
        <p:txBody>
          <a:bodyPr wrap="square" rtlCol="0">
            <a:spAutoFit/>
          </a:bodyPr>
          <a:lstStyle/>
          <a:p>
            <a:pPr algn="ctr" rtl="0"/>
            <a:r>
              <a:rPr lang="en-GB" sz="1400" b="1" smtClean="0">
                <a:solidFill>
                  <a:prstClr val="black"/>
                </a:solidFill>
              </a:rPr>
              <a:t>89</a:t>
            </a:r>
            <a:endParaRPr lang="en-GB" sz="1400" b="1">
              <a:solidFill>
                <a:prstClr val="black"/>
              </a:solidFill>
            </a:endParaRPr>
          </a:p>
        </p:txBody>
      </p:sp>
      <p:sp>
        <p:nvSpPr>
          <p:cNvPr id="30" name="TextBox 29"/>
          <p:cNvSpPr txBox="1"/>
          <p:nvPr/>
        </p:nvSpPr>
        <p:spPr>
          <a:xfrm>
            <a:off x="1451901" y="5029907"/>
            <a:ext cx="432048" cy="307777"/>
          </a:xfrm>
          <a:prstGeom prst="rect">
            <a:avLst/>
          </a:prstGeom>
          <a:noFill/>
        </p:spPr>
        <p:txBody>
          <a:bodyPr wrap="square" rtlCol="0">
            <a:spAutoFit/>
          </a:bodyPr>
          <a:lstStyle/>
          <a:p>
            <a:pPr algn="ctr" rtl="0"/>
            <a:r>
              <a:rPr lang="en-GB" sz="1300" b="1" smtClean="0">
                <a:solidFill>
                  <a:prstClr val="black"/>
                </a:solidFill>
              </a:rPr>
              <a:t>.</a:t>
            </a:r>
            <a:r>
              <a:rPr lang="en-GB" sz="1400" b="1" smtClean="0">
                <a:solidFill>
                  <a:prstClr val="black"/>
                </a:solidFill>
              </a:rPr>
              <a:t>80</a:t>
            </a:r>
            <a:endParaRPr lang="en-GB" sz="1400" b="1">
              <a:solidFill>
                <a:prstClr val="black"/>
              </a:solidFill>
            </a:endParaRPr>
          </a:p>
        </p:txBody>
      </p:sp>
      <p:sp>
        <p:nvSpPr>
          <p:cNvPr id="31" name="TextBox 30"/>
          <p:cNvSpPr txBox="1"/>
          <p:nvPr/>
        </p:nvSpPr>
        <p:spPr>
          <a:xfrm>
            <a:off x="6100334" y="1406906"/>
            <a:ext cx="431637"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52</a:t>
            </a:r>
            <a:endParaRPr lang="en-GB" sz="1400" b="1">
              <a:solidFill>
                <a:prstClr val="black"/>
              </a:solidFill>
            </a:endParaRPr>
          </a:p>
        </p:txBody>
      </p:sp>
      <p:sp>
        <p:nvSpPr>
          <p:cNvPr id="32" name="TextBox 31"/>
          <p:cNvSpPr txBox="1"/>
          <p:nvPr/>
        </p:nvSpPr>
        <p:spPr>
          <a:xfrm>
            <a:off x="3495730" y="2186353"/>
            <a:ext cx="471693"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42</a:t>
            </a:r>
            <a:endParaRPr lang="en-GB" sz="1400" b="1">
              <a:solidFill>
                <a:prstClr val="black"/>
              </a:solidFill>
            </a:endParaRPr>
          </a:p>
        </p:txBody>
      </p:sp>
      <p:sp>
        <p:nvSpPr>
          <p:cNvPr id="33" name="TextBox 32"/>
          <p:cNvSpPr txBox="1"/>
          <p:nvPr/>
        </p:nvSpPr>
        <p:spPr>
          <a:xfrm>
            <a:off x="6076710" y="1821996"/>
            <a:ext cx="482135"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38</a:t>
            </a:r>
            <a:endParaRPr lang="en-GB" sz="1400" b="1">
              <a:solidFill>
                <a:prstClr val="black"/>
              </a:solidFill>
            </a:endParaRPr>
          </a:p>
        </p:txBody>
      </p:sp>
      <p:sp>
        <p:nvSpPr>
          <p:cNvPr id="36" name="TextBox 35"/>
          <p:cNvSpPr txBox="1"/>
          <p:nvPr/>
        </p:nvSpPr>
        <p:spPr>
          <a:xfrm>
            <a:off x="6550936" y="4500711"/>
            <a:ext cx="523956"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29</a:t>
            </a:r>
            <a:endParaRPr lang="en-GB" sz="1400" b="1">
              <a:solidFill>
                <a:prstClr val="black"/>
              </a:solidFill>
            </a:endParaRPr>
          </a:p>
        </p:txBody>
      </p:sp>
      <p:sp>
        <p:nvSpPr>
          <p:cNvPr id="37" name="TextBox 36"/>
          <p:cNvSpPr txBox="1"/>
          <p:nvPr/>
        </p:nvSpPr>
        <p:spPr>
          <a:xfrm>
            <a:off x="6111596" y="2255550"/>
            <a:ext cx="445920" cy="307777"/>
          </a:xfrm>
          <a:prstGeom prst="rect">
            <a:avLst/>
          </a:prstGeom>
          <a:noFill/>
        </p:spPr>
        <p:txBody>
          <a:bodyPr wrap="square" rtlCol="0">
            <a:spAutoFit/>
          </a:bodyPr>
          <a:lstStyle/>
          <a:p>
            <a:pPr algn="ctr" rtl="0"/>
            <a:r>
              <a:rPr lang="en-GB" sz="1400" b="1" smtClean="0">
                <a:solidFill>
                  <a:prstClr val="black"/>
                </a:solidFill>
              </a:rPr>
              <a:t>.43</a:t>
            </a:r>
            <a:endParaRPr lang="en-GB" sz="1400" b="1">
              <a:solidFill>
                <a:prstClr val="black"/>
              </a:solidFill>
            </a:endParaRPr>
          </a:p>
        </p:txBody>
      </p:sp>
      <p:cxnSp>
        <p:nvCxnSpPr>
          <p:cNvPr id="39" name="Straight Arrow Connector 51"/>
          <p:cNvCxnSpPr>
            <a:stCxn id="8" idx="3"/>
          </p:cNvCxnSpPr>
          <p:nvPr/>
        </p:nvCxnSpPr>
        <p:spPr>
          <a:xfrm>
            <a:off x="5085454" y="5044051"/>
            <a:ext cx="2770458" cy="694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500920" y="5224759"/>
            <a:ext cx="623987" cy="307777"/>
          </a:xfrm>
          <a:prstGeom prst="rect">
            <a:avLst/>
          </a:prstGeom>
          <a:noFill/>
        </p:spPr>
        <p:txBody>
          <a:bodyPr wrap="square" rtlCol="0">
            <a:spAutoFit/>
          </a:bodyPr>
          <a:lstStyle/>
          <a:p>
            <a:pPr algn="ctr" rtl="0"/>
            <a:r>
              <a:rPr lang="en-GB" sz="1400" b="1" smtClean="0">
                <a:solidFill>
                  <a:prstClr val="black"/>
                </a:solidFill>
              </a:rPr>
              <a:t>-.22</a:t>
            </a:r>
            <a:endParaRPr lang="en-GB" sz="1300" b="1">
              <a:solidFill>
                <a:prstClr val="black"/>
              </a:solidFill>
            </a:endParaRPr>
          </a:p>
        </p:txBody>
      </p:sp>
      <p:cxnSp>
        <p:nvCxnSpPr>
          <p:cNvPr id="41" name="Straight Arrow Connector 56"/>
          <p:cNvCxnSpPr/>
          <p:nvPr/>
        </p:nvCxnSpPr>
        <p:spPr>
          <a:xfrm>
            <a:off x="5079952" y="2532225"/>
            <a:ext cx="2703791" cy="53506"/>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1"/>
          <p:cNvSpPr/>
          <p:nvPr/>
        </p:nvSpPr>
        <p:spPr>
          <a:xfrm>
            <a:off x="7794972" y="3486075"/>
            <a:ext cx="1072150" cy="599837"/>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300" b="1" smtClean="0">
                <a:solidFill>
                  <a:prstClr val="black"/>
                </a:solidFill>
              </a:rPr>
              <a:t>Self-actualisation T2</a:t>
            </a:r>
            <a:endParaRPr lang="en-GB" sz="1300" b="1">
              <a:solidFill>
                <a:prstClr val="black"/>
              </a:solidFill>
            </a:endParaRPr>
          </a:p>
        </p:txBody>
      </p:sp>
      <p:cxnSp>
        <p:nvCxnSpPr>
          <p:cNvPr id="44" name="Straight Arrow Connector 5"/>
          <p:cNvCxnSpPr>
            <a:endCxn id="8" idx="0"/>
          </p:cNvCxnSpPr>
          <p:nvPr/>
        </p:nvCxnSpPr>
        <p:spPr>
          <a:xfrm>
            <a:off x="2974468" y="2923468"/>
            <a:ext cx="1565586" cy="1755183"/>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12"/>
          <p:cNvCxnSpPr>
            <a:stCxn id="8" idx="3"/>
          </p:cNvCxnSpPr>
          <p:nvPr/>
        </p:nvCxnSpPr>
        <p:spPr>
          <a:xfrm flipV="1">
            <a:off x="5085454" y="3950150"/>
            <a:ext cx="2720391" cy="10939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5"/>
          <p:cNvCxnSpPr>
            <a:stCxn id="15" idx="7"/>
          </p:cNvCxnSpPr>
          <p:nvPr/>
        </p:nvCxnSpPr>
        <p:spPr>
          <a:xfrm flipV="1">
            <a:off x="3345562" y="3853744"/>
            <a:ext cx="4460174" cy="929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37951" y="4428703"/>
            <a:ext cx="599851" cy="307777"/>
          </a:xfrm>
          <a:prstGeom prst="rect">
            <a:avLst/>
          </a:prstGeom>
          <a:noFill/>
        </p:spPr>
        <p:txBody>
          <a:bodyPr wrap="square" rtlCol="0">
            <a:spAutoFit/>
          </a:bodyPr>
          <a:lstStyle/>
          <a:p>
            <a:pPr algn="ctr" rtl="0"/>
            <a:r>
              <a:rPr lang="en-GB" sz="1300" b="1" smtClean="0">
                <a:solidFill>
                  <a:prstClr val="black"/>
                </a:solidFill>
              </a:rPr>
              <a:t>.</a:t>
            </a:r>
            <a:r>
              <a:rPr lang="en-GB" sz="1400" b="1" smtClean="0">
                <a:solidFill>
                  <a:prstClr val="black"/>
                </a:solidFill>
              </a:rPr>
              <a:t>43</a:t>
            </a:r>
            <a:endParaRPr lang="en-GB" sz="1400" b="1">
              <a:solidFill>
                <a:prstClr val="black"/>
              </a:solidFill>
            </a:endParaRPr>
          </a:p>
        </p:txBody>
      </p:sp>
      <p:sp>
        <p:nvSpPr>
          <p:cNvPr id="50" name="TextBox 49"/>
          <p:cNvSpPr txBox="1"/>
          <p:nvPr/>
        </p:nvSpPr>
        <p:spPr>
          <a:xfrm>
            <a:off x="4776294" y="5500170"/>
            <a:ext cx="561657"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23</a:t>
            </a:r>
            <a:endParaRPr lang="en-GB" sz="1400" b="1">
              <a:solidFill>
                <a:prstClr val="black"/>
              </a:solidFill>
            </a:endParaRPr>
          </a:p>
        </p:txBody>
      </p:sp>
      <p:sp>
        <p:nvSpPr>
          <p:cNvPr id="52" name="Rectangle 2"/>
          <p:cNvSpPr/>
          <p:nvPr/>
        </p:nvSpPr>
        <p:spPr>
          <a:xfrm>
            <a:off x="3991199" y="1028614"/>
            <a:ext cx="1132829" cy="7554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Autonomous Motivation in workshop - T1</a:t>
            </a:r>
            <a:endParaRPr lang="en-GB" sz="1200" b="1">
              <a:solidFill>
                <a:prstClr val="black"/>
              </a:solidFill>
            </a:endParaRPr>
          </a:p>
        </p:txBody>
      </p:sp>
      <p:sp>
        <p:nvSpPr>
          <p:cNvPr id="53" name="Rectangle 50"/>
          <p:cNvSpPr/>
          <p:nvPr/>
        </p:nvSpPr>
        <p:spPr>
          <a:xfrm>
            <a:off x="9287044" y="5452819"/>
            <a:ext cx="1064750" cy="543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Burnout </a:t>
            </a:r>
          </a:p>
          <a:p>
            <a:pPr algn="ctr" rtl="0"/>
            <a:r>
              <a:rPr lang="en-GB" sz="1200" b="1" smtClean="0">
                <a:solidFill>
                  <a:prstClr val="black"/>
                </a:solidFill>
              </a:rPr>
              <a:t>T1</a:t>
            </a:r>
            <a:endParaRPr lang="en-GB" sz="1200" b="1">
              <a:solidFill>
                <a:prstClr val="black"/>
              </a:solidFill>
            </a:endParaRPr>
          </a:p>
        </p:txBody>
      </p:sp>
      <p:sp>
        <p:nvSpPr>
          <p:cNvPr id="54" name="Rectangle 52"/>
          <p:cNvSpPr/>
          <p:nvPr/>
        </p:nvSpPr>
        <p:spPr>
          <a:xfrm>
            <a:off x="9308741" y="4460362"/>
            <a:ext cx="1043053" cy="543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Competence in Teaching T1</a:t>
            </a:r>
            <a:endParaRPr lang="en-GB" sz="1200" b="1">
              <a:solidFill>
                <a:prstClr val="black"/>
              </a:solidFill>
            </a:endParaRPr>
          </a:p>
        </p:txBody>
      </p:sp>
      <p:sp>
        <p:nvSpPr>
          <p:cNvPr id="55" name="Rectangle 54"/>
          <p:cNvSpPr/>
          <p:nvPr/>
        </p:nvSpPr>
        <p:spPr>
          <a:xfrm>
            <a:off x="9319926" y="3484592"/>
            <a:ext cx="1031868" cy="543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Self -actualisation T1</a:t>
            </a:r>
            <a:endParaRPr lang="en-GB" sz="1200" b="1">
              <a:solidFill>
                <a:prstClr val="black"/>
              </a:solidFill>
            </a:endParaRPr>
          </a:p>
        </p:txBody>
      </p:sp>
      <p:sp>
        <p:nvSpPr>
          <p:cNvPr id="56" name="Rectangle 55"/>
          <p:cNvSpPr/>
          <p:nvPr/>
        </p:nvSpPr>
        <p:spPr>
          <a:xfrm>
            <a:off x="9287041" y="2311475"/>
            <a:ext cx="1033200" cy="543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Positive Affect</a:t>
            </a:r>
          </a:p>
          <a:p>
            <a:pPr algn="ctr" rtl="0"/>
            <a:r>
              <a:rPr lang="en-GB" sz="1200" b="1" smtClean="0">
                <a:solidFill>
                  <a:prstClr val="black"/>
                </a:solidFill>
              </a:rPr>
              <a:t>T1</a:t>
            </a:r>
            <a:endParaRPr lang="en-GB" sz="1200" b="1">
              <a:solidFill>
                <a:prstClr val="black"/>
              </a:solidFill>
            </a:endParaRPr>
          </a:p>
        </p:txBody>
      </p:sp>
      <p:sp>
        <p:nvSpPr>
          <p:cNvPr id="57" name="Rectangle 57"/>
          <p:cNvSpPr/>
          <p:nvPr/>
        </p:nvSpPr>
        <p:spPr>
          <a:xfrm>
            <a:off x="9267380" y="1492562"/>
            <a:ext cx="1084414" cy="5427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Satisfaction </a:t>
            </a:r>
          </a:p>
          <a:p>
            <a:pPr algn="ctr" rtl="0"/>
            <a:r>
              <a:rPr lang="en-GB" sz="1200" b="1" smtClean="0">
                <a:solidFill>
                  <a:prstClr val="black"/>
                </a:solidFill>
              </a:rPr>
              <a:t> T1</a:t>
            </a:r>
            <a:endParaRPr lang="en-GB" sz="1200" b="1">
              <a:solidFill>
                <a:prstClr val="black"/>
              </a:solidFill>
            </a:endParaRPr>
          </a:p>
        </p:txBody>
      </p:sp>
      <p:sp>
        <p:nvSpPr>
          <p:cNvPr id="58" name="Rectangle 58"/>
          <p:cNvSpPr/>
          <p:nvPr/>
        </p:nvSpPr>
        <p:spPr>
          <a:xfrm>
            <a:off x="4065650" y="3606970"/>
            <a:ext cx="1134000" cy="75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GB" sz="1200" b="1" smtClean="0">
                <a:solidFill>
                  <a:prstClr val="black"/>
                </a:solidFill>
              </a:rPr>
              <a:t>Autonomous Motivation at school - T1</a:t>
            </a:r>
            <a:endParaRPr lang="en-GB" sz="1200" b="1">
              <a:solidFill>
                <a:prstClr val="black"/>
              </a:solidFill>
            </a:endParaRPr>
          </a:p>
        </p:txBody>
      </p:sp>
      <p:cxnSp>
        <p:nvCxnSpPr>
          <p:cNvPr id="59" name="Straight Arrow Connector 16"/>
          <p:cNvCxnSpPr/>
          <p:nvPr/>
        </p:nvCxnSpPr>
        <p:spPr>
          <a:xfrm>
            <a:off x="4554612" y="1828975"/>
            <a:ext cx="0" cy="3348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0" name="Straight Arrow Connector 21"/>
          <p:cNvCxnSpPr/>
          <p:nvPr/>
        </p:nvCxnSpPr>
        <p:spPr>
          <a:xfrm>
            <a:off x="4597124" y="4379492"/>
            <a:ext cx="0" cy="3338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1" name="Straight Arrow Connector 27"/>
          <p:cNvCxnSpPr/>
          <p:nvPr/>
        </p:nvCxnSpPr>
        <p:spPr>
          <a:xfrm flipH="1" flipV="1">
            <a:off x="8871551" y="1771735"/>
            <a:ext cx="385997" cy="8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2" name="Straight Arrow Connector 31"/>
          <p:cNvCxnSpPr>
            <a:endCxn id="16" idx="3"/>
          </p:cNvCxnSpPr>
          <p:nvPr/>
        </p:nvCxnSpPr>
        <p:spPr>
          <a:xfrm flipH="1">
            <a:off x="8856542" y="2574442"/>
            <a:ext cx="3852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5" name="Straight Arrow Connector 45"/>
          <p:cNvCxnSpPr/>
          <p:nvPr/>
        </p:nvCxnSpPr>
        <p:spPr>
          <a:xfrm flipH="1">
            <a:off x="8913703" y="5732854"/>
            <a:ext cx="3852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6" name="TextBox 65"/>
          <p:cNvSpPr txBox="1"/>
          <p:nvPr/>
        </p:nvSpPr>
        <p:spPr>
          <a:xfrm>
            <a:off x="3989664" y="1625572"/>
            <a:ext cx="457521" cy="415498"/>
          </a:xfrm>
          <a:prstGeom prst="rect">
            <a:avLst/>
          </a:prstGeom>
          <a:noFill/>
        </p:spPr>
        <p:txBody>
          <a:bodyPr wrap="square" rtlCol="0">
            <a:spAutoFit/>
          </a:bodyPr>
          <a:lstStyle/>
          <a:p>
            <a:pPr algn="ctr" rtl="0"/>
            <a:endParaRPr lang="en-GB">
              <a:solidFill>
                <a:prstClr val="black"/>
              </a:solidFill>
            </a:endParaRPr>
          </a:p>
        </p:txBody>
      </p:sp>
      <p:sp>
        <p:nvSpPr>
          <p:cNvPr id="67" name="TextBox 66"/>
          <p:cNvSpPr txBox="1"/>
          <p:nvPr/>
        </p:nvSpPr>
        <p:spPr>
          <a:xfrm>
            <a:off x="4119709" y="1821996"/>
            <a:ext cx="629907" cy="307777"/>
          </a:xfrm>
          <a:prstGeom prst="rect">
            <a:avLst/>
          </a:prstGeom>
          <a:noFill/>
        </p:spPr>
        <p:txBody>
          <a:bodyPr wrap="square" rtlCol="0">
            <a:spAutoFit/>
          </a:bodyPr>
          <a:lstStyle/>
          <a:p>
            <a:pPr algn="ctr" rtl="0"/>
            <a:r>
              <a:rPr lang="en-GB" sz="1400" b="1" smtClean="0">
                <a:solidFill>
                  <a:prstClr val="black"/>
                </a:solidFill>
              </a:rPr>
              <a:t>.27</a:t>
            </a:r>
            <a:endParaRPr lang="en-GB" sz="1400" b="1">
              <a:solidFill>
                <a:prstClr val="black"/>
              </a:solidFill>
            </a:endParaRPr>
          </a:p>
        </p:txBody>
      </p:sp>
      <p:sp>
        <p:nvSpPr>
          <p:cNvPr id="68" name="TextBox 67"/>
          <p:cNvSpPr txBox="1"/>
          <p:nvPr/>
        </p:nvSpPr>
        <p:spPr>
          <a:xfrm>
            <a:off x="4308384" y="4370469"/>
            <a:ext cx="462252" cy="307777"/>
          </a:xfrm>
          <a:prstGeom prst="rect">
            <a:avLst/>
          </a:prstGeom>
          <a:noFill/>
        </p:spPr>
        <p:txBody>
          <a:bodyPr wrap="square" rtlCol="0">
            <a:spAutoFit/>
          </a:bodyPr>
          <a:lstStyle/>
          <a:p>
            <a:pPr algn="ctr" rtl="0"/>
            <a:r>
              <a:rPr lang="en-GB" sz="1200" smtClean="0">
                <a:solidFill>
                  <a:prstClr val="black"/>
                </a:solidFill>
              </a:rPr>
              <a:t>.</a:t>
            </a:r>
            <a:r>
              <a:rPr lang="en-GB" sz="1400" b="1" smtClean="0">
                <a:solidFill>
                  <a:prstClr val="black"/>
                </a:solidFill>
              </a:rPr>
              <a:t>46</a:t>
            </a:r>
            <a:endParaRPr lang="en-GB" sz="1400" b="1">
              <a:solidFill>
                <a:prstClr val="black"/>
              </a:solidFill>
            </a:endParaRPr>
          </a:p>
        </p:txBody>
      </p:sp>
      <p:sp>
        <p:nvSpPr>
          <p:cNvPr id="69" name="TextBox 68"/>
          <p:cNvSpPr txBox="1"/>
          <p:nvPr/>
        </p:nvSpPr>
        <p:spPr>
          <a:xfrm>
            <a:off x="8775763" y="1484620"/>
            <a:ext cx="471340" cy="307777"/>
          </a:xfrm>
          <a:prstGeom prst="rect">
            <a:avLst/>
          </a:prstGeom>
          <a:noFill/>
        </p:spPr>
        <p:txBody>
          <a:bodyPr wrap="square" rtlCol="0">
            <a:spAutoFit/>
          </a:bodyPr>
          <a:lstStyle/>
          <a:p>
            <a:pPr algn="ctr" rtl="0"/>
            <a:r>
              <a:rPr lang="en-GB" sz="1400" b="1" smtClean="0">
                <a:solidFill>
                  <a:prstClr val="black"/>
                </a:solidFill>
              </a:rPr>
              <a:t>15</a:t>
            </a:r>
            <a:endParaRPr lang="en-GB" sz="1400" b="1">
              <a:solidFill>
                <a:prstClr val="black"/>
              </a:solidFill>
            </a:endParaRPr>
          </a:p>
        </p:txBody>
      </p:sp>
      <p:sp>
        <p:nvSpPr>
          <p:cNvPr id="70" name="TextBox 69"/>
          <p:cNvSpPr txBox="1"/>
          <p:nvPr/>
        </p:nvSpPr>
        <p:spPr>
          <a:xfrm>
            <a:off x="8659068" y="2316365"/>
            <a:ext cx="606326"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34</a:t>
            </a:r>
            <a:endParaRPr lang="en-GB" sz="1400" b="1">
              <a:solidFill>
                <a:prstClr val="black"/>
              </a:solidFill>
            </a:endParaRPr>
          </a:p>
        </p:txBody>
      </p:sp>
      <p:sp>
        <p:nvSpPr>
          <p:cNvPr id="71" name="TextBox 70"/>
          <p:cNvSpPr txBox="1"/>
          <p:nvPr/>
        </p:nvSpPr>
        <p:spPr>
          <a:xfrm>
            <a:off x="8837713" y="3504328"/>
            <a:ext cx="471340"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30</a:t>
            </a:r>
            <a:endParaRPr lang="en-GB" sz="1400" b="1">
              <a:solidFill>
                <a:prstClr val="black"/>
              </a:solidFill>
            </a:endParaRPr>
          </a:p>
        </p:txBody>
      </p:sp>
      <p:sp>
        <p:nvSpPr>
          <p:cNvPr id="72" name="TextBox 71"/>
          <p:cNvSpPr txBox="1"/>
          <p:nvPr/>
        </p:nvSpPr>
        <p:spPr>
          <a:xfrm>
            <a:off x="8827238" y="5452819"/>
            <a:ext cx="695926"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22</a:t>
            </a:r>
            <a:r>
              <a:rPr lang="en-GB" sz="1200" b="1" smtClean="0">
                <a:solidFill>
                  <a:prstClr val="black"/>
                </a:solidFill>
              </a:rPr>
              <a:t> **</a:t>
            </a:r>
            <a:endParaRPr lang="en-GB" sz="1200" b="1">
              <a:solidFill>
                <a:prstClr val="black"/>
              </a:solidFill>
            </a:endParaRPr>
          </a:p>
        </p:txBody>
      </p:sp>
      <p:sp>
        <p:nvSpPr>
          <p:cNvPr id="73" name="TextBox 72"/>
          <p:cNvSpPr txBox="1"/>
          <p:nvPr/>
        </p:nvSpPr>
        <p:spPr>
          <a:xfrm>
            <a:off x="8755230" y="4436304"/>
            <a:ext cx="564696"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24</a:t>
            </a:r>
            <a:endParaRPr lang="en-GB" sz="1400" b="1">
              <a:solidFill>
                <a:prstClr val="black"/>
              </a:solidFill>
            </a:endParaRPr>
          </a:p>
        </p:txBody>
      </p:sp>
      <p:sp>
        <p:nvSpPr>
          <p:cNvPr id="98" name="Rectangle 3"/>
          <p:cNvSpPr/>
          <p:nvPr/>
        </p:nvSpPr>
        <p:spPr>
          <a:xfrm>
            <a:off x="196551" y="4202847"/>
            <a:ext cx="1195200" cy="7344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r>
              <a:rPr lang="en-GB" sz="1200" b="1" smtClean="0">
                <a:solidFill>
                  <a:prstClr val="black"/>
                </a:solidFill>
              </a:rPr>
              <a:t>Need Support</a:t>
            </a:r>
          </a:p>
          <a:p>
            <a:pPr algn="ctr" rtl="0"/>
            <a:r>
              <a:rPr lang="en-GB" sz="1400" b="1" smtClean="0">
                <a:solidFill>
                  <a:prstClr val="black"/>
                </a:solidFill>
              </a:rPr>
              <a:t>T2</a:t>
            </a:r>
            <a:endParaRPr lang="en-GB" sz="1400" b="1">
              <a:solidFill>
                <a:prstClr val="black"/>
              </a:solidFill>
            </a:endParaRPr>
          </a:p>
        </p:txBody>
      </p:sp>
      <p:sp>
        <p:nvSpPr>
          <p:cNvPr id="99" name="Rectangle 3"/>
          <p:cNvSpPr/>
          <p:nvPr/>
        </p:nvSpPr>
        <p:spPr>
          <a:xfrm>
            <a:off x="182078" y="5177803"/>
            <a:ext cx="1195200" cy="734400"/>
          </a:xfrm>
          <a:prstGeom prst="rect">
            <a:avLst/>
          </a:prstGeom>
          <a:solidFill>
            <a:schemeClr val="bg2"/>
          </a:solidFill>
          <a:ln w="19050"/>
        </p:spPr>
        <p:style>
          <a:lnRef idx="2">
            <a:schemeClr val="accent1"/>
          </a:lnRef>
          <a:fillRef idx="1">
            <a:schemeClr val="lt1"/>
          </a:fillRef>
          <a:effectRef idx="0">
            <a:schemeClr val="accent1"/>
          </a:effectRef>
          <a:fontRef idx="minor">
            <a:schemeClr val="dk1"/>
          </a:fontRef>
        </p:style>
        <p:txBody>
          <a:bodyPr rtlCol="0" anchor="ctr"/>
          <a:lstStyle/>
          <a:p>
            <a:pPr algn="ctr" rtl="0">
              <a:spcBef>
                <a:spcPts val="600"/>
              </a:spcBef>
            </a:pPr>
            <a:r>
              <a:rPr lang="en-GB" sz="1200" b="1" smtClean="0">
                <a:solidFill>
                  <a:prstClr val="black"/>
                </a:solidFill>
              </a:rPr>
              <a:t>Exploration</a:t>
            </a:r>
          </a:p>
          <a:p>
            <a:pPr algn="ctr" rtl="0"/>
            <a:r>
              <a:rPr lang="en-GB" sz="1200" b="1" smtClean="0">
                <a:solidFill>
                  <a:prstClr val="black"/>
                </a:solidFill>
              </a:rPr>
              <a:t>Support</a:t>
            </a:r>
          </a:p>
          <a:p>
            <a:pPr algn="ctr" rtl="0"/>
            <a:r>
              <a:rPr lang="en-GB" sz="1400" b="1" smtClean="0">
                <a:solidFill>
                  <a:prstClr val="black"/>
                </a:solidFill>
              </a:rPr>
              <a:t>T2</a:t>
            </a:r>
            <a:endParaRPr lang="en-GB" sz="1400" b="1">
              <a:solidFill>
                <a:prstClr val="black"/>
              </a:solidFill>
            </a:endParaRPr>
          </a:p>
        </p:txBody>
      </p:sp>
      <p:sp>
        <p:nvSpPr>
          <p:cNvPr id="114" name="מלבן 113"/>
          <p:cNvSpPr/>
          <p:nvPr/>
        </p:nvSpPr>
        <p:spPr>
          <a:xfrm>
            <a:off x="2333563" y="2208028"/>
            <a:ext cx="996913" cy="646331"/>
          </a:xfrm>
          <a:prstGeom prst="rect">
            <a:avLst/>
          </a:prstGeom>
        </p:spPr>
        <p:txBody>
          <a:bodyPr wrap="square">
            <a:spAutoFit/>
          </a:bodyPr>
          <a:lstStyle/>
          <a:p>
            <a:pPr algn="ctr" rtl="0"/>
            <a:r>
              <a:rPr lang="en-GB" sz="1200" b="1" smtClean="0">
                <a:solidFill>
                  <a:prstClr val="black"/>
                </a:solidFill>
              </a:rPr>
              <a:t>Group </a:t>
            </a:r>
          </a:p>
          <a:p>
            <a:pPr algn="ctr" rtl="0"/>
            <a:r>
              <a:rPr lang="en-GB" sz="1200" b="1" smtClean="0">
                <a:solidFill>
                  <a:prstClr val="black"/>
                </a:solidFill>
              </a:rPr>
              <a:t>Moderator</a:t>
            </a:r>
          </a:p>
          <a:p>
            <a:pPr algn="ctr" rtl="0"/>
            <a:r>
              <a:rPr lang="en-GB" sz="1200" b="1" smtClean="0">
                <a:solidFill>
                  <a:prstClr val="black"/>
                </a:solidFill>
              </a:rPr>
              <a:t>Support - T2</a:t>
            </a:r>
            <a:endParaRPr lang="en-GB" sz="1200">
              <a:solidFill>
                <a:prstClr val="black"/>
              </a:solidFill>
            </a:endParaRPr>
          </a:p>
        </p:txBody>
      </p:sp>
      <p:sp>
        <p:nvSpPr>
          <p:cNvPr id="127" name="TextBox 126"/>
          <p:cNvSpPr txBox="1"/>
          <p:nvPr/>
        </p:nvSpPr>
        <p:spPr>
          <a:xfrm>
            <a:off x="-125908" y="1272912"/>
            <a:ext cx="2383859" cy="400110"/>
          </a:xfrm>
          <a:prstGeom prst="rect">
            <a:avLst/>
          </a:prstGeom>
          <a:noFill/>
        </p:spPr>
        <p:txBody>
          <a:bodyPr wrap="square" rtlCol="1">
            <a:spAutoFit/>
          </a:bodyPr>
          <a:lstStyle/>
          <a:p>
            <a:pPr algn="ctr" rtl="0">
              <a:tabLst>
                <a:tab pos="1878013" algn="l"/>
              </a:tabLst>
            </a:pPr>
            <a:r>
              <a:rPr lang="en-GB" sz="2000" b="1" smtClean="0">
                <a:solidFill>
                  <a:prstClr val="black"/>
                </a:solidFill>
              </a:rPr>
              <a:t>Group Moderator</a:t>
            </a:r>
            <a:endParaRPr lang="en-GB">
              <a:solidFill>
                <a:prstClr val="black"/>
              </a:solidFill>
            </a:endParaRPr>
          </a:p>
        </p:txBody>
      </p:sp>
      <p:sp>
        <p:nvSpPr>
          <p:cNvPr id="128" name="TextBox 127"/>
          <p:cNvSpPr txBox="1"/>
          <p:nvPr/>
        </p:nvSpPr>
        <p:spPr>
          <a:xfrm>
            <a:off x="164993" y="3788852"/>
            <a:ext cx="2414974" cy="400110"/>
          </a:xfrm>
          <a:prstGeom prst="rect">
            <a:avLst/>
          </a:prstGeom>
          <a:noFill/>
        </p:spPr>
        <p:txBody>
          <a:bodyPr wrap="square" rtlCol="1">
            <a:spAutoFit/>
          </a:bodyPr>
          <a:lstStyle/>
          <a:p>
            <a:pPr algn="ctr" rtl="0">
              <a:tabLst>
                <a:tab pos="1612900" algn="l"/>
                <a:tab pos="1789113" algn="l"/>
              </a:tabLst>
            </a:pPr>
            <a:r>
              <a:rPr lang="en-GB" sz="2000" b="1" smtClean="0">
                <a:solidFill>
                  <a:prstClr val="black"/>
                </a:solidFill>
              </a:rPr>
              <a:t>Teacher Mentor</a:t>
            </a:r>
            <a:endParaRPr lang="en-GB">
              <a:solidFill>
                <a:prstClr val="black"/>
              </a:solidFill>
            </a:endParaRPr>
          </a:p>
        </p:txBody>
      </p:sp>
      <p:sp>
        <p:nvSpPr>
          <p:cNvPr id="197" name="TextBox 196"/>
          <p:cNvSpPr txBox="1"/>
          <p:nvPr/>
        </p:nvSpPr>
        <p:spPr>
          <a:xfrm>
            <a:off x="8083004" y="1070639"/>
            <a:ext cx="1947535" cy="400110"/>
          </a:xfrm>
          <a:prstGeom prst="rect">
            <a:avLst/>
          </a:prstGeom>
          <a:noFill/>
        </p:spPr>
        <p:txBody>
          <a:bodyPr wrap="square" rtlCol="1">
            <a:spAutoFit/>
          </a:bodyPr>
          <a:lstStyle/>
          <a:p>
            <a:pPr algn="ctr" rtl="0"/>
            <a:r>
              <a:rPr lang="en-GB" sz="2000" b="1" smtClean="0">
                <a:solidFill>
                  <a:prstClr val="black"/>
                </a:solidFill>
              </a:rPr>
              <a:t>Workshop</a:t>
            </a:r>
            <a:endParaRPr lang="en-GB" sz="2000" b="1">
              <a:solidFill>
                <a:prstClr val="black"/>
              </a:solidFill>
            </a:endParaRPr>
          </a:p>
        </p:txBody>
      </p:sp>
      <p:sp>
        <p:nvSpPr>
          <p:cNvPr id="198" name="TextBox 197"/>
          <p:cNvSpPr txBox="1"/>
          <p:nvPr/>
        </p:nvSpPr>
        <p:spPr>
          <a:xfrm>
            <a:off x="7447948" y="3081335"/>
            <a:ext cx="2201229" cy="400110"/>
          </a:xfrm>
          <a:prstGeom prst="rect">
            <a:avLst/>
          </a:prstGeom>
          <a:noFill/>
        </p:spPr>
        <p:txBody>
          <a:bodyPr wrap="square" rtlCol="1">
            <a:spAutoFit/>
          </a:bodyPr>
          <a:lstStyle/>
          <a:p>
            <a:pPr algn="ctr" rtl="0"/>
            <a:r>
              <a:rPr lang="en-GB" sz="2000" b="1" smtClean="0">
                <a:solidFill>
                  <a:prstClr val="black"/>
                </a:solidFill>
              </a:rPr>
              <a:t>Teaching </a:t>
            </a:r>
            <a:r>
              <a:rPr lang="en-GB" sz="1200" b="1" smtClean="0">
                <a:solidFill>
                  <a:prstClr val="black"/>
                </a:solidFill>
              </a:rPr>
              <a:t>/</a:t>
            </a:r>
            <a:r>
              <a:rPr lang="en-GB" sz="2000" b="1" smtClean="0">
                <a:solidFill>
                  <a:prstClr val="black"/>
                </a:solidFill>
              </a:rPr>
              <a:t> School</a:t>
            </a:r>
            <a:endParaRPr lang="en-GB" sz="2000" b="1">
              <a:solidFill>
                <a:prstClr val="black"/>
              </a:solidFill>
            </a:endParaRPr>
          </a:p>
        </p:txBody>
      </p:sp>
      <p:cxnSp>
        <p:nvCxnSpPr>
          <p:cNvPr id="224" name="Straight Arrow Connector 31"/>
          <p:cNvCxnSpPr/>
          <p:nvPr/>
        </p:nvCxnSpPr>
        <p:spPr>
          <a:xfrm flipH="1">
            <a:off x="8890620" y="4734921"/>
            <a:ext cx="3852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4" name="Straight Arrow Connector 45"/>
          <p:cNvCxnSpPr/>
          <p:nvPr/>
        </p:nvCxnSpPr>
        <p:spPr>
          <a:xfrm flipH="1">
            <a:off x="8900687" y="3764919"/>
            <a:ext cx="3852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0" name="Curved Connector 61"/>
          <p:cNvCxnSpPr>
            <a:stCxn id="14" idx="5"/>
          </p:cNvCxnSpPr>
          <p:nvPr/>
        </p:nvCxnSpPr>
        <p:spPr>
          <a:xfrm rot="5400000" flipH="1" flipV="1">
            <a:off x="5470943" y="480681"/>
            <a:ext cx="167991" cy="4457608"/>
          </a:xfrm>
          <a:prstGeom prst="curvedConnector4">
            <a:avLst>
              <a:gd name="adj1" fmla="val -136079"/>
              <a:gd name="adj2" fmla="val 52324"/>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4947596" y="2686756"/>
            <a:ext cx="787160" cy="307130"/>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 22</a:t>
            </a:r>
            <a:r>
              <a:rPr lang="en-GB" sz="1200" b="1" smtClean="0">
                <a:solidFill>
                  <a:prstClr val="black"/>
                </a:solidFill>
              </a:rPr>
              <a:t> **</a:t>
            </a:r>
            <a:endParaRPr lang="en-GB" sz="1200" b="1">
              <a:solidFill>
                <a:prstClr val="black"/>
              </a:solidFill>
            </a:endParaRPr>
          </a:p>
        </p:txBody>
      </p:sp>
      <p:cxnSp>
        <p:nvCxnSpPr>
          <p:cNvPr id="188" name="Straight Arrow Connector 5"/>
          <p:cNvCxnSpPr>
            <a:endCxn id="43" idx="1"/>
          </p:cNvCxnSpPr>
          <p:nvPr/>
        </p:nvCxnSpPr>
        <p:spPr>
          <a:xfrm>
            <a:off x="2945016" y="2900995"/>
            <a:ext cx="4849956" cy="884999"/>
          </a:xfrm>
          <a:prstGeom prst="straightConnector1">
            <a:avLst/>
          </a:prstGeom>
          <a:ln w="19050">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93" name="TextBox 192"/>
          <p:cNvSpPr txBox="1"/>
          <p:nvPr/>
        </p:nvSpPr>
        <p:spPr>
          <a:xfrm>
            <a:off x="5358206" y="3114494"/>
            <a:ext cx="695926"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13</a:t>
            </a:r>
            <a:r>
              <a:rPr lang="en-GB" sz="1200" b="1" smtClean="0">
                <a:solidFill>
                  <a:prstClr val="black"/>
                </a:solidFill>
              </a:rPr>
              <a:t>*</a:t>
            </a:r>
            <a:endParaRPr lang="en-GB" sz="1200" b="1">
              <a:solidFill>
                <a:prstClr val="black"/>
              </a:solidFill>
            </a:endParaRPr>
          </a:p>
        </p:txBody>
      </p:sp>
      <p:cxnSp>
        <p:nvCxnSpPr>
          <p:cNvPr id="194" name="Straight Arrow Connector 5"/>
          <p:cNvCxnSpPr/>
          <p:nvPr/>
        </p:nvCxnSpPr>
        <p:spPr>
          <a:xfrm>
            <a:off x="2964693" y="2910022"/>
            <a:ext cx="4807345" cy="1704820"/>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sp>
        <p:nvSpPr>
          <p:cNvPr id="199" name="TextBox 198"/>
          <p:cNvSpPr txBox="1"/>
          <p:nvPr/>
        </p:nvSpPr>
        <p:spPr>
          <a:xfrm>
            <a:off x="5403145" y="3578578"/>
            <a:ext cx="658989"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21</a:t>
            </a:r>
            <a:r>
              <a:rPr lang="en-GB" sz="1200" b="1" smtClean="0">
                <a:solidFill>
                  <a:prstClr val="black"/>
                </a:solidFill>
              </a:rPr>
              <a:t>*</a:t>
            </a:r>
            <a:endParaRPr lang="en-GB" sz="1200" b="1">
              <a:solidFill>
                <a:prstClr val="black"/>
              </a:solidFill>
            </a:endParaRPr>
          </a:p>
        </p:txBody>
      </p:sp>
      <p:sp>
        <p:nvSpPr>
          <p:cNvPr id="200" name="TextBox 199"/>
          <p:cNvSpPr txBox="1"/>
          <p:nvPr/>
        </p:nvSpPr>
        <p:spPr>
          <a:xfrm>
            <a:off x="3336159" y="3365048"/>
            <a:ext cx="695926"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19</a:t>
            </a:r>
            <a:r>
              <a:rPr lang="en-GB" sz="1200" b="1" smtClean="0">
                <a:solidFill>
                  <a:prstClr val="black"/>
                </a:solidFill>
              </a:rPr>
              <a:t>**</a:t>
            </a:r>
            <a:endParaRPr lang="en-GB" sz="1200" b="1">
              <a:solidFill>
                <a:prstClr val="black"/>
              </a:solidFill>
            </a:endParaRPr>
          </a:p>
        </p:txBody>
      </p:sp>
      <p:sp>
        <p:nvSpPr>
          <p:cNvPr id="202" name="TextBox 201"/>
          <p:cNvSpPr txBox="1"/>
          <p:nvPr/>
        </p:nvSpPr>
        <p:spPr>
          <a:xfrm>
            <a:off x="3390437" y="5020159"/>
            <a:ext cx="717644" cy="307777"/>
          </a:xfrm>
          <a:prstGeom prst="rect">
            <a:avLst/>
          </a:prstGeom>
          <a:noFill/>
        </p:spPr>
        <p:txBody>
          <a:bodyPr wrap="square" rtlCol="0">
            <a:spAutoFit/>
          </a:bodyPr>
          <a:lstStyle/>
          <a:p>
            <a:pPr algn="ctr" rtl="0"/>
            <a:r>
              <a:rPr lang="en-GB" sz="1400" b="1" smtClean="0">
                <a:solidFill>
                  <a:prstClr val="black"/>
                </a:solidFill>
              </a:rPr>
              <a:t>.21</a:t>
            </a:r>
            <a:r>
              <a:rPr lang="en-GB" sz="1200" b="1" smtClean="0">
                <a:solidFill>
                  <a:prstClr val="black"/>
                </a:solidFill>
              </a:rPr>
              <a:t> **</a:t>
            </a:r>
            <a:endParaRPr lang="en-GB" sz="1200" b="1">
              <a:solidFill>
                <a:prstClr val="black"/>
              </a:solidFill>
            </a:endParaRPr>
          </a:p>
        </p:txBody>
      </p:sp>
      <p:cxnSp>
        <p:nvCxnSpPr>
          <p:cNvPr id="203" name="Curved Connector 61"/>
          <p:cNvCxnSpPr/>
          <p:nvPr/>
        </p:nvCxnSpPr>
        <p:spPr>
          <a:xfrm rot="5400000" flipH="1" flipV="1">
            <a:off x="5038043" y="2685013"/>
            <a:ext cx="551208" cy="4913798"/>
          </a:xfrm>
          <a:prstGeom prst="curvedConnector4">
            <a:avLst>
              <a:gd name="adj1" fmla="val -41473"/>
              <a:gd name="adj2" fmla="val 5719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5280762" y="4045315"/>
            <a:ext cx="787160" cy="307777"/>
          </a:xfrm>
          <a:prstGeom prst="rect">
            <a:avLst/>
          </a:prstGeom>
          <a:noFill/>
        </p:spPr>
        <p:txBody>
          <a:bodyPr wrap="square" rtlCol="0">
            <a:spAutoFit/>
          </a:bodyPr>
          <a:lstStyle/>
          <a:p>
            <a:pPr algn="ctr" rtl="0"/>
            <a:r>
              <a:rPr lang="en-GB" sz="1100" smtClean="0">
                <a:solidFill>
                  <a:prstClr val="black"/>
                </a:solidFill>
              </a:rPr>
              <a:t>.</a:t>
            </a:r>
            <a:r>
              <a:rPr lang="en-GB" sz="1400" b="1" smtClean="0">
                <a:solidFill>
                  <a:prstClr val="black"/>
                </a:solidFill>
              </a:rPr>
              <a:t> 13**</a:t>
            </a:r>
            <a:endParaRPr lang="en-GB" sz="1200" b="1">
              <a:solidFill>
                <a:prstClr val="black"/>
              </a:solidFill>
            </a:endParaRPr>
          </a:p>
        </p:txBody>
      </p:sp>
      <p:sp>
        <p:nvSpPr>
          <p:cNvPr id="81" name="TextBox 80"/>
          <p:cNvSpPr txBox="1"/>
          <p:nvPr/>
        </p:nvSpPr>
        <p:spPr>
          <a:xfrm>
            <a:off x="164993" y="6421532"/>
            <a:ext cx="7805043" cy="584775"/>
          </a:xfrm>
          <a:prstGeom prst="rect">
            <a:avLst/>
          </a:prstGeom>
          <a:noFill/>
        </p:spPr>
        <p:txBody>
          <a:bodyPr wrap="square" rtlCol="0">
            <a:spAutoFit/>
          </a:bodyPr>
          <a:lstStyle/>
          <a:p>
            <a:pPr algn="ctr" rtl="0"/>
            <a:r>
              <a:rPr lang="en-GB" sz="1600" b="1" smtClean="0">
                <a:solidFill>
                  <a:prstClr val="black">
                    <a:lumMod val="75000"/>
                    <a:lumOff val="25000"/>
                  </a:prstClr>
                </a:solidFill>
                <a:cs typeface="Times New Roman" pitchFamily="18" charset="0"/>
              </a:rPr>
              <a:t>Self-Determination Theory, The 6th International Conference</a:t>
            </a:r>
          </a:p>
          <a:p>
            <a:pPr algn="ctr" rtl="0"/>
            <a:r>
              <a:rPr lang="en-GB" sz="1600" b="1" smtClean="0">
                <a:solidFill>
                  <a:prstClr val="black">
                    <a:lumMod val="75000"/>
                    <a:lumOff val="25000"/>
                  </a:prstClr>
                </a:solidFill>
                <a:cs typeface="Times New Roman" pitchFamily="18" charset="0"/>
              </a:rPr>
              <a:t>June 2-5, 2016, Victoria, BC, Canada</a:t>
            </a:r>
            <a:endParaRPr lang="en-GB" sz="1600" b="1">
              <a:solidFill>
                <a:prstClr val="black">
                  <a:lumMod val="75000"/>
                  <a:lumOff val="25000"/>
                </a:prstClr>
              </a:solidFill>
              <a:cs typeface="Times New Roman" pitchFamily="18" charset="0"/>
            </a:endParaRPr>
          </a:p>
        </p:txBody>
      </p:sp>
      <p:sp>
        <p:nvSpPr>
          <p:cNvPr id="82" name="TextBox 82"/>
          <p:cNvSpPr txBox="1">
            <a:spLocks noChangeArrowheads="1"/>
          </p:cNvSpPr>
          <p:nvPr/>
        </p:nvSpPr>
        <p:spPr bwMode="auto">
          <a:xfrm>
            <a:off x="495313" y="46902"/>
            <a:ext cx="98650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0"/>
              </a:spcBef>
              <a:buFontTx/>
              <a:buNone/>
            </a:pPr>
            <a:r>
              <a:rPr lang="en-GB" altLang="he-IL" sz="2200" b="1" smtClean="0">
                <a:solidFill>
                  <a:srgbClr val="4BACC6">
                    <a:lumMod val="50000"/>
                  </a:srgbClr>
                </a:solidFill>
                <a:latin typeface="Times New Roman" pitchFamily="18" charset="0"/>
                <a:cs typeface="Times New Roman" pitchFamily="18" charset="0"/>
              </a:rPr>
              <a:t>Group moderators’ and mentors’ need support and teachers’ outcomes</a:t>
            </a:r>
          </a:p>
          <a:p>
            <a:pPr algn="ctr" eaLnBrk="1" hangingPunct="1">
              <a:spcBef>
                <a:spcPct val="0"/>
              </a:spcBef>
              <a:buFontTx/>
              <a:buNone/>
            </a:pPr>
            <a:r>
              <a:rPr lang="en-GB" altLang="he-IL" sz="2200" b="1" smtClean="0">
                <a:solidFill>
                  <a:srgbClr val="4BACC6">
                    <a:lumMod val="50000"/>
                  </a:srgbClr>
                </a:solidFill>
                <a:latin typeface="Times New Roman" pitchFamily="18" charset="0"/>
                <a:cs typeface="Times New Roman" pitchFamily="18" charset="0"/>
              </a:rPr>
              <a:t> novice teachers (2014)/ Path Analysis</a:t>
            </a:r>
            <a:endParaRPr lang="en-GB" altLang="he-IL" sz="2200" b="1">
              <a:solidFill>
                <a:srgbClr val="4BACC6">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72459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מלבן 4"/>
          <p:cNvSpPr/>
          <p:nvPr/>
        </p:nvSpPr>
        <p:spPr>
          <a:xfrm>
            <a:off x="1134232" y="2916535"/>
            <a:ext cx="8424936" cy="1323439"/>
          </a:xfrm>
          <a:prstGeom prst="rect">
            <a:avLst/>
          </a:prstGeom>
        </p:spPr>
        <p:txBody>
          <a:bodyPr wrap="square">
            <a:spAutoFit/>
          </a:bodyPr>
          <a:lstStyle/>
          <a:p>
            <a:pPr algn="ctr">
              <a:spcAft>
                <a:spcPts val="600"/>
              </a:spcAft>
            </a:pPr>
            <a:r>
              <a:rPr lang="en-GB" sz="4000" b="1" dirty="0">
                <a:solidFill>
                  <a:schemeClr val="accent5">
                    <a:lumMod val="50000"/>
                  </a:schemeClr>
                </a:solidFill>
              </a:rPr>
              <a:t>Theoretical Foundation and Educational Approach</a:t>
            </a:r>
            <a:endParaRPr lang="he-IL" sz="4000" b="1" dirty="0">
              <a:solidFill>
                <a:schemeClr val="accent5">
                  <a:lumMod val="50000"/>
                </a:schemeClr>
              </a:solidFill>
            </a:endParaRPr>
          </a:p>
        </p:txBody>
      </p:sp>
    </p:spTree>
    <p:extLst>
      <p:ext uri="{BB962C8B-B14F-4D97-AF65-F5344CB8AC3E}">
        <p14:creationId xmlns:p14="http://schemas.microsoft.com/office/powerpoint/2010/main" val="146659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1278248" y="2412479"/>
            <a:ext cx="8136904" cy="3308598"/>
          </a:xfrm>
          <a:prstGeom prst="rect">
            <a:avLst/>
          </a:prstGeom>
          <a:solidFill>
            <a:schemeClr val="bg2">
              <a:lumMod val="90000"/>
              <a:alpha val="64000"/>
            </a:schemeClr>
          </a:solidFill>
        </p:spPr>
        <p:txBody>
          <a:bodyPr wrap="square">
            <a:spAutoFit/>
          </a:bodyPr>
          <a:lstStyle/>
          <a:p>
            <a:pPr marL="176213" algn="l" rtl="0">
              <a:lnSpc>
                <a:spcPct val="150000"/>
              </a:lnSpc>
              <a:spcAft>
                <a:spcPts val="600"/>
              </a:spcAft>
            </a:pPr>
            <a:r>
              <a:rPr lang="en-GB" sz="2400" b="1" dirty="0"/>
              <a:t>From the formal document (p. 74):</a:t>
            </a:r>
            <a:endParaRPr lang="en-US" sz="2400" dirty="0"/>
          </a:p>
          <a:p>
            <a:pPr marL="176213" algn="l" rtl="0">
              <a:lnSpc>
                <a:spcPct val="150000"/>
              </a:lnSpc>
              <a:spcAft>
                <a:spcPts val="600"/>
              </a:spcAft>
            </a:pPr>
            <a:r>
              <a:rPr lang="en-GB" sz="2400" dirty="0" smtClean="0">
                <a:latin typeface="Arial" panose="020B0604020202020204" pitchFamily="34" charset="0"/>
                <a:ea typeface="Calibri" panose="020F0502020204030204" pitchFamily="34" charset="0"/>
                <a:cs typeface="Arial" panose="020B0604020202020204" pitchFamily="34" charset="0"/>
              </a:rPr>
              <a:t>“</a:t>
            </a:r>
            <a:r>
              <a:rPr lang="en-GB" sz="2200" dirty="0" smtClean="0">
                <a:latin typeface="Arial" panose="020B0604020202020204" pitchFamily="34" charset="0"/>
                <a:ea typeface="Calibri" panose="020F0502020204030204" pitchFamily="34" charset="0"/>
                <a:cs typeface="Arial" panose="020B0604020202020204" pitchFamily="34" charset="0"/>
              </a:rPr>
              <a:t>The </a:t>
            </a:r>
            <a:r>
              <a:rPr lang="en-GB" sz="2200" dirty="0">
                <a:latin typeface="Arial" panose="020B0604020202020204" pitchFamily="34" charset="0"/>
                <a:ea typeface="Calibri" panose="020F0502020204030204" pitchFamily="34" charset="0"/>
                <a:cs typeface="Arial" panose="020B0604020202020204" pitchFamily="34" charset="0"/>
              </a:rPr>
              <a:t>model will strengthen beginning teachers’ self-efficacy and voice by involving them as active, self-determining players in the induction process, and highlighting their potential contribution to their schools </a:t>
            </a:r>
            <a:r>
              <a:rPr lang="en-GB" sz="2200" dirty="0" smtClean="0">
                <a:latin typeface="Arial" panose="020B0604020202020204" pitchFamily="34" charset="0"/>
                <a:ea typeface="Calibri" panose="020F0502020204030204" pitchFamily="34" charset="0"/>
                <a:cs typeface="Arial" panose="020B0604020202020204" pitchFamily="34" charset="0"/>
              </a:rPr>
              <a:t>in terms </a:t>
            </a:r>
            <a:r>
              <a:rPr lang="en-GB" sz="2200" dirty="0">
                <a:latin typeface="Arial" panose="020B0604020202020204" pitchFamily="34" charset="0"/>
                <a:ea typeface="Calibri" panose="020F0502020204030204" pitchFamily="34" charset="0"/>
                <a:cs typeface="Arial" panose="020B0604020202020204" pitchFamily="34" charset="0"/>
              </a:rPr>
              <a:t>of unique experience, skills, and expertise”.</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938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666180" y="1548383"/>
            <a:ext cx="9361040" cy="4755148"/>
          </a:xfrm>
          <a:prstGeom prst="rect">
            <a:avLst/>
          </a:prstGeom>
          <a:ln>
            <a:noFill/>
          </a:ln>
        </p:spPr>
        <p:txBody>
          <a:bodyPr wrap="square">
            <a:spAutoFit/>
          </a:bodyPr>
          <a:lstStyle/>
          <a:p>
            <a:pPr algn="l" rtl="0">
              <a:lnSpc>
                <a:spcPct val="150000"/>
              </a:lnSpc>
              <a:spcAft>
                <a:spcPts val="600"/>
              </a:spcAft>
            </a:pPr>
            <a:r>
              <a:rPr lang="en-US" sz="3200" b="1" dirty="0">
                <a:solidFill>
                  <a:schemeClr val="accent5">
                    <a:lumMod val="50000"/>
                  </a:schemeClr>
                </a:solidFill>
              </a:rPr>
              <a:t>Theoretical frameworks</a:t>
            </a:r>
            <a:r>
              <a:rPr lang="en-US" sz="3087" dirty="0" smtClean="0"/>
              <a:t>: </a:t>
            </a:r>
          </a:p>
          <a:p>
            <a:pPr marL="457200" indent="-280988" algn="l" rtl="0">
              <a:lnSpc>
                <a:spcPct val="150000"/>
              </a:lnSpc>
              <a:spcAft>
                <a:spcPts val="1200"/>
              </a:spcAft>
              <a:buClr>
                <a:schemeClr val="accent5">
                  <a:lumMod val="50000"/>
                </a:schemeClr>
              </a:buClr>
              <a:buSzPct val="102000"/>
              <a:buFont typeface="Arial" panose="020B0604020202020204" pitchFamily="34" charset="0"/>
              <a:buChar char="•"/>
            </a:pPr>
            <a:r>
              <a:rPr lang="en-US" sz="2000" dirty="0" smtClean="0"/>
              <a:t>Self-Determination </a:t>
            </a:r>
            <a:r>
              <a:rPr lang="en-US" sz="2000" dirty="0"/>
              <a:t>Theory (SDT</a:t>
            </a:r>
            <a:r>
              <a:rPr lang="en-US" sz="2000" dirty="0" smtClean="0"/>
              <a:t>; Deci </a:t>
            </a:r>
            <a:r>
              <a:rPr lang="en-US" sz="2000" dirty="0"/>
              <a:t>&amp; </a:t>
            </a:r>
            <a:r>
              <a:rPr lang="en-US" sz="2000" dirty="0" smtClean="0"/>
              <a:t>Ryan</a:t>
            </a:r>
            <a:r>
              <a:rPr lang="en-US" sz="2000" dirty="0"/>
              <a:t>, </a:t>
            </a:r>
            <a:r>
              <a:rPr lang="en-US" sz="2000" dirty="0" smtClean="0"/>
              <a:t>2000; 2017) </a:t>
            </a:r>
            <a:r>
              <a:rPr lang="en-US" sz="2000" dirty="0"/>
              <a:t>.</a:t>
            </a:r>
            <a:endParaRPr lang="he-IL" sz="2000" dirty="0"/>
          </a:p>
          <a:p>
            <a:pPr marL="457200" indent="-280988" algn="l" rtl="0">
              <a:buClr>
                <a:schemeClr val="accent5">
                  <a:lumMod val="50000"/>
                </a:schemeClr>
              </a:buClr>
              <a:buSzPct val="102000"/>
              <a:buFont typeface="Arial" panose="020B0604020202020204" pitchFamily="34" charset="0"/>
              <a:buChar char="•"/>
            </a:pPr>
            <a:r>
              <a:rPr lang="en-US" sz="2000" dirty="0" smtClean="0"/>
              <a:t>Role identity </a:t>
            </a:r>
            <a:r>
              <a:rPr lang="en-US" sz="2000" dirty="0"/>
              <a:t>construction and exploration </a:t>
            </a:r>
            <a:r>
              <a:rPr lang="en-US" sz="2000" dirty="0" smtClean="0"/>
              <a:t>processes (Kaplan A., 2014, 2016; </a:t>
            </a:r>
          </a:p>
          <a:p>
            <a:pPr marL="452438" algn="l" rtl="0">
              <a:spcAft>
                <a:spcPts val="1200"/>
              </a:spcAft>
              <a:buClr>
                <a:schemeClr val="accent5">
                  <a:lumMod val="50000"/>
                </a:schemeClr>
              </a:buClr>
              <a:buSzPct val="102000"/>
            </a:pPr>
            <a:r>
              <a:rPr lang="en-US" sz="2000" dirty="0" smtClean="0"/>
              <a:t>Kaplan H., Glassner, &amp; Ades, 2016).</a:t>
            </a:r>
          </a:p>
          <a:p>
            <a:pPr marL="452438" algn="l" rtl="0">
              <a:spcAft>
                <a:spcPts val="1200"/>
              </a:spcAft>
              <a:buClr>
                <a:schemeClr val="accent5">
                  <a:lumMod val="50000"/>
                </a:schemeClr>
              </a:buClr>
              <a:buSzPct val="102000"/>
            </a:pPr>
            <a:r>
              <a:rPr lang="en-GB" sz="2000" dirty="0"/>
              <a:t>Agentic engagement (Reeve, 2016).</a:t>
            </a:r>
          </a:p>
          <a:p>
            <a:pPr marL="457200" indent="-280988" algn="l" rtl="0">
              <a:spcAft>
                <a:spcPts val="1200"/>
              </a:spcAft>
              <a:buClr>
                <a:schemeClr val="accent5">
                  <a:lumMod val="50000"/>
                </a:schemeClr>
              </a:buClr>
              <a:buSzPct val="102000"/>
              <a:buFont typeface="Arial" panose="020B0604020202020204" pitchFamily="34" charset="0"/>
              <a:buChar char="•"/>
            </a:pPr>
            <a:r>
              <a:rPr lang="en-GB" sz="2000" dirty="0" smtClean="0"/>
              <a:t>Positioning Theory (</a:t>
            </a:r>
            <a:r>
              <a:rPr lang="en-GB" sz="2000" dirty="0" err="1"/>
              <a:t>Pinnegar</a:t>
            </a:r>
            <a:r>
              <a:rPr lang="en-GB" sz="2000" dirty="0"/>
              <a:t> &amp; Shaun, 2011</a:t>
            </a:r>
            <a:r>
              <a:rPr lang="en-GB" sz="2000" dirty="0" smtClean="0"/>
              <a:t>).</a:t>
            </a:r>
          </a:p>
          <a:p>
            <a:pPr marL="457200" indent="-280988" algn="l" rtl="0">
              <a:spcAft>
                <a:spcPts val="1200"/>
              </a:spcAft>
              <a:buClr>
                <a:schemeClr val="accent5">
                  <a:lumMod val="50000"/>
                </a:schemeClr>
              </a:buClr>
              <a:buSzPct val="102000"/>
              <a:buFont typeface="Arial" panose="020B0604020202020204" pitchFamily="34" charset="0"/>
              <a:buChar char="•"/>
            </a:pPr>
            <a:r>
              <a:rPr lang="en-GB" sz="2000" dirty="0" smtClean="0"/>
              <a:t>Moral </a:t>
            </a:r>
            <a:r>
              <a:rPr lang="en-GB" sz="2000" dirty="0"/>
              <a:t>issues that influence teachers’ professional </a:t>
            </a:r>
            <a:r>
              <a:rPr lang="en-GB" sz="2000" dirty="0" smtClean="0"/>
              <a:t>identity – need to be developed and written (such as the </a:t>
            </a:r>
            <a:r>
              <a:rPr lang="en-GB" sz="2000" dirty="0" err="1"/>
              <a:t>V</a:t>
            </a:r>
            <a:r>
              <a:rPr lang="en-GB" sz="2000" i="1" dirty="0" err="1"/>
              <a:t>a</a:t>
            </a:r>
            <a:r>
              <a:rPr lang="en-GB" sz="2000" dirty="0" err="1"/>
              <a:t>KE</a:t>
            </a:r>
            <a:r>
              <a:rPr lang="en-GB" sz="2000" dirty="0"/>
              <a:t> </a:t>
            </a:r>
            <a:r>
              <a:rPr lang="en-GB" sz="2000" dirty="0" smtClean="0"/>
              <a:t>model, P11, and work done by P3 and P10).</a:t>
            </a:r>
          </a:p>
          <a:p>
            <a:pPr marL="457200" indent="-280988" algn="l" rtl="0">
              <a:spcAft>
                <a:spcPts val="1200"/>
              </a:spcAft>
              <a:buClr>
                <a:schemeClr val="accent5">
                  <a:lumMod val="50000"/>
                </a:schemeClr>
              </a:buClr>
              <a:buSzPct val="102000"/>
              <a:buFont typeface="Arial" panose="020B0604020202020204" pitchFamily="34" charset="0"/>
              <a:buChar char="•"/>
            </a:pPr>
            <a:r>
              <a:rPr lang="en-GB" sz="2000" dirty="0" smtClean="0"/>
              <a:t>Training Units for Mentors – theoretical background might be added (P4, P7).</a:t>
            </a:r>
          </a:p>
          <a:p>
            <a:pPr marL="457200" indent="-280988" algn="l" rtl="0">
              <a:spcAft>
                <a:spcPts val="1200"/>
              </a:spcAft>
              <a:buClr>
                <a:schemeClr val="accent5">
                  <a:lumMod val="50000"/>
                </a:schemeClr>
              </a:buClr>
              <a:buSzPct val="102000"/>
              <a:buFont typeface="Arial" panose="020B0604020202020204" pitchFamily="34" charset="0"/>
              <a:buChar char="•"/>
            </a:pPr>
            <a:r>
              <a:rPr lang="en-GB" sz="2000" dirty="0" smtClean="0"/>
              <a:t>Additional - ?</a:t>
            </a:r>
            <a:endParaRPr lang="he-IL" sz="2000" dirty="0" smtClean="0"/>
          </a:p>
        </p:txBody>
      </p:sp>
    </p:spTree>
    <p:extLst>
      <p:ext uri="{BB962C8B-B14F-4D97-AF65-F5344CB8AC3E}">
        <p14:creationId xmlns:p14="http://schemas.microsoft.com/office/powerpoint/2010/main" val="431001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21347" y="2196455"/>
            <a:ext cx="9050706" cy="3770263"/>
          </a:xfrm>
          <a:prstGeom prst="rect">
            <a:avLst/>
          </a:prstGeom>
          <a:ln>
            <a:noFill/>
          </a:ln>
        </p:spPr>
        <p:txBody>
          <a:bodyPr wrap="square">
            <a:spAutoFit/>
          </a:bodyPr>
          <a:lstStyle/>
          <a:p>
            <a:pPr algn="l" rtl="0">
              <a:lnSpc>
                <a:spcPts val="3300"/>
              </a:lnSpc>
              <a:spcAft>
                <a:spcPts val="1323"/>
              </a:spcAft>
            </a:pPr>
            <a:r>
              <a:rPr lang="en-US" sz="2000" dirty="0">
                <a:latin typeface="Arial" panose="020B0604020202020204" pitchFamily="34" charset="0"/>
                <a:cs typeface="Arial" panose="020B0604020202020204" pitchFamily="34" charset="0"/>
              </a:rPr>
              <a:t>Most </a:t>
            </a:r>
            <a:r>
              <a:rPr lang="en-US" sz="2000" dirty="0" smtClean="0">
                <a:latin typeface="Arial" panose="020B0604020202020204" pitchFamily="34" charset="0"/>
                <a:cs typeface="Arial" panose="020B0604020202020204" pitchFamily="34" charset="0"/>
              </a:rPr>
              <a:t>induction programmers </a:t>
            </a:r>
            <a:r>
              <a:rPr lang="en-US" sz="2000" dirty="0">
                <a:latin typeface="Arial" panose="020B0604020202020204" pitchFamily="34" charset="0"/>
                <a:cs typeface="Arial" panose="020B0604020202020204" pitchFamily="34" charset="0"/>
              </a:rPr>
              <a:t>tend to consider </a:t>
            </a:r>
            <a:r>
              <a:rPr lang="en-US" sz="2000" dirty="0" smtClean="0">
                <a:latin typeface="Arial" panose="020B0604020202020204" pitchFamily="34" charset="0"/>
                <a:cs typeface="Arial" panose="020B0604020202020204" pitchFamily="34" charset="0"/>
              </a:rPr>
              <a:t>novice teachers </a:t>
            </a:r>
            <a:r>
              <a:rPr lang="en-US" sz="2000" dirty="0">
                <a:latin typeface="Arial" panose="020B0604020202020204" pitchFamily="34" charset="0"/>
                <a:cs typeface="Arial" panose="020B0604020202020204" pitchFamily="34" charset="0"/>
              </a:rPr>
              <a:t>as helpless and </a:t>
            </a:r>
            <a:r>
              <a:rPr lang="en-US" sz="2000" dirty="0" smtClean="0">
                <a:latin typeface="Arial" panose="020B0604020202020204" pitchFamily="34" charset="0"/>
                <a:cs typeface="Arial" panose="020B0604020202020204" pitchFamily="34" charset="0"/>
              </a:rPr>
              <a:t>passive, </a:t>
            </a:r>
            <a:r>
              <a:rPr lang="en-US" sz="2000" dirty="0">
                <a:latin typeface="Arial" panose="020B0604020202020204" pitchFamily="34" charset="0"/>
                <a:cs typeface="Arial" panose="020B0604020202020204" pitchFamily="34" charset="0"/>
              </a:rPr>
              <a:t>and most studies focus on </a:t>
            </a:r>
            <a:r>
              <a:rPr lang="en-US" sz="2000" dirty="0" smtClean="0">
                <a:latin typeface="Arial" panose="020B0604020202020204" pitchFamily="34" charset="0"/>
                <a:cs typeface="Arial" panose="020B0604020202020204" pitchFamily="34" charset="0"/>
              </a:rPr>
              <a:t>teachers’ </a:t>
            </a:r>
            <a:r>
              <a:rPr lang="en-US" sz="2000" dirty="0">
                <a:latin typeface="Arial" panose="020B0604020202020204" pitchFamily="34" charset="0"/>
                <a:cs typeface="Arial" panose="020B0604020202020204" pitchFamily="34" charset="0"/>
              </a:rPr>
              <a:t>difficulties (</a:t>
            </a:r>
            <a:r>
              <a:rPr lang="en-US" sz="2000" dirty="0" err="1">
                <a:latin typeface="Arial" panose="020B0604020202020204" pitchFamily="34" charset="0"/>
                <a:cs typeface="Arial" panose="020B0604020202020204" pitchFamily="34" charset="0"/>
              </a:rPr>
              <a:t>Ulvik</a:t>
            </a:r>
            <a:r>
              <a:rPr lang="en-US" sz="2000" dirty="0">
                <a:latin typeface="Arial" panose="020B0604020202020204" pitchFamily="34" charset="0"/>
                <a:cs typeface="Arial" panose="020B0604020202020204" pitchFamily="34" charset="0"/>
              </a:rPr>
              <a:t> &amp; </a:t>
            </a:r>
            <a:r>
              <a:rPr lang="en-US" sz="2000" dirty="0" err="1">
                <a:latin typeface="Arial" panose="020B0604020202020204" pitchFamily="34" charset="0"/>
                <a:cs typeface="Arial" panose="020B0604020202020204" pitchFamily="34" charset="0"/>
              </a:rPr>
              <a:t>Langørgen</a:t>
            </a:r>
            <a:r>
              <a:rPr lang="en-US" sz="2000" dirty="0">
                <a:latin typeface="Arial" panose="020B0604020202020204" pitchFamily="34" charset="0"/>
                <a:cs typeface="Arial" panose="020B0604020202020204" pitchFamily="34" charset="0"/>
              </a:rPr>
              <a:t>, 2012). </a:t>
            </a:r>
          </a:p>
          <a:p>
            <a:pPr algn="l" rtl="0">
              <a:spcAft>
                <a:spcPts val="1323"/>
              </a:spcAft>
            </a:pPr>
            <a:r>
              <a:rPr lang="en-US" sz="2000" dirty="0">
                <a:latin typeface="Arial" panose="020B0604020202020204" pitchFamily="34" charset="0"/>
                <a:cs typeface="Arial" panose="020B0604020202020204" pitchFamily="34" charset="0"/>
              </a:rPr>
              <a:t>SDT specifies the conditions for human growth.</a:t>
            </a:r>
          </a:p>
          <a:p>
            <a:pPr algn="l" rtl="0">
              <a:spcAft>
                <a:spcPts val="1323"/>
              </a:spcAft>
              <a:defRPr/>
            </a:pPr>
            <a:r>
              <a:rPr lang="en-US" sz="2000" dirty="0">
                <a:latin typeface="Arial" panose="020B0604020202020204" pitchFamily="34" charset="0"/>
                <a:cs typeface="Arial" panose="020B0604020202020204" pitchFamily="34" charset="0"/>
              </a:rPr>
              <a:t>SDT is a humanistic approach that is based on the assumption that people have evolved tendencies </a:t>
            </a:r>
            <a:r>
              <a:rPr lang="en-US" sz="2000" dirty="0" smtClean="0">
                <a:latin typeface="Arial" panose="020B0604020202020204" pitchFamily="34" charset="0"/>
                <a:cs typeface="Arial" panose="020B0604020202020204" pitchFamily="34" charset="0"/>
              </a:rPr>
              <a:t>toward </a:t>
            </a:r>
            <a:r>
              <a:rPr lang="en-US" sz="2000" dirty="0">
                <a:latin typeface="Arial" panose="020B0604020202020204" pitchFamily="34" charset="0"/>
                <a:cs typeface="Arial" panose="020B0604020202020204" pitchFamily="34" charset="0"/>
              </a:rPr>
              <a:t>psychological growth, mastering </a:t>
            </a:r>
            <a:r>
              <a:rPr lang="en-US" sz="2000" dirty="0" smtClean="0">
                <a:latin typeface="Arial" panose="020B0604020202020204" pitchFamily="34" charset="0"/>
                <a:cs typeface="Arial" panose="020B0604020202020204" pitchFamily="34" charset="0"/>
              </a:rPr>
              <a:t>challenges, </a:t>
            </a:r>
            <a:r>
              <a:rPr lang="en-US" sz="2000" dirty="0">
                <a:latin typeface="Arial" panose="020B0604020202020204" pitchFamily="34" charset="0"/>
                <a:cs typeface="Arial" panose="020B0604020202020204" pitchFamily="34" charset="0"/>
              </a:rPr>
              <a:t>and integrating new experiences into a coherent sense of self (</a:t>
            </a:r>
            <a:r>
              <a:rPr lang="en-US" sz="2000" dirty="0" err="1">
                <a:latin typeface="Arial" panose="020B0604020202020204" pitchFamily="34" charset="0"/>
                <a:cs typeface="Arial" panose="020B0604020202020204" pitchFamily="34" charset="0"/>
              </a:rPr>
              <a:t>Deci</a:t>
            </a:r>
            <a:r>
              <a:rPr lang="en-US" sz="2000" dirty="0">
                <a:latin typeface="Arial" panose="020B0604020202020204" pitchFamily="34" charset="0"/>
                <a:cs typeface="Arial" panose="020B0604020202020204" pitchFamily="34" charset="0"/>
              </a:rPr>
              <a:t> &amp; Ryan, 2000).</a:t>
            </a:r>
          </a:p>
          <a:p>
            <a:pPr algn="l">
              <a:spcAft>
                <a:spcPts val="662"/>
              </a:spcAft>
              <a:defRPr/>
            </a:pPr>
            <a:r>
              <a:rPr lang="en-US" sz="2000" dirty="0">
                <a:latin typeface="Arial" panose="020B0604020202020204" pitchFamily="34" charset="0"/>
                <a:cs typeface="Arial" panose="020B0604020202020204" pitchFamily="34" charset="0"/>
              </a:rPr>
              <a:t>The social context can either support or thwart these natural tendencies</a:t>
            </a:r>
            <a:r>
              <a:rPr lang="en-US" sz="2400" dirty="0">
                <a:latin typeface="Arial" panose="020B0604020202020204" pitchFamily="34" charset="0"/>
                <a:cs typeface="Arial" panose="020B0604020202020204" pitchFamily="34" charset="0"/>
              </a:rPr>
              <a:t>.</a:t>
            </a:r>
          </a:p>
        </p:txBody>
      </p:sp>
      <p:sp>
        <p:nvSpPr>
          <p:cNvPr id="3" name="מלבן 2"/>
          <p:cNvSpPr/>
          <p:nvPr/>
        </p:nvSpPr>
        <p:spPr>
          <a:xfrm>
            <a:off x="2394372" y="1548383"/>
            <a:ext cx="5904656" cy="584775"/>
          </a:xfrm>
          <a:prstGeom prst="rect">
            <a:avLst/>
          </a:prstGeom>
        </p:spPr>
        <p:txBody>
          <a:bodyPr wrap="square">
            <a:spAutoFit/>
          </a:bodyPr>
          <a:lstStyle/>
          <a:p>
            <a:r>
              <a:rPr lang="en-US" sz="3200" b="1" dirty="0">
                <a:solidFill>
                  <a:schemeClr val="accent5">
                    <a:lumMod val="50000"/>
                  </a:schemeClr>
                </a:solidFill>
              </a:rPr>
              <a:t>Self-Determination </a:t>
            </a:r>
            <a:r>
              <a:rPr lang="en-US" sz="3200" b="1" dirty="0" smtClean="0">
                <a:solidFill>
                  <a:schemeClr val="accent5">
                    <a:lumMod val="50000"/>
                  </a:schemeClr>
                </a:solidFill>
              </a:rPr>
              <a:t>Theory – SDT</a:t>
            </a:r>
            <a:endParaRPr lang="he-IL" sz="3200" b="1" dirty="0">
              <a:solidFill>
                <a:schemeClr val="accent5">
                  <a:lumMod val="50000"/>
                </a:schemeClr>
              </a:solidFill>
            </a:endParaRPr>
          </a:p>
        </p:txBody>
      </p:sp>
    </p:spTree>
    <p:extLst>
      <p:ext uri="{BB962C8B-B14F-4D97-AF65-F5344CB8AC3E}">
        <p14:creationId xmlns:p14="http://schemas.microsoft.com/office/powerpoint/2010/main" val="2683206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ציין מיקום תוכן 1"/>
          <p:cNvSpPr txBox="1">
            <a:spLocks/>
          </p:cNvSpPr>
          <p:nvPr/>
        </p:nvSpPr>
        <p:spPr>
          <a:xfrm>
            <a:off x="1269908" y="1836415"/>
            <a:ext cx="8153584" cy="5493921"/>
          </a:xfrm>
          <a:prstGeom prst="rect">
            <a:avLst/>
          </a:prstGeom>
          <a:ln>
            <a:noFill/>
          </a:ln>
        </p:spPr>
        <p:txBody>
          <a:bodyPr vert="horz" lIns="104306" tIns="52153" rIns="104306" bIns="52153" rtlCol="1" anchor="ctr">
            <a:normAutofit/>
          </a:bodyPr>
          <a:lstStyle>
            <a:lvl1pPr algn="ctr" defTabSz="1043056" rtl="1" eaLnBrk="1" latinLnBrk="0" hangingPunct="1">
              <a:spcBef>
                <a:spcPct val="0"/>
              </a:spcBef>
              <a:buNone/>
              <a:defRPr sz="5000" kern="1200">
                <a:solidFill>
                  <a:schemeClr val="tx1"/>
                </a:solidFill>
                <a:latin typeface="+mj-lt"/>
                <a:ea typeface="+mj-ea"/>
                <a:cs typeface="+mj-cs"/>
              </a:defRPr>
            </a:lvl1pPr>
          </a:lstStyle>
          <a:p>
            <a:pPr algn="l" rtl="0">
              <a:spcAft>
                <a:spcPts val="1200"/>
              </a:spcAft>
            </a:pPr>
            <a:r>
              <a:rPr lang="en-US" sz="2200" dirty="0" smtClean="0">
                <a:solidFill>
                  <a:prstClr val="black"/>
                </a:solidFill>
              </a:rPr>
              <a:t>According to SDT the nutriments for optimal development are three basic innate and universal psychological needs: </a:t>
            </a:r>
          </a:p>
          <a:p>
            <a:pPr marL="363538" indent="-187325" algn="l" rtl="0">
              <a:lnSpc>
                <a:spcPct val="150000"/>
              </a:lnSpc>
              <a:spcAft>
                <a:spcPts val="600"/>
              </a:spcAft>
              <a:defRPr/>
            </a:pPr>
            <a:r>
              <a:rPr lang="en-US" sz="2200" b="1" i="1" dirty="0" smtClean="0">
                <a:solidFill>
                  <a:srgbClr val="4BACC6">
                    <a:lumMod val="50000"/>
                  </a:srgbClr>
                </a:solidFill>
              </a:rPr>
              <a:t>The need for relatedness/security</a:t>
            </a:r>
          </a:p>
          <a:p>
            <a:pPr marL="363538" indent="-187325" algn="l" rtl="0">
              <a:lnSpc>
                <a:spcPct val="150000"/>
              </a:lnSpc>
              <a:spcAft>
                <a:spcPts val="600"/>
              </a:spcAft>
              <a:defRPr/>
            </a:pPr>
            <a:r>
              <a:rPr lang="en-US" sz="2200" b="1" i="1" dirty="0" smtClean="0">
                <a:solidFill>
                  <a:srgbClr val="4BACC6">
                    <a:lumMod val="50000"/>
                  </a:srgbClr>
                </a:solidFill>
              </a:rPr>
              <a:t>The need for competence</a:t>
            </a:r>
          </a:p>
          <a:p>
            <a:pPr marL="363538" indent="-187325" algn="l" rtl="0">
              <a:lnSpc>
                <a:spcPct val="150000"/>
              </a:lnSpc>
              <a:spcAft>
                <a:spcPts val="1200"/>
              </a:spcAft>
              <a:defRPr/>
            </a:pPr>
            <a:r>
              <a:rPr lang="en-US" sz="2200" b="1" i="1" dirty="0" smtClean="0">
                <a:solidFill>
                  <a:srgbClr val="4BACC6">
                    <a:lumMod val="50000"/>
                  </a:srgbClr>
                </a:solidFill>
              </a:rPr>
              <a:t>The need for autonomy</a:t>
            </a:r>
            <a:endParaRPr lang="he-IL" sz="2200" b="1" i="1" dirty="0" smtClean="0">
              <a:solidFill>
                <a:srgbClr val="4BACC6">
                  <a:lumMod val="50000"/>
                </a:srgbClr>
              </a:solidFill>
            </a:endParaRPr>
          </a:p>
          <a:p>
            <a:pPr algn="l" rtl="0"/>
            <a:r>
              <a:rPr lang="en-US" sz="2200" dirty="0" smtClean="0">
                <a:solidFill>
                  <a:prstClr val="black"/>
                </a:solidFill>
              </a:rPr>
              <a:t>Need satisfaction contributes to optimal development and a high level of self-determination: autonomous motivation, well-being, meaningful involvement in practice, social adjustment, and positive functioning (Deci &amp; Ryan, 2000; Roth et al., 2007; Kaplan &amp; Assor, 2012).</a:t>
            </a:r>
            <a:endParaRPr lang="he-IL" dirty="0" smtClean="0">
              <a:solidFill>
                <a:prstClr val="black"/>
              </a:solidFill>
            </a:endParaRPr>
          </a:p>
        </p:txBody>
      </p:sp>
      <p:sp>
        <p:nvSpPr>
          <p:cNvPr id="3" name="TextBox 4"/>
          <p:cNvSpPr txBox="1">
            <a:spLocks noChangeArrowheads="1"/>
          </p:cNvSpPr>
          <p:nvPr/>
        </p:nvSpPr>
        <p:spPr bwMode="auto">
          <a:xfrm>
            <a:off x="1674292" y="1404367"/>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en-US" altLang="he-IL" sz="2800" b="1" dirty="0">
                <a:solidFill>
                  <a:srgbClr val="4BACC6">
                    <a:lumMod val="50000"/>
                  </a:srgbClr>
                </a:solidFill>
                <a:latin typeface="Calibri"/>
              </a:rPr>
              <a:t>Basic </a:t>
            </a:r>
            <a:r>
              <a:rPr lang="en-US" altLang="he-IL" sz="2800" b="1" dirty="0" smtClean="0">
                <a:solidFill>
                  <a:srgbClr val="4BACC6">
                    <a:lumMod val="50000"/>
                  </a:srgbClr>
                </a:solidFill>
                <a:latin typeface="Calibri"/>
              </a:rPr>
              <a:t>Psychological Needs</a:t>
            </a:r>
            <a:endParaRPr lang="he-IL" altLang="he-IL" sz="2800" b="1" dirty="0">
              <a:solidFill>
                <a:srgbClr val="4BACC6">
                  <a:lumMod val="50000"/>
                </a:srgbClr>
              </a:solidFill>
              <a:latin typeface="Calibri"/>
            </a:endParaRPr>
          </a:p>
        </p:txBody>
      </p:sp>
    </p:spTree>
    <p:extLst>
      <p:ext uri="{BB962C8B-B14F-4D97-AF65-F5344CB8AC3E}">
        <p14:creationId xmlns:p14="http://schemas.microsoft.com/office/powerpoint/2010/main" val="534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0196" y="1752478"/>
            <a:ext cx="8755939" cy="5324535"/>
          </a:xfrm>
          <a:prstGeom prst="rect">
            <a:avLst/>
          </a:prstGeom>
          <a:noFill/>
          <a:ln w="25400">
            <a:noFill/>
          </a:ln>
        </p:spPr>
        <p:txBody>
          <a:bodyPr wrap="square" rtlCol="1">
            <a:spAutoFit/>
          </a:bodyPr>
          <a:lstStyle/>
          <a:p>
            <a:pPr marL="179388" algn="l" defTabSz="914400" rtl="0" eaLnBrk="0" fontAlgn="base" hangingPunct="0">
              <a:spcBef>
                <a:spcPct val="0"/>
              </a:spcBef>
              <a:spcAft>
                <a:spcPts val="600"/>
              </a:spcAft>
              <a:defRPr/>
            </a:pPr>
            <a:r>
              <a:rPr lang="en-US" sz="2400" b="1" dirty="0" smtClean="0">
                <a:solidFill>
                  <a:schemeClr val="accent5">
                    <a:lumMod val="50000"/>
                  </a:schemeClr>
                </a:solidFill>
                <a:latin typeface="Arial" panose="020B0604020202020204" pitchFamily="34" charset="0"/>
                <a:ea typeface="Calibri" pitchFamily="34" charset="0"/>
                <a:cs typeface="Arial" panose="020B0604020202020204" pitchFamily="34" charset="0"/>
              </a:rPr>
              <a:t>The need for relatedness</a:t>
            </a:r>
          </a:p>
          <a:p>
            <a:pPr marL="179388" algn="l" defTabSz="914400" rtl="0" eaLnBrk="0" fontAlgn="base" hangingPunct="0">
              <a:spcBef>
                <a:spcPct val="0"/>
              </a:spcBef>
              <a:spcAft>
                <a:spcPts val="1200"/>
              </a:spcAft>
              <a:defRPr/>
            </a:pP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need to </a:t>
            </a:r>
            <a:r>
              <a:rPr lang="en-US" altLang="he-IL" sz="1900" dirty="0">
                <a:latin typeface="Arial" panose="020B0604020202020204" pitchFamily="34" charset="0"/>
                <a:cs typeface="Arial" panose="020B0604020202020204" pitchFamily="34" charset="0"/>
              </a:rPr>
              <a:t>develop a caring, safe, and self-sufficient relationship with close people. Feeling cared for, connected to, and </a:t>
            </a:r>
            <a:r>
              <a:rPr lang="en-US" altLang="he-IL" sz="1900" dirty="0" smtClean="0">
                <a:latin typeface="Arial" panose="020B0604020202020204" pitchFamily="34" charset="0"/>
                <a:cs typeface="Arial" panose="020B0604020202020204" pitchFamily="34" charset="0"/>
              </a:rPr>
              <a:t>a sense </a:t>
            </a:r>
            <a:r>
              <a:rPr lang="en-US" altLang="he-IL" sz="1900" dirty="0">
                <a:latin typeface="Arial" panose="020B0604020202020204" pitchFamily="34" charset="0"/>
                <a:cs typeface="Arial" panose="020B0604020202020204" pitchFamily="34" charset="0"/>
              </a:rPr>
              <a:t>of belonging with others, to be part of a community</a:t>
            </a:r>
            <a:r>
              <a:rPr lang="en-US" altLang="he-IL" sz="1900" dirty="0" smtClean="0">
                <a:latin typeface="Arial" panose="020B0604020202020204" pitchFamily="34" charset="0"/>
                <a:cs typeface="Arial" panose="020B0604020202020204" pitchFamily="34" charset="0"/>
              </a:rPr>
              <a:t>. </a:t>
            </a:r>
            <a:endParaRPr lang="en-US" altLang="he-IL" sz="1900" dirty="0">
              <a:latin typeface="Arial" panose="020B0604020202020204" pitchFamily="34" charset="0"/>
              <a:cs typeface="Arial" panose="020B0604020202020204" pitchFamily="34" charset="0"/>
            </a:endParaRPr>
          </a:p>
          <a:p>
            <a:pPr marL="179388" algn="l" defTabSz="914400" rtl="0" eaLnBrk="0" fontAlgn="base" hangingPunct="0">
              <a:spcBef>
                <a:spcPct val="0"/>
              </a:spcBef>
              <a:spcAft>
                <a:spcPts val="600"/>
              </a:spcAft>
              <a:defRPr/>
            </a:pPr>
            <a:r>
              <a:rPr lang="en-US" sz="2400" b="1" dirty="0" smtClean="0">
                <a:solidFill>
                  <a:schemeClr val="accent5">
                    <a:lumMod val="50000"/>
                  </a:schemeClr>
                </a:solidFill>
                <a:latin typeface="Arial" panose="020B0604020202020204" pitchFamily="34" charset="0"/>
                <a:ea typeface="Calibri" pitchFamily="34" charset="0"/>
                <a:cs typeface="Arial" panose="020B0604020202020204" pitchFamily="34" charset="0"/>
              </a:rPr>
              <a:t>The need for competence</a:t>
            </a:r>
          </a:p>
          <a:p>
            <a:pPr marL="179388" algn="l" defTabSz="914400" rtl="0" eaLnBrk="0" fontAlgn="base" hangingPunct="0">
              <a:spcBef>
                <a:spcPct val="0"/>
              </a:spcBef>
              <a:spcAft>
                <a:spcPts val="1200"/>
              </a:spcAft>
              <a:defRPr/>
            </a:pPr>
            <a:r>
              <a:rPr lang="en-US" altLang="he-IL" sz="1900" dirty="0" smtClean="0">
                <a:latin typeface="Arial" panose="020B0604020202020204" pitchFamily="34" charset="0"/>
                <a:cs typeface="Arial" panose="020B0604020202020204" pitchFamily="34" charset="0"/>
              </a:rPr>
              <a:t>To </a:t>
            </a:r>
            <a:r>
              <a:rPr lang="en-US" altLang="he-IL" sz="1900" dirty="0">
                <a:latin typeface="Arial" panose="020B0604020202020204" pitchFamily="34" charset="0"/>
                <a:cs typeface="Arial" panose="020B0604020202020204" pitchFamily="34" charset="0"/>
              </a:rPr>
              <a:t>feel able to fulfill positive expected outcomes (challenging plans and objectives) </a:t>
            </a:r>
            <a:r>
              <a:rPr lang="en-US" altLang="he-IL" sz="1900" dirty="0" smtClean="0">
                <a:latin typeface="Arial" panose="020B0604020202020204" pitchFamily="34" charset="0"/>
                <a:cs typeface="Arial" panose="020B0604020202020204" pitchFamily="34" charset="0"/>
              </a:rPr>
              <a:t>that </a:t>
            </a:r>
            <a:r>
              <a:rPr lang="en-US" altLang="he-IL" sz="1900" dirty="0">
                <a:latin typeface="Arial" panose="020B0604020202020204" pitchFamily="34" charset="0"/>
                <a:cs typeface="Arial" panose="020B0604020202020204" pitchFamily="34" charset="0"/>
              </a:rPr>
              <a:t>are not within easy </a:t>
            </a:r>
            <a:r>
              <a:rPr lang="en-US" altLang="he-IL" sz="1900" dirty="0" smtClean="0">
                <a:latin typeface="Arial" panose="020B0604020202020204" pitchFamily="34" charset="0"/>
                <a:cs typeface="Arial" panose="020B0604020202020204" pitchFamily="34" charset="0"/>
              </a:rPr>
              <a:t>reach, </a:t>
            </a:r>
            <a:r>
              <a:rPr lang="en-US" altLang="he-IL" sz="1900" dirty="0">
                <a:latin typeface="Arial" panose="020B0604020202020204" pitchFamily="34" charset="0"/>
                <a:cs typeface="Arial" panose="020B0604020202020204" pitchFamily="34" charset="0"/>
              </a:rPr>
              <a:t>and to avoid negative outcomes, a desire to feel effective. </a:t>
            </a:r>
          </a:p>
          <a:p>
            <a:pPr marL="179388" algn="l" defTabSz="914400" rtl="0" eaLnBrk="0" fontAlgn="base" hangingPunct="0">
              <a:spcBef>
                <a:spcPct val="0"/>
              </a:spcBef>
              <a:spcAft>
                <a:spcPts val="600"/>
              </a:spcAft>
              <a:defRPr/>
            </a:pPr>
            <a:r>
              <a:rPr lang="en-US" sz="2400" b="1" dirty="0" smtClean="0">
                <a:solidFill>
                  <a:schemeClr val="accent5">
                    <a:lumMod val="50000"/>
                  </a:schemeClr>
                </a:solidFill>
                <a:latin typeface="Arial" panose="020B0604020202020204" pitchFamily="34" charset="0"/>
                <a:ea typeface="Calibri" pitchFamily="34" charset="0"/>
                <a:cs typeface="Arial" panose="020B0604020202020204" pitchFamily="34" charset="0"/>
              </a:rPr>
              <a:t>The need for autonomy</a:t>
            </a:r>
          </a:p>
          <a:p>
            <a:pPr marL="179388" algn="l" defTabSz="914400" rtl="0" eaLnBrk="0" fontAlgn="base" hangingPunct="0">
              <a:spcBef>
                <a:spcPct val="0"/>
              </a:spcBef>
              <a:spcAft>
                <a:spcPts val="600"/>
              </a:spcAft>
              <a:defRPr/>
            </a:pPr>
            <a:r>
              <a:rPr lang="en-US" altLang="he-IL" sz="1900" dirty="0" smtClean="0">
                <a:latin typeface="Arial" panose="020B0604020202020204" pitchFamily="34" charset="0"/>
                <a:cs typeface="Arial" panose="020B0604020202020204" pitchFamily="34" charset="0"/>
              </a:rPr>
              <a:t>To </a:t>
            </a:r>
            <a:r>
              <a:rPr lang="en-US" altLang="he-IL" sz="1900" dirty="0">
                <a:latin typeface="Arial" panose="020B0604020202020204" pitchFamily="34" charset="0"/>
                <a:cs typeface="Arial" panose="020B0604020202020204" pitchFamily="34" charset="0"/>
              </a:rPr>
              <a:t>act as a causal agent, an urge for volition, </a:t>
            </a:r>
            <a:r>
              <a:rPr lang="en-US" altLang="he-IL" sz="1900" dirty="0" smtClean="0">
                <a:latin typeface="Arial" panose="020B0604020202020204" pitchFamily="34" charset="0"/>
                <a:cs typeface="Arial" panose="020B0604020202020204" pitchFamily="34" charset="0"/>
              </a:rPr>
              <a:t>self-expression, and meaningfulness. </a:t>
            </a:r>
            <a:r>
              <a:rPr lang="en-US" altLang="he-IL" sz="1900" dirty="0">
                <a:latin typeface="Arial" panose="020B0604020202020204" pitchFamily="34" charset="0"/>
                <a:cs typeface="Arial" panose="020B0604020202020204" pitchFamily="34" charset="0"/>
              </a:rPr>
              <a:t>The striving to avoid coercion and have optional </a:t>
            </a:r>
            <a:r>
              <a:rPr lang="en-US" altLang="he-IL" sz="1900" dirty="0" smtClean="0">
                <a:latin typeface="Arial" panose="020B0604020202020204" pitchFamily="34" charset="0"/>
                <a:cs typeface="Arial" panose="020B0604020202020204" pitchFamily="34" charset="0"/>
              </a:rPr>
              <a:t>choice and voice. </a:t>
            </a:r>
          </a:p>
          <a:p>
            <a:pPr marL="179388" algn="l" defTabSz="914400" rtl="0" eaLnBrk="0" fontAlgn="base" hangingPunct="0">
              <a:spcBef>
                <a:spcPct val="0"/>
              </a:spcBef>
              <a:defRPr/>
            </a:pPr>
            <a:r>
              <a:rPr lang="en-US" altLang="he-IL" sz="1900" dirty="0">
                <a:latin typeface="Arial" panose="020B0604020202020204" pitchFamily="34" charset="0"/>
                <a:cs typeface="Arial" panose="020B0604020202020204" pitchFamily="34" charset="0"/>
              </a:rPr>
              <a:t>The striving to </a:t>
            </a:r>
            <a:r>
              <a:rPr lang="en-US" altLang="he-IL" sz="1900" dirty="0" smtClean="0">
                <a:latin typeface="Arial" panose="020B0604020202020204" pitchFamily="34" charset="0"/>
                <a:cs typeface="Arial" panose="020B0604020202020204" pitchFamily="34" charset="0"/>
              </a:rPr>
              <a:t>realize </a:t>
            </a:r>
            <a:r>
              <a:rPr lang="en-US" altLang="he-IL" sz="1900" dirty="0">
                <a:latin typeface="Arial" panose="020B0604020202020204" pitchFamily="34" charset="0"/>
                <a:cs typeface="Arial" panose="020B0604020202020204" pitchFamily="34" charset="0"/>
              </a:rPr>
              <a:t>and to form </a:t>
            </a:r>
            <a:r>
              <a:rPr lang="en-US" altLang="he-IL" sz="1900" dirty="0" smtClean="0">
                <a:latin typeface="Arial" panose="020B0604020202020204" pitchFamily="34" charset="0"/>
                <a:cs typeface="Arial" panose="020B0604020202020204" pitchFamily="34" charset="0"/>
              </a:rPr>
              <a:t>– in </a:t>
            </a:r>
            <a:r>
              <a:rPr lang="en-US" altLang="he-IL" sz="1900" dirty="0">
                <a:latin typeface="Arial" panose="020B0604020202020204" pitchFamily="34" charset="0"/>
                <a:cs typeface="Arial" panose="020B0604020202020204" pitchFamily="34" charset="0"/>
              </a:rPr>
              <a:t>an active and explorative way </a:t>
            </a:r>
            <a:r>
              <a:rPr lang="en-US" altLang="he-IL" sz="1900" dirty="0" smtClean="0">
                <a:latin typeface="Arial" panose="020B0604020202020204" pitchFamily="34" charset="0"/>
                <a:cs typeface="Arial" panose="020B0604020202020204" pitchFamily="34" charset="0"/>
              </a:rPr>
              <a:t>– authentic</a:t>
            </a:r>
            <a:r>
              <a:rPr lang="en-US" altLang="he-IL" sz="1900" dirty="0">
                <a:latin typeface="Arial" panose="020B0604020202020204" pitchFamily="34" charset="0"/>
                <a:cs typeface="Arial" panose="020B0604020202020204" pitchFamily="34" charset="0"/>
              </a:rPr>
              <a:t>, </a:t>
            </a:r>
            <a:r>
              <a:rPr lang="en-US" altLang="he-IL" sz="1900" dirty="0" smtClean="0">
                <a:latin typeface="Arial" panose="020B0604020202020204" pitchFamily="34" charset="0"/>
                <a:cs typeface="Arial" panose="020B0604020202020204" pitchFamily="34" charset="0"/>
              </a:rPr>
              <a:t>direction-giving </a:t>
            </a:r>
            <a:r>
              <a:rPr lang="en-US" altLang="he-IL" sz="1900" dirty="0">
                <a:latin typeface="Arial" panose="020B0604020202020204" pitchFamily="34" charset="0"/>
                <a:cs typeface="Arial" panose="020B0604020202020204" pitchFamily="34" charset="0"/>
              </a:rPr>
              <a:t>values, inner tendencies and abilities, goals and interests. </a:t>
            </a:r>
            <a:endParaRPr lang="en-US" sz="1900" dirty="0">
              <a:latin typeface="Arial" panose="020B0604020202020204" pitchFamily="34" charset="0"/>
              <a:ea typeface="Calibri" pitchFamily="34" charset="0"/>
              <a:cs typeface="Arial" panose="020B0604020202020204" pitchFamily="34" charset="0"/>
            </a:endParaRPr>
          </a:p>
        </p:txBody>
      </p:sp>
      <p:sp>
        <p:nvSpPr>
          <p:cNvPr id="3" name="מלבן 2"/>
          <p:cNvSpPr/>
          <p:nvPr/>
        </p:nvSpPr>
        <p:spPr>
          <a:xfrm>
            <a:off x="3330476" y="1260351"/>
            <a:ext cx="4169731" cy="461665"/>
          </a:xfrm>
          <a:prstGeom prst="rect">
            <a:avLst/>
          </a:prstGeom>
        </p:spPr>
        <p:txBody>
          <a:bodyPr wrap="none">
            <a:spAutoFit/>
          </a:bodyPr>
          <a:lstStyle/>
          <a:p>
            <a:pPr algn="ctr" defTabSz="914400" rtl="0" eaLnBrk="0" fontAlgn="base" hangingPunct="0">
              <a:spcBef>
                <a:spcPct val="0"/>
              </a:spcBef>
              <a:defRPr/>
            </a:pPr>
            <a:r>
              <a:rPr lang="en-US" sz="2400" b="1" dirty="0" smtClean="0">
                <a:solidFill>
                  <a:schemeClr val="accent5">
                    <a:lumMod val="50000"/>
                  </a:schemeClr>
                </a:solidFill>
                <a:latin typeface="Albertus MT" pitchFamily="34" charset="0"/>
                <a:ea typeface="Calibri" pitchFamily="34" charset="0"/>
              </a:rPr>
              <a:t>Basic Psychological Needs</a:t>
            </a:r>
          </a:p>
        </p:txBody>
      </p:sp>
    </p:spTree>
    <p:extLst>
      <p:ext uri="{BB962C8B-B14F-4D97-AF65-F5344CB8AC3E}">
        <p14:creationId xmlns:p14="http://schemas.microsoft.com/office/powerpoint/2010/main" val="149405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5151</TotalTime>
  <Words>3419</Words>
  <Application>Microsoft Office PowerPoint</Application>
  <PresentationFormat>Custom</PresentationFormat>
  <Paragraphs>329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adi</dc:creator>
  <cp:lastModifiedBy>ראומה</cp:lastModifiedBy>
  <cp:revision>230</cp:revision>
  <dcterms:created xsi:type="dcterms:W3CDTF">2015-06-07T05:51:02Z</dcterms:created>
  <dcterms:modified xsi:type="dcterms:W3CDTF">2017-03-21T11:31:43Z</dcterms:modified>
</cp:coreProperties>
</file>