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375" r:id="rId2"/>
    <p:sldId id="377" r:id="rId3"/>
    <p:sldId id="326" r:id="rId4"/>
    <p:sldId id="378" r:id="rId5"/>
    <p:sldId id="379" r:id="rId6"/>
    <p:sldId id="380" r:id="rId7"/>
    <p:sldId id="381" r:id="rId8"/>
    <p:sldId id="384" r:id="rId9"/>
    <p:sldId id="383" r:id="rId10"/>
    <p:sldId id="386" r:id="rId11"/>
    <p:sldId id="387" r:id="rId12"/>
    <p:sldId id="382" r:id="rId13"/>
    <p:sldId id="385" r:id="rId14"/>
    <p:sldId id="388" r:id="rId15"/>
  </p:sldIdLst>
  <p:sldSz cx="10693400" cy="7561263"/>
  <p:notesSz cx="6858000" cy="9144000"/>
  <p:defaultTextStyle>
    <a:defPPr>
      <a:defRPr lang="he-IL"/>
    </a:defPPr>
    <a:lvl1pPr marL="0" algn="r" defTabSz="1043056" rtl="1" eaLnBrk="1" latinLnBrk="0" hangingPunct="1">
      <a:defRPr sz="2100" kern="1200">
        <a:solidFill>
          <a:schemeClr val="tx1"/>
        </a:solidFill>
        <a:latin typeface="+mn-lt"/>
        <a:ea typeface="+mn-ea"/>
        <a:cs typeface="+mn-cs"/>
      </a:defRPr>
    </a:lvl1pPr>
    <a:lvl2pPr marL="521528" algn="r" defTabSz="1043056" rtl="1" eaLnBrk="1" latinLnBrk="0" hangingPunct="1">
      <a:defRPr sz="2100" kern="1200">
        <a:solidFill>
          <a:schemeClr val="tx1"/>
        </a:solidFill>
        <a:latin typeface="+mn-lt"/>
        <a:ea typeface="+mn-ea"/>
        <a:cs typeface="+mn-cs"/>
      </a:defRPr>
    </a:lvl2pPr>
    <a:lvl3pPr marL="1043056" algn="r" defTabSz="1043056" rtl="1" eaLnBrk="1" latinLnBrk="0" hangingPunct="1">
      <a:defRPr sz="2100" kern="1200">
        <a:solidFill>
          <a:schemeClr val="tx1"/>
        </a:solidFill>
        <a:latin typeface="+mn-lt"/>
        <a:ea typeface="+mn-ea"/>
        <a:cs typeface="+mn-cs"/>
      </a:defRPr>
    </a:lvl3pPr>
    <a:lvl4pPr marL="1564584" algn="r" defTabSz="1043056" rtl="1" eaLnBrk="1" latinLnBrk="0" hangingPunct="1">
      <a:defRPr sz="2100" kern="1200">
        <a:solidFill>
          <a:schemeClr val="tx1"/>
        </a:solidFill>
        <a:latin typeface="+mn-lt"/>
        <a:ea typeface="+mn-ea"/>
        <a:cs typeface="+mn-cs"/>
      </a:defRPr>
    </a:lvl4pPr>
    <a:lvl5pPr marL="2086112" algn="r" defTabSz="1043056" rtl="1" eaLnBrk="1" latinLnBrk="0" hangingPunct="1">
      <a:defRPr sz="2100" kern="1200">
        <a:solidFill>
          <a:schemeClr val="tx1"/>
        </a:solidFill>
        <a:latin typeface="+mn-lt"/>
        <a:ea typeface="+mn-ea"/>
        <a:cs typeface="+mn-cs"/>
      </a:defRPr>
    </a:lvl5pPr>
    <a:lvl6pPr marL="2607640" algn="r" defTabSz="1043056" rtl="1" eaLnBrk="1" latinLnBrk="0" hangingPunct="1">
      <a:defRPr sz="2100" kern="1200">
        <a:solidFill>
          <a:schemeClr val="tx1"/>
        </a:solidFill>
        <a:latin typeface="+mn-lt"/>
        <a:ea typeface="+mn-ea"/>
        <a:cs typeface="+mn-cs"/>
      </a:defRPr>
    </a:lvl6pPr>
    <a:lvl7pPr marL="3129168" algn="r" defTabSz="1043056" rtl="1" eaLnBrk="1" latinLnBrk="0" hangingPunct="1">
      <a:defRPr sz="2100" kern="1200">
        <a:solidFill>
          <a:schemeClr val="tx1"/>
        </a:solidFill>
        <a:latin typeface="+mn-lt"/>
        <a:ea typeface="+mn-ea"/>
        <a:cs typeface="+mn-cs"/>
      </a:defRPr>
    </a:lvl7pPr>
    <a:lvl8pPr marL="3650696" algn="r" defTabSz="1043056" rtl="1" eaLnBrk="1" latinLnBrk="0" hangingPunct="1">
      <a:defRPr sz="2100" kern="1200">
        <a:solidFill>
          <a:schemeClr val="tx1"/>
        </a:solidFill>
        <a:latin typeface="+mn-lt"/>
        <a:ea typeface="+mn-ea"/>
        <a:cs typeface="+mn-cs"/>
      </a:defRPr>
    </a:lvl8pPr>
    <a:lvl9pPr marL="4172224" algn="r" defTabSz="1043056" rtl="1"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99"/>
    <a:srgbClr val="5FCDB8"/>
    <a:srgbClr val="0B629D"/>
    <a:srgbClr val="43893F"/>
    <a:srgbClr val="8AC75D"/>
    <a:srgbClr val="B1EC7C"/>
    <a:srgbClr val="1283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719" autoAdjust="0"/>
  </p:normalViewPr>
  <p:slideViewPr>
    <p:cSldViewPr>
      <p:cViewPr>
        <p:scale>
          <a:sx n="66" d="100"/>
          <a:sy n="66" d="100"/>
        </p:scale>
        <p:origin x="-944" y="132"/>
      </p:cViewPr>
      <p:guideLst>
        <p:guide orient="horz" pos="2382"/>
        <p:guide pos="3368"/>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6A5DF5FD-12B2-4A51-9FC7-D4383E1CFA36}" type="datetimeFigureOut">
              <a:rPr lang="he-IL" smtClean="0"/>
              <a:pPr/>
              <a:t>כ"ג/אדר/תשע"ז</a:t>
            </a:fld>
            <a:endParaRPr lang="he-IL"/>
          </a:p>
        </p:txBody>
      </p:sp>
      <p:sp>
        <p:nvSpPr>
          <p:cNvPr id="4" name="מציין מיקום של תמונת שקופית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900F425-CDE0-44CE-BFDB-B925A3E4FF9F}" type="slidenum">
              <a:rPr lang="he-IL" smtClean="0"/>
              <a:pPr/>
              <a:t>‹#›</a:t>
            </a:fld>
            <a:endParaRPr lang="he-IL"/>
          </a:p>
        </p:txBody>
      </p:sp>
    </p:spTree>
    <p:extLst>
      <p:ext uri="{BB962C8B-B14F-4D97-AF65-F5344CB8AC3E}">
        <p14:creationId xmlns:p14="http://schemas.microsoft.com/office/powerpoint/2010/main" val="57786823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pPr>
              <a:defRPr/>
            </a:pPr>
            <a:fld id="{8900F425-CDE0-44CE-BFDB-B925A3E4FF9F}" type="slidenum">
              <a:rPr lang="he-IL" smtClean="0">
                <a:solidFill>
                  <a:prstClr val="black"/>
                </a:solidFill>
              </a:rPr>
              <a:pPr>
                <a:defRPr/>
              </a:pPr>
              <a:t>1</a:t>
            </a:fld>
            <a:endParaRPr lang="he-IL">
              <a:solidFill>
                <a:prstClr val="black"/>
              </a:solidFill>
            </a:endParaRPr>
          </a:p>
        </p:txBody>
      </p:sp>
    </p:spTree>
    <p:extLst>
      <p:ext uri="{BB962C8B-B14F-4D97-AF65-F5344CB8AC3E}">
        <p14:creationId xmlns:p14="http://schemas.microsoft.com/office/powerpoint/2010/main" val="1671245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10</a:t>
            </a:fld>
            <a:endParaRPr lang="he-IL"/>
          </a:p>
        </p:txBody>
      </p:sp>
    </p:spTree>
    <p:extLst>
      <p:ext uri="{BB962C8B-B14F-4D97-AF65-F5344CB8AC3E}">
        <p14:creationId xmlns:p14="http://schemas.microsoft.com/office/powerpoint/2010/main" val="611710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11</a:t>
            </a:fld>
            <a:endParaRPr lang="he-IL"/>
          </a:p>
        </p:txBody>
      </p:sp>
    </p:spTree>
    <p:extLst>
      <p:ext uri="{BB962C8B-B14F-4D97-AF65-F5344CB8AC3E}">
        <p14:creationId xmlns:p14="http://schemas.microsoft.com/office/powerpoint/2010/main" val="2059164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12</a:t>
            </a:fld>
            <a:endParaRPr lang="he-IL"/>
          </a:p>
        </p:txBody>
      </p:sp>
    </p:spTree>
    <p:extLst>
      <p:ext uri="{BB962C8B-B14F-4D97-AF65-F5344CB8AC3E}">
        <p14:creationId xmlns:p14="http://schemas.microsoft.com/office/powerpoint/2010/main" val="407781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13</a:t>
            </a:fld>
            <a:endParaRPr lang="he-IL"/>
          </a:p>
        </p:txBody>
      </p:sp>
    </p:spTree>
    <p:extLst>
      <p:ext uri="{BB962C8B-B14F-4D97-AF65-F5344CB8AC3E}">
        <p14:creationId xmlns:p14="http://schemas.microsoft.com/office/powerpoint/2010/main" val="3478505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14</a:t>
            </a:fld>
            <a:endParaRPr lang="he-IL"/>
          </a:p>
        </p:txBody>
      </p:sp>
    </p:spTree>
    <p:extLst>
      <p:ext uri="{BB962C8B-B14F-4D97-AF65-F5344CB8AC3E}">
        <p14:creationId xmlns:p14="http://schemas.microsoft.com/office/powerpoint/2010/main" val="387315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2</a:t>
            </a:fld>
            <a:endParaRPr lang="he-IL"/>
          </a:p>
        </p:txBody>
      </p:sp>
    </p:spTree>
    <p:extLst>
      <p:ext uri="{BB962C8B-B14F-4D97-AF65-F5344CB8AC3E}">
        <p14:creationId xmlns:p14="http://schemas.microsoft.com/office/powerpoint/2010/main" val="1969521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8900F425-CDE0-44CE-BFDB-B925A3E4FF9F}" type="slidenum">
              <a:rPr lang="he-IL" smtClean="0"/>
              <a:pPr/>
              <a:t>3</a:t>
            </a:fld>
            <a:endParaRPr lang="he-IL"/>
          </a:p>
        </p:txBody>
      </p:sp>
    </p:spTree>
    <p:extLst>
      <p:ext uri="{BB962C8B-B14F-4D97-AF65-F5344CB8AC3E}">
        <p14:creationId xmlns:p14="http://schemas.microsoft.com/office/powerpoint/2010/main" val="3627741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4</a:t>
            </a:fld>
            <a:endParaRPr lang="he-IL"/>
          </a:p>
        </p:txBody>
      </p:sp>
    </p:spTree>
    <p:extLst>
      <p:ext uri="{BB962C8B-B14F-4D97-AF65-F5344CB8AC3E}">
        <p14:creationId xmlns:p14="http://schemas.microsoft.com/office/powerpoint/2010/main" val="1504736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5</a:t>
            </a:fld>
            <a:endParaRPr lang="he-IL"/>
          </a:p>
        </p:txBody>
      </p:sp>
    </p:spTree>
    <p:extLst>
      <p:ext uri="{BB962C8B-B14F-4D97-AF65-F5344CB8AC3E}">
        <p14:creationId xmlns:p14="http://schemas.microsoft.com/office/powerpoint/2010/main" val="94701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6</a:t>
            </a:fld>
            <a:endParaRPr lang="he-IL"/>
          </a:p>
        </p:txBody>
      </p:sp>
    </p:spTree>
    <p:extLst>
      <p:ext uri="{BB962C8B-B14F-4D97-AF65-F5344CB8AC3E}">
        <p14:creationId xmlns:p14="http://schemas.microsoft.com/office/powerpoint/2010/main" val="4231806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7</a:t>
            </a:fld>
            <a:endParaRPr lang="he-IL"/>
          </a:p>
        </p:txBody>
      </p:sp>
    </p:spTree>
    <p:extLst>
      <p:ext uri="{BB962C8B-B14F-4D97-AF65-F5344CB8AC3E}">
        <p14:creationId xmlns:p14="http://schemas.microsoft.com/office/powerpoint/2010/main" val="125961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8</a:t>
            </a:fld>
            <a:endParaRPr lang="he-IL"/>
          </a:p>
        </p:txBody>
      </p:sp>
    </p:spTree>
    <p:extLst>
      <p:ext uri="{BB962C8B-B14F-4D97-AF65-F5344CB8AC3E}">
        <p14:creationId xmlns:p14="http://schemas.microsoft.com/office/powerpoint/2010/main" val="376375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8900F425-CDE0-44CE-BFDB-B925A3E4FF9F}" type="slidenum">
              <a:rPr lang="he-IL" smtClean="0"/>
              <a:pPr/>
              <a:t>9</a:t>
            </a:fld>
            <a:endParaRPr lang="he-IL"/>
          </a:p>
        </p:txBody>
      </p:sp>
    </p:spTree>
    <p:extLst>
      <p:ext uri="{BB962C8B-B14F-4D97-AF65-F5344CB8AC3E}">
        <p14:creationId xmlns:p14="http://schemas.microsoft.com/office/powerpoint/2010/main" val="657750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802005" y="2348893"/>
            <a:ext cx="9089390" cy="1620771"/>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067112" y="334306"/>
            <a:ext cx="2812588" cy="71131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25639" y="334306"/>
            <a:ext cx="8263250" cy="71131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44705" y="4858812"/>
            <a:ext cx="9089390" cy="1501751"/>
          </a:xfrm>
        </p:spPr>
        <p:txBody>
          <a:bodyPr anchor="t"/>
          <a:lstStyle>
            <a:lvl1pPr algn="r">
              <a:defRPr sz="46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34670" y="302801"/>
            <a:ext cx="9624060" cy="1260211"/>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34671" y="301050"/>
            <a:ext cx="3518055" cy="1281214"/>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095981" y="5292884"/>
            <a:ext cx="6416040" cy="624855"/>
          </a:xfrm>
        </p:spPr>
        <p:txBody>
          <a:bodyPr anchor="b"/>
          <a:lstStyle>
            <a:lvl1pPr algn="r">
              <a:defRPr sz="23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he-IL"/>
          </a:p>
        </p:txBody>
      </p:sp>
      <p:sp>
        <p:nvSpPr>
          <p:cNvPr id="4" name="מציין מיקום טקסט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D2B1224-F879-49A3-B163-88E7E1BC284B}" type="datetimeFigureOut">
              <a:rPr lang="he-IL" smtClean="0"/>
              <a:pPr/>
              <a:t>כ"ג/אדר/תשע"ז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7541960-337A-4C12-AD5B-F5F67C3B9C39}"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534670" y="302801"/>
            <a:ext cx="9624060" cy="1260211"/>
          </a:xfrm>
          <a:prstGeom prst="rect">
            <a:avLst/>
          </a:prstGeom>
        </p:spPr>
        <p:txBody>
          <a:bodyPr vert="horz" lIns="104306" tIns="52153" rIns="104306" bIns="52153"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34670" y="1764295"/>
            <a:ext cx="9624060" cy="4990084"/>
          </a:xfrm>
          <a:prstGeom prst="rect">
            <a:avLst/>
          </a:prstGeom>
        </p:spPr>
        <p:txBody>
          <a:bodyPr vert="horz" lIns="104306" tIns="52153" rIns="104306" bIns="52153"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7663603" y="7008171"/>
            <a:ext cx="2495127" cy="402567"/>
          </a:xfrm>
          <a:prstGeom prst="rect">
            <a:avLst/>
          </a:prstGeom>
        </p:spPr>
        <p:txBody>
          <a:bodyPr vert="horz" lIns="104306" tIns="52153" rIns="104306" bIns="52153" rtlCol="1" anchor="ctr"/>
          <a:lstStyle>
            <a:lvl1pPr algn="r">
              <a:defRPr sz="1400">
                <a:solidFill>
                  <a:schemeClr val="tx1">
                    <a:tint val="75000"/>
                  </a:schemeClr>
                </a:solidFill>
              </a:defRPr>
            </a:lvl1pPr>
          </a:lstStyle>
          <a:p>
            <a:fld id="{4D2B1224-F879-49A3-B163-88E7E1BC284B}" type="datetimeFigureOut">
              <a:rPr lang="he-IL" smtClean="0"/>
              <a:pPr/>
              <a:t>כ"ג/אדר/תשע"ז</a:t>
            </a:fld>
            <a:endParaRPr lang="he-IL"/>
          </a:p>
        </p:txBody>
      </p:sp>
      <p:sp>
        <p:nvSpPr>
          <p:cNvPr id="5" name="מציין מיקום של כותרת תחתונה 4"/>
          <p:cNvSpPr>
            <a:spLocks noGrp="1"/>
          </p:cNvSpPr>
          <p:nvPr>
            <p:ph type="ftr" sz="quarter" idx="3"/>
          </p:nvPr>
        </p:nvSpPr>
        <p:spPr>
          <a:xfrm>
            <a:off x="3653579" y="7008171"/>
            <a:ext cx="3386243" cy="402567"/>
          </a:xfrm>
          <a:prstGeom prst="rect">
            <a:avLst/>
          </a:prstGeom>
        </p:spPr>
        <p:txBody>
          <a:bodyPr vert="horz" lIns="104306" tIns="52153" rIns="104306" bIns="52153" rtlCol="1" anchor="ctr"/>
          <a:lstStyle>
            <a:lvl1pPr algn="ctr">
              <a:defRPr sz="14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534670" y="7008171"/>
            <a:ext cx="2495127" cy="402567"/>
          </a:xfrm>
          <a:prstGeom prst="rect">
            <a:avLst/>
          </a:prstGeom>
        </p:spPr>
        <p:txBody>
          <a:bodyPr vert="horz" lIns="104306" tIns="52153" rIns="104306" bIns="52153" rtlCol="1" anchor="ctr"/>
          <a:lstStyle>
            <a:lvl1pPr algn="l">
              <a:defRPr sz="1400">
                <a:solidFill>
                  <a:schemeClr val="tx1">
                    <a:tint val="75000"/>
                  </a:schemeClr>
                </a:solidFill>
              </a:defRPr>
            </a:lvl1pPr>
          </a:lstStyle>
          <a:p>
            <a:fld id="{57541960-337A-4C12-AD5B-F5F67C3B9C39}"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1" eaLnBrk="1" latinLnBrk="0" hangingPunct="1">
        <a:spcBef>
          <a:spcPct val="0"/>
        </a:spcBef>
        <a:buNone/>
        <a:defRPr sz="5000" kern="1200">
          <a:solidFill>
            <a:schemeClr val="tx1"/>
          </a:solidFill>
          <a:latin typeface="+mj-lt"/>
          <a:ea typeface="+mj-ea"/>
          <a:cs typeface="+mj-cs"/>
        </a:defRPr>
      </a:lvl1pPr>
    </p:titleStyle>
    <p:bodyStyle>
      <a:lvl1pPr marL="391146" indent="-391146" algn="r" defTabSz="1043056" rtl="1"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r" defTabSz="1043056" rtl="1"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r" defTabSz="1043056" rtl="1"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r" defTabSz="1043056" rtl="1"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he-IL"/>
      </a:defPPr>
      <a:lvl1pPr marL="0" algn="r" defTabSz="1043056" rtl="1" eaLnBrk="1" latinLnBrk="0" hangingPunct="1">
        <a:defRPr sz="2100" kern="1200">
          <a:solidFill>
            <a:schemeClr val="tx1"/>
          </a:solidFill>
          <a:latin typeface="+mn-lt"/>
          <a:ea typeface="+mn-ea"/>
          <a:cs typeface="+mn-cs"/>
        </a:defRPr>
      </a:lvl1pPr>
      <a:lvl2pPr marL="521528" algn="r" defTabSz="1043056" rtl="1" eaLnBrk="1" latinLnBrk="0" hangingPunct="1">
        <a:defRPr sz="2100" kern="1200">
          <a:solidFill>
            <a:schemeClr val="tx1"/>
          </a:solidFill>
          <a:latin typeface="+mn-lt"/>
          <a:ea typeface="+mn-ea"/>
          <a:cs typeface="+mn-cs"/>
        </a:defRPr>
      </a:lvl2pPr>
      <a:lvl3pPr marL="1043056" algn="r" defTabSz="1043056" rtl="1" eaLnBrk="1" latinLnBrk="0" hangingPunct="1">
        <a:defRPr sz="2100" kern="1200">
          <a:solidFill>
            <a:schemeClr val="tx1"/>
          </a:solidFill>
          <a:latin typeface="+mn-lt"/>
          <a:ea typeface="+mn-ea"/>
          <a:cs typeface="+mn-cs"/>
        </a:defRPr>
      </a:lvl3pPr>
      <a:lvl4pPr marL="1564584" algn="r" defTabSz="1043056" rtl="1" eaLnBrk="1" latinLnBrk="0" hangingPunct="1">
        <a:defRPr sz="2100" kern="1200">
          <a:solidFill>
            <a:schemeClr val="tx1"/>
          </a:solidFill>
          <a:latin typeface="+mn-lt"/>
          <a:ea typeface="+mn-ea"/>
          <a:cs typeface="+mn-cs"/>
        </a:defRPr>
      </a:lvl4pPr>
      <a:lvl5pPr marL="2086112" algn="r" defTabSz="1043056" rtl="1" eaLnBrk="1" latinLnBrk="0" hangingPunct="1">
        <a:defRPr sz="2100" kern="1200">
          <a:solidFill>
            <a:schemeClr val="tx1"/>
          </a:solidFill>
          <a:latin typeface="+mn-lt"/>
          <a:ea typeface="+mn-ea"/>
          <a:cs typeface="+mn-cs"/>
        </a:defRPr>
      </a:lvl5pPr>
      <a:lvl6pPr marL="2607640" algn="r" defTabSz="1043056" rtl="1" eaLnBrk="1" latinLnBrk="0" hangingPunct="1">
        <a:defRPr sz="2100" kern="1200">
          <a:solidFill>
            <a:schemeClr val="tx1"/>
          </a:solidFill>
          <a:latin typeface="+mn-lt"/>
          <a:ea typeface="+mn-ea"/>
          <a:cs typeface="+mn-cs"/>
        </a:defRPr>
      </a:lvl6pPr>
      <a:lvl7pPr marL="3129168" algn="r" defTabSz="1043056" rtl="1" eaLnBrk="1" latinLnBrk="0" hangingPunct="1">
        <a:defRPr sz="2100" kern="1200">
          <a:solidFill>
            <a:schemeClr val="tx1"/>
          </a:solidFill>
          <a:latin typeface="+mn-lt"/>
          <a:ea typeface="+mn-ea"/>
          <a:cs typeface="+mn-cs"/>
        </a:defRPr>
      </a:lvl7pPr>
      <a:lvl8pPr marL="3650696" algn="r" defTabSz="1043056" rtl="1" eaLnBrk="1" latinLnBrk="0" hangingPunct="1">
        <a:defRPr sz="2100" kern="1200">
          <a:solidFill>
            <a:schemeClr val="tx1"/>
          </a:solidFill>
          <a:latin typeface="+mn-lt"/>
          <a:ea typeface="+mn-ea"/>
          <a:cs typeface="+mn-cs"/>
        </a:defRPr>
      </a:lvl8pPr>
      <a:lvl9pPr marL="4172224" algn="r" defTabSz="1043056" rtl="1"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14" name="Picture 2" descr="C:\Users\OWNER\Raul\BEIT BERL\Erasmus Plus - Mofet\Dissemination\Reuma 310117 proteach LOGO.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4965" y="463502"/>
            <a:ext cx="1900555" cy="1267460"/>
          </a:xfrm>
          <a:prstGeom prst="rect">
            <a:avLst/>
          </a:prstGeom>
          <a:noFill/>
          <a:ln>
            <a:noFill/>
          </a:ln>
        </p:spPr>
      </p:pic>
      <p:pic>
        <p:nvPicPr>
          <p:cNvPr id="15" name="Picture 4" descr="http://eacea.ec.europa.eu/img/logos/erasmus_plus/eu_flag_co_funded_pos_%5Brgb%5D_left.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87985" y="829157"/>
            <a:ext cx="2525395" cy="720090"/>
          </a:xfrm>
          <a:prstGeom prst="rect">
            <a:avLst/>
          </a:prstGeom>
          <a:noFill/>
          <a:ln>
            <a:noFill/>
          </a:ln>
        </p:spPr>
      </p:pic>
      <p:pic>
        <p:nvPicPr>
          <p:cNvPr id="1025" name="Picture 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70236" y="1294072"/>
            <a:ext cx="1720907" cy="360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1530276" y="4500711"/>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11" name="מלבן 10"/>
          <p:cNvSpPr/>
          <p:nvPr/>
        </p:nvSpPr>
        <p:spPr>
          <a:xfrm>
            <a:off x="1883910" y="1856685"/>
            <a:ext cx="6925580" cy="2139047"/>
          </a:xfrm>
          <a:prstGeom prst="rect">
            <a:avLst/>
          </a:prstGeom>
        </p:spPr>
        <p:txBody>
          <a:bodyPr wrap="square">
            <a:spAutoFit/>
          </a:bodyPr>
          <a:lstStyle/>
          <a:p>
            <a:pPr algn="ctr" rtl="0">
              <a:spcBef>
                <a:spcPts val="900"/>
              </a:spcBef>
              <a:spcAft>
                <a:spcPts val="600"/>
              </a:spcAft>
            </a:pPr>
            <a:r>
              <a:rPr lang="en-GB" sz="2800" b="1" dirty="0" smtClean="0">
                <a:solidFill>
                  <a:srgbClr val="003300"/>
                </a:solidFill>
                <a:latin typeface="Arial" panose="020B0604020202020204" pitchFamily="34" charset="0"/>
                <a:ea typeface="SimSun" panose="02010600030101010101" pitchFamily="2" charset="-122"/>
                <a:cs typeface="Arial" panose="020B0604020202020204" pitchFamily="34" charset="0"/>
              </a:rPr>
              <a:t>Deliverable D4.1.2</a:t>
            </a:r>
          </a:p>
          <a:p>
            <a:pPr algn="ctr" rtl="0">
              <a:lnSpc>
                <a:spcPts val="1500"/>
              </a:lnSpc>
              <a:spcBef>
                <a:spcPts val="900"/>
              </a:spcBef>
            </a:pPr>
            <a:r>
              <a:rPr lang="en-GB" sz="2800" b="1" dirty="0">
                <a:solidFill>
                  <a:srgbClr val="003300"/>
                </a:solidFill>
                <a:latin typeface="Arial" panose="020B0604020202020204" pitchFamily="34" charset="0"/>
                <a:ea typeface="SimSun" panose="02010600030101010101" pitchFamily="2" charset="-122"/>
                <a:cs typeface="Arial" panose="020B0604020202020204" pitchFamily="34" charset="0"/>
              </a:rPr>
              <a:t>Dissemination </a:t>
            </a:r>
            <a:r>
              <a:rPr lang="en-GB" sz="2800" b="1" dirty="0" smtClean="0">
                <a:solidFill>
                  <a:srgbClr val="003300"/>
                </a:solidFill>
                <a:latin typeface="Arial" panose="020B0604020202020204" pitchFamily="34" charset="0"/>
                <a:ea typeface="SimSun" panose="02010600030101010101" pitchFamily="2" charset="-122"/>
                <a:cs typeface="Arial" panose="020B0604020202020204" pitchFamily="34" charset="0"/>
              </a:rPr>
              <a:t>Plan</a:t>
            </a:r>
          </a:p>
          <a:p>
            <a:pPr algn="ctr" rtl="0">
              <a:lnSpc>
                <a:spcPts val="1500"/>
              </a:lnSpc>
              <a:spcBef>
                <a:spcPts val="900"/>
              </a:spcBef>
            </a:pPr>
            <a:endParaRPr lang="en-GB" sz="2800" b="1" dirty="0">
              <a:solidFill>
                <a:srgbClr val="003300"/>
              </a:solidFill>
              <a:latin typeface="Arial" panose="020B0604020202020204" pitchFamily="34" charset="0"/>
              <a:ea typeface="SimSun" panose="02010600030101010101" pitchFamily="2" charset="-122"/>
              <a:cs typeface="Arial" panose="020B0604020202020204" pitchFamily="34" charset="0"/>
            </a:endParaRPr>
          </a:p>
          <a:p>
            <a:pPr algn="ctr" rtl="0">
              <a:lnSpc>
                <a:spcPts val="1500"/>
              </a:lnSpc>
              <a:spcBef>
                <a:spcPts val="900"/>
              </a:spcBef>
            </a:pPr>
            <a:r>
              <a:rPr lang="en-US" sz="2400" b="1" dirty="0">
                <a:solidFill>
                  <a:srgbClr val="003300"/>
                </a:solidFill>
                <a:latin typeface="Arial" panose="020B0604020202020204" pitchFamily="34" charset="0"/>
                <a:ea typeface="SimSun" panose="02010600030101010101" pitchFamily="2" charset="-122"/>
                <a:cs typeface="Arial" panose="020B0604020202020204" pitchFamily="34" charset="0"/>
              </a:rPr>
              <a:t>WP4 – Dissemination and Exploitation </a:t>
            </a:r>
          </a:p>
          <a:p>
            <a:pPr algn="ctr" rtl="0">
              <a:lnSpc>
                <a:spcPts val="1500"/>
              </a:lnSpc>
              <a:spcBef>
                <a:spcPts val="900"/>
              </a:spcBef>
            </a:pPr>
            <a:endParaRPr lang="en-US" sz="2400" b="1" dirty="0">
              <a:solidFill>
                <a:srgbClr val="003300"/>
              </a:solidFill>
              <a:latin typeface="Arial" panose="020B0604020202020204" pitchFamily="34" charset="0"/>
              <a:ea typeface="SimSun" panose="02010600030101010101" pitchFamily="2" charset="-122"/>
              <a:cs typeface="Arial" panose="020B0604020202020204" pitchFamily="34" charset="0"/>
            </a:endParaRPr>
          </a:p>
          <a:p>
            <a:pPr algn="ctr" rtl="0">
              <a:lnSpc>
                <a:spcPts val="1500"/>
              </a:lnSpc>
              <a:spcBef>
                <a:spcPts val="900"/>
              </a:spcBef>
              <a:spcAft>
                <a:spcPts val="0"/>
              </a:spcAft>
            </a:pPr>
            <a:endParaRPr lang="en-US" sz="2800" b="1" dirty="0">
              <a:solidFill>
                <a:srgbClr val="003300"/>
              </a:solidFill>
              <a:latin typeface="Arial" panose="020B0604020202020204" pitchFamily="34" charset="0"/>
              <a:ea typeface="SimSun" panose="02010600030101010101" pitchFamily="2" charset="-122"/>
              <a:cs typeface="Arial" panose="020B0604020202020204" pitchFamily="34" charset="0"/>
            </a:endParaRPr>
          </a:p>
        </p:txBody>
      </p:sp>
      <p:sp>
        <p:nvSpPr>
          <p:cNvPr id="17" name="מלבן 16"/>
          <p:cNvSpPr/>
          <p:nvPr/>
        </p:nvSpPr>
        <p:spPr>
          <a:xfrm>
            <a:off x="706711" y="2792152"/>
            <a:ext cx="9145016" cy="523220"/>
          </a:xfrm>
          <a:prstGeom prst="rect">
            <a:avLst/>
          </a:prstGeom>
        </p:spPr>
        <p:txBody>
          <a:bodyPr wrap="square">
            <a:spAutoFit/>
          </a:bodyPr>
          <a:lstStyle/>
          <a:p>
            <a:pPr algn="ctr" rtl="0"/>
            <a:endParaRPr lang="en-US" sz="2800" dirty="0">
              <a:solidFill>
                <a:schemeClr val="tx1">
                  <a:lumMod val="75000"/>
                  <a:lumOff val="25000"/>
                </a:schemeClr>
              </a:solidFill>
            </a:endParaRPr>
          </a:p>
        </p:txBody>
      </p:sp>
      <p:sp>
        <p:nvSpPr>
          <p:cNvPr id="19" name="מלבן 18"/>
          <p:cNvSpPr/>
          <p:nvPr/>
        </p:nvSpPr>
        <p:spPr>
          <a:xfrm>
            <a:off x="2629784" y="3505705"/>
            <a:ext cx="5433832" cy="830997"/>
          </a:xfrm>
          <a:prstGeom prst="rect">
            <a:avLst/>
          </a:prstGeom>
        </p:spPr>
        <p:txBody>
          <a:bodyPr wrap="square">
            <a:spAutoFit/>
          </a:bodyPr>
          <a:lstStyle/>
          <a:p>
            <a:pPr algn="ctr" rtl="0">
              <a:spcAft>
                <a:spcPts val="0"/>
              </a:spcAft>
            </a:pPr>
            <a:r>
              <a:rPr lang="en-US" sz="2400" b="1" dirty="0" smtClean="0"/>
              <a:t>Advanced </a:t>
            </a:r>
            <a:r>
              <a:rPr lang="en-US" sz="2400" b="1" dirty="0"/>
              <a:t>Draft</a:t>
            </a:r>
            <a:r>
              <a:rPr lang="he-IL" sz="2400" b="1" dirty="0"/>
              <a:t> </a:t>
            </a:r>
            <a:r>
              <a:rPr lang="en-US" sz="2400" b="1" dirty="0"/>
              <a:t>for Discussion </a:t>
            </a:r>
          </a:p>
          <a:p>
            <a:pPr algn="ctr" rtl="0">
              <a:spcAft>
                <a:spcPts val="0"/>
              </a:spcAft>
            </a:pPr>
            <a:r>
              <a:rPr lang="en-US" sz="2400" b="1" dirty="0"/>
              <a:t>Bucharest PMB / 6-8 March 2017</a:t>
            </a:r>
          </a:p>
        </p:txBody>
      </p:sp>
      <p:sp>
        <p:nvSpPr>
          <p:cNvPr id="2" name="TextBox 1"/>
          <p:cNvSpPr txBox="1"/>
          <p:nvPr/>
        </p:nvSpPr>
        <p:spPr>
          <a:xfrm>
            <a:off x="3163315" y="6300911"/>
            <a:ext cx="4032448" cy="415498"/>
          </a:xfrm>
          <a:prstGeom prst="rect">
            <a:avLst/>
          </a:prstGeom>
          <a:noFill/>
        </p:spPr>
        <p:txBody>
          <a:bodyPr wrap="square" rtlCol="1">
            <a:spAutoFit/>
          </a:bodyPr>
          <a:lstStyle/>
          <a:p>
            <a:endParaRPr lang="he-IL" dirty="0"/>
          </a:p>
        </p:txBody>
      </p:sp>
      <p:sp>
        <p:nvSpPr>
          <p:cNvPr id="3" name="מלבן 2"/>
          <p:cNvSpPr/>
          <p:nvPr/>
        </p:nvSpPr>
        <p:spPr>
          <a:xfrm>
            <a:off x="4707827" y="4946269"/>
            <a:ext cx="5162115" cy="1794337"/>
          </a:xfrm>
          <a:prstGeom prst="rect">
            <a:avLst/>
          </a:prstGeom>
        </p:spPr>
        <p:txBody>
          <a:bodyPr wrap="square">
            <a:spAutoFit/>
          </a:bodyPr>
          <a:lstStyle/>
          <a:p>
            <a:pPr algn="l" rtl="0">
              <a:lnSpc>
                <a:spcPct val="115000"/>
              </a:lnSpc>
              <a:spcAft>
                <a:spcPts val="600"/>
              </a:spcAft>
            </a:pPr>
            <a:r>
              <a:rPr lang="en-GB" sz="2400" b="1" dirty="0"/>
              <a:t>Lead Organisation – P4</a:t>
            </a:r>
            <a:endParaRPr lang="en-US" sz="2400" b="1" dirty="0"/>
          </a:p>
          <a:p>
            <a:pPr algn="l" rtl="0">
              <a:spcAft>
                <a:spcPts val="600"/>
              </a:spcAft>
            </a:pPr>
            <a:r>
              <a:rPr lang="en-GB" sz="2400" b="1" dirty="0"/>
              <a:t>Kaye Academic College of Education</a:t>
            </a:r>
          </a:p>
          <a:p>
            <a:pPr algn="l" rtl="0">
              <a:spcAft>
                <a:spcPts val="600"/>
              </a:spcAft>
            </a:pPr>
            <a:r>
              <a:rPr lang="en-US" sz="2200" b="1" dirty="0"/>
              <a:t>Dr. Kaplan Haya and Rachel </a:t>
            </a:r>
            <a:r>
              <a:rPr lang="en-US" sz="2200" b="1" dirty="0" smtClean="0"/>
              <a:t>Zafrir</a:t>
            </a:r>
          </a:p>
          <a:p>
            <a:pPr algn="l" rtl="0">
              <a:spcAft>
                <a:spcPts val="600"/>
              </a:spcAft>
            </a:pPr>
            <a:r>
              <a:rPr lang="en-GB" sz="2200" b="1" dirty="0" smtClean="0"/>
              <a:t>In </a:t>
            </a:r>
            <a:r>
              <a:rPr lang="en-GB" sz="2200" b="1" dirty="0"/>
              <a:t>collaboration with Raul </a:t>
            </a:r>
            <a:r>
              <a:rPr lang="en-GB" sz="2200" b="1" dirty="0" err="1" smtClean="0"/>
              <a:t>Drachman</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6" name="Picture 8" descr="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2164" y="4792230"/>
            <a:ext cx="3927677"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מלבן 8"/>
          <p:cNvSpPr/>
          <p:nvPr/>
        </p:nvSpPr>
        <p:spPr>
          <a:xfrm>
            <a:off x="1134837" y="6885103"/>
            <a:ext cx="3305521" cy="338554"/>
          </a:xfrm>
          <a:prstGeom prst="rect">
            <a:avLst/>
          </a:prstGeom>
        </p:spPr>
        <p:txBody>
          <a:bodyPr wrap="none">
            <a:spAutoFit/>
          </a:bodyPr>
          <a:lstStyle/>
          <a:p>
            <a:r>
              <a:rPr lang="en-US" sz="1600" b="1" dirty="0">
                <a:latin typeface="Calibri" panose="020F0502020204030204" pitchFamily="34" charset="0"/>
                <a:ea typeface="Calibri" panose="020F0502020204030204" pitchFamily="34" charset="0"/>
                <a:cs typeface="Arial" panose="020B0604020202020204" pitchFamily="34" charset="0"/>
              </a:rPr>
              <a:t>Education – A very complex business</a:t>
            </a:r>
            <a:endParaRPr lang="he-IL" sz="1600" dirty="0"/>
          </a:p>
        </p:txBody>
      </p:sp>
      <p:grpSp>
        <p:nvGrpSpPr>
          <p:cNvPr id="18" name="קבוצה 17"/>
          <p:cNvGrpSpPr/>
          <p:nvPr/>
        </p:nvGrpSpPr>
        <p:grpSpPr>
          <a:xfrm>
            <a:off x="449799" y="6380282"/>
            <a:ext cx="648072" cy="713115"/>
            <a:chOff x="449799" y="6380282"/>
            <a:chExt cx="648072" cy="713115"/>
          </a:xfrm>
        </p:grpSpPr>
        <p:sp>
          <p:nvSpPr>
            <p:cNvPr id="12" name="TextBox 11"/>
            <p:cNvSpPr txBox="1"/>
            <p:nvPr/>
          </p:nvSpPr>
          <p:spPr>
            <a:xfrm>
              <a:off x="486765" y="6677899"/>
              <a:ext cx="574141" cy="415498"/>
            </a:xfrm>
            <a:prstGeom prst="rect">
              <a:avLst/>
            </a:prstGeom>
            <a:solidFill>
              <a:schemeClr val="bg2"/>
            </a:solidFill>
          </p:spPr>
          <p:txBody>
            <a:bodyPr wrap="square" rtlCol="1">
              <a:spAutoFit/>
            </a:bodyPr>
            <a:lstStyle/>
            <a:p>
              <a:endParaRPr lang="he-IL" dirty="0"/>
            </a:p>
          </p:txBody>
        </p:sp>
        <p:sp>
          <p:nvSpPr>
            <p:cNvPr id="10" name="TextBox 9"/>
            <p:cNvSpPr txBox="1"/>
            <p:nvPr/>
          </p:nvSpPr>
          <p:spPr>
            <a:xfrm>
              <a:off x="449799" y="6380282"/>
              <a:ext cx="648072" cy="600164"/>
            </a:xfrm>
            <a:prstGeom prst="rect">
              <a:avLst/>
            </a:prstGeom>
            <a:noFill/>
          </p:spPr>
          <p:txBody>
            <a:bodyPr wrap="square" rtlCol="1">
              <a:spAutoFit/>
            </a:bodyPr>
            <a:lstStyle/>
            <a:p>
              <a:r>
                <a:rPr lang="en-US" b="1" dirty="0" smtClean="0"/>
                <a:t>J</a:t>
              </a:r>
              <a:r>
                <a:rPr lang="en-US" sz="1200" b="1" dirty="0" smtClean="0"/>
                <a:t>udith Cohen</a:t>
              </a:r>
              <a:endParaRPr lang="he-IL" sz="1200" b="1" dirty="0"/>
            </a:p>
          </p:txBody>
        </p:sp>
      </p:grpSp>
    </p:spTree>
    <p:extLst>
      <p:ext uri="{BB962C8B-B14F-4D97-AF65-F5344CB8AC3E}">
        <p14:creationId xmlns:p14="http://schemas.microsoft.com/office/powerpoint/2010/main" val="410471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מלבן 4"/>
          <p:cNvSpPr/>
          <p:nvPr/>
        </p:nvSpPr>
        <p:spPr>
          <a:xfrm>
            <a:off x="1062224" y="1620391"/>
            <a:ext cx="8568952" cy="558743"/>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Core </a:t>
            </a:r>
            <a:r>
              <a:rPr lang="en-GB" sz="2800" b="1" dirty="0" smtClean="0">
                <a:solidFill>
                  <a:schemeClr val="accent5">
                    <a:lumMod val="50000"/>
                  </a:schemeClr>
                </a:solidFill>
              </a:rPr>
              <a:t>Principles </a:t>
            </a:r>
            <a:r>
              <a:rPr lang="en-GB" sz="2800" b="1" dirty="0">
                <a:solidFill>
                  <a:schemeClr val="accent5">
                    <a:lumMod val="50000"/>
                  </a:schemeClr>
                </a:solidFill>
              </a:rPr>
              <a:t>of </a:t>
            </a:r>
            <a:r>
              <a:rPr lang="en-GB" sz="2800" b="1" dirty="0" smtClean="0">
                <a:solidFill>
                  <a:schemeClr val="accent5">
                    <a:lumMod val="50000"/>
                  </a:schemeClr>
                </a:solidFill>
              </a:rPr>
              <a:t>Dissemination </a:t>
            </a:r>
            <a:r>
              <a:rPr lang="en-GB" sz="2800" b="1" dirty="0">
                <a:solidFill>
                  <a:schemeClr val="accent5">
                    <a:lumMod val="50000"/>
                  </a:schemeClr>
                </a:solidFill>
              </a:rPr>
              <a:t>and </a:t>
            </a:r>
            <a:r>
              <a:rPr lang="en-GB" sz="2800" b="1" dirty="0" smtClean="0">
                <a:solidFill>
                  <a:schemeClr val="accent5">
                    <a:lumMod val="50000"/>
                  </a:schemeClr>
                </a:solidFill>
              </a:rPr>
              <a:t>Exploitation Efforts</a:t>
            </a:r>
            <a:endParaRPr lang="en-US" sz="2800" b="1" dirty="0">
              <a:solidFill>
                <a:schemeClr val="accent5">
                  <a:lumMod val="50000"/>
                </a:schemeClr>
              </a:solidFill>
            </a:endParaRPr>
          </a:p>
        </p:txBody>
      </p:sp>
      <p:sp>
        <p:nvSpPr>
          <p:cNvPr id="3" name="מלבן 2"/>
          <p:cNvSpPr/>
          <p:nvPr/>
        </p:nvSpPr>
        <p:spPr>
          <a:xfrm>
            <a:off x="846200" y="2340471"/>
            <a:ext cx="9001000" cy="4692054"/>
          </a:xfrm>
          <a:prstGeom prst="rect">
            <a:avLst/>
          </a:prstGeom>
        </p:spPr>
        <p:txBody>
          <a:bodyPr wrap="square">
            <a:spAutoFit/>
          </a:bodyPr>
          <a:lstStyle/>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smtClean="0">
                <a:latin typeface="Calibri" panose="020F0502020204030204" pitchFamily="34" charset="0"/>
                <a:ea typeface="Calibri" panose="020F0502020204030204" pitchFamily="34" charset="0"/>
                <a:cs typeface="Arial" panose="020B0604020202020204" pitchFamily="34" charset="0"/>
              </a:rPr>
              <a:t>Dissemination </a:t>
            </a:r>
            <a:r>
              <a:rPr lang="en-GB" sz="2200" dirty="0">
                <a:latin typeface="Calibri" panose="020F0502020204030204" pitchFamily="34" charset="0"/>
                <a:ea typeface="Calibri" panose="020F0502020204030204" pitchFamily="34" charset="0"/>
                <a:cs typeface="Arial" panose="020B0604020202020204" pitchFamily="34" charset="0"/>
              </a:rPr>
              <a:t>planning and efforts </a:t>
            </a:r>
            <a:r>
              <a:rPr lang="en-GB" sz="2200" dirty="0" smtClean="0">
                <a:latin typeface="Calibri" panose="020F0502020204030204" pitchFamily="34" charset="0"/>
                <a:ea typeface="Calibri" panose="020F0502020204030204" pitchFamily="34" charset="0"/>
                <a:cs typeface="Arial" panose="020B0604020202020204" pitchFamily="34" charset="0"/>
              </a:rPr>
              <a:t>are an ongoing</a:t>
            </a:r>
            <a:r>
              <a:rPr lang="en-GB" sz="2200" dirty="0">
                <a:latin typeface="Calibri" panose="020F0502020204030204" pitchFamily="34" charset="0"/>
                <a:ea typeface="Calibri" panose="020F0502020204030204" pitchFamily="34" charset="0"/>
                <a:cs typeface="Arial" panose="020B0604020202020204" pitchFamily="34" charset="0"/>
              </a:rPr>
              <a:t>, evolving process that may change over the </a:t>
            </a:r>
            <a:r>
              <a:rPr lang="en-GB" sz="2200" dirty="0" smtClean="0">
                <a:latin typeface="Calibri" panose="020F0502020204030204" pitchFamily="34" charset="0"/>
                <a:ea typeface="Calibri" panose="020F0502020204030204" pitchFamily="34" charset="0"/>
                <a:cs typeface="Arial" panose="020B0604020202020204" pitchFamily="34" charset="0"/>
              </a:rPr>
              <a:t>years. </a:t>
            </a:r>
          </a:p>
          <a:p>
            <a:pPr marL="541338" indent="-276225" algn="just" rtl="0">
              <a:lnSpc>
                <a:spcPct val="115000"/>
              </a:lnSpc>
              <a:spcAft>
                <a:spcPts val="600"/>
              </a:spcAft>
              <a:buClr>
                <a:schemeClr val="accent5">
                  <a:lumMod val="50000"/>
                </a:schemeClr>
              </a:buClr>
              <a:buSzPct val="80000"/>
              <a:buFont typeface="Symbol" panose="05050102010706020507" pitchFamily="18" charset="2"/>
              <a:buChar char=""/>
            </a:pPr>
            <a:r>
              <a:rPr lang="en-US" sz="2200" dirty="0">
                <a:latin typeface="Calibri" panose="020F0502020204030204" pitchFamily="34" charset="0"/>
                <a:ea typeface="Calibri" panose="020F0502020204030204" pitchFamily="34" charset="0"/>
                <a:cs typeface="Arial" panose="020B0604020202020204" pitchFamily="34" charset="0"/>
              </a:rPr>
              <a:t>Every meeting of all the partners in Israel or Europe </a:t>
            </a:r>
            <a:r>
              <a:rPr lang="en-US" sz="2200" dirty="0" smtClean="0">
                <a:latin typeface="Calibri" panose="020F0502020204030204" pitchFamily="34" charset="0"/>
                <a:ea typeface="Calibri" panose="020F0502020204030204" pitchFamily="34" charset="0"/>
                <a:cs typeface="Arial" panose="020B0604020202020204" pitchFamily="34" charset="0"/>
              </a:rPr>
              <a:t>needs to be devoted </a:t>
            </a:r>
            <a:r>
              <a:rPr lang="en-US" sz="2200" dirty="0">
                <a:latin typeface="Calibri" panose="020F0502020204030204" pitchFamily="34" charset="0"/>
                <a:ea typeface="Calibri" panose="020F0502020204030204" pitchFamily="34" charset="0"/>
                <a:cs typeface="Arial" panose="020B0604020202020204" pitchFamily="34" charset="0"/>
              </a:rPr>
              <a:t>to discussing and planning dissemination.</a:t>
            </a:r>
            <a:endParaRPr lang="en-GB" sz="2200" dirty="0">
              <a:latin typeface="Calibri" panose="020F0502020204030204" pitchFamily="34" charset="0"/>
              <a:ea typeface="Calibri" panose="020F0502020204030204" pitchFamily="34" charset="0"/>
              <a:cs typeface="Arial" panose="020B0604020202020204" pitchFamily="34" charset="0"/>
            </a:endParaRPr>
          </a:p>
          <a:p>
            <a:pPr marL="541338" lvl="0" indent="-276225" algn="just" rtl="0">
              <a:lnSpc>
                <a:spcPct val="115000"/>
              </a:lnSpc>
              <a:spcAft>
                <a:spcPts val="600"/>
              </a:spcAft>
              <a:buClr>
                <a:schemeClr val="accent5">
                  <a:lumMod val="50000"/>
                </a:schemeClr>
              </a:buClr>
              <a:buSzPct val="80000"/>
              <a:buFont typeface="Symbol" panose="05050102010706020507" pitchFamily="18" charset="2"/>
              <a:buChar char=""/>
            </a:pPr>
            <a:r>
              <a:rPr lang="en-GB" sz="2200" dirty="0" smtClean="0">
                <a:latin typeface="Calibri" panose="020F0502020204030204" pitchFamily="34" charset="0"/>
                <a:ea typeface="Calibri" panose="020F0502020204030204" pitchFamily="34" charset="0"/>
                <a:cs typeface="Arial" panose="020B0604020202020204" pitchFamily="34" charset="0"/>
              </a:rPr>
              <a:t>Regard </a:t>
            </a:r>
            <a:r>
              <a:rPr lang="en-GB" sz="2200" dirty="0">
                <a:latin typeface="Calibri" panose="020F0502020204030204" pitchFamily="34" charset="0"/>
                <a:ea typeface="Calibri" panose="020F0502020204030204" pitchFamily="34" charset="0"/>
                <a:cs typeface="Arial" panose="020B0604020202020204" pitchFamily="34" charset="0"/>
              </a:rPr>
              <a:t>all project activities as opportunities for dissemination</a:t>
            </a:r>
            <a:r>
              <a:rPr lang="en-GB" sz="2200" dirty="0" smtClean="0">
                <a:latin typeface="Calibri" panose="020F0502020204030204" pitchFamily="34" charset="0"/>
                <a:ea typeface="Calibri" panose="020F0502020204030204" pitchFamily="34" charset="0"/>
                <a:cs typeface="Arial" panose="020B0604020202020204" pitchFamily="34" charset="0"/>
              </a:rPr>
              <a:t>.</a:t>
            </a:r>
          </a:p>
          <a:p>
            <a:pPr marL="541338" lvl="0" indent="-276225" algn="just" rtl="0">
              <a:spcAft>
                <a:spcPts val="600"/>
              </a:spcAft>
              <a:buClr>
                <a:schemeClr val="accent5">
                  <a:lumMod val="50000"/>
                </a:schemeClr>
              </a:buClr>
              <a:buSzPct val="80000"/>
              <a:buFont typeface="Symbol" panose="05050102010706020507" pitchFamily="18" charset="2"/>
              <a:buChar char=""/>
            </a:pPr>
            <a:r>
              <a:rPr lang="en-GB" sz="2200" dirty="0"/>
              <a:t>A “fan” approach via participating teachers and other players can be used. The means of presentation and the concepts repeatedly employed influence the project’s dissemination. </a:t>
            </a:r>
            <a:endParaRPr lang="en-GB" sz="2200" dirty="0" smtClean="0"/>
          </a:p>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a:t>It is important to document every event in the </a:t>
            </a:r>
            <a:r>
              <a:rPr lang="en-GB" sz="2200" dirty="0" smtClean="0"/>
              <a:t>tables presented. If </a:t>
            </a:r>
            <a:r>
              <a:rPr lang="en-GB" sz="2200" dirty="0"/>
              <a:t>it is not documented – it is not kept and not disseminated</a:t>
            </a:r>
            <a:r>
              <a:rPr lang="en-GB" sz="2200" dirty="0" smtClean="0"/>
              <a:t>.</a:t>
            </a:r>
          </a:p>
          <a:p>
            <a:pPr marL="541338" indent="-276225" algn="just" rtl="0">
              <a:spcAft>
                <a:spcPts val="600"/>
              </a:spcAft>
              <a:buClr>
                <a:schemeClr val="accent5">
                  <a:lumMod val="50000"/>
                </a:schemeClr>
              </a:buClr>
              <a:buSzPct val="80000"/>
              <a:buFont typeface="Symbol" panose="05050102010706020507" pitchFamily="18" charset="2"/>
              <a:buChar char=""/>
            </a:pPr>
            <a:r>
              <a:rPr lang="en-GB" sz="2200" dirty="0"/>
              <a:t>We need to strive for diverse channels of dissemination and exploitation activities</a:t>
            </a:r>
            <a:r>
              <a:rPr lang="en-GB" sz="2200" dirty="0" smtClean="0"/>
              <a:t>.</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9040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1098228" y="2196455"/>
            <a:ext cx="8496944" cy="2462213"/>
          </a:xfrm>
          <a:prstGeom prst="rect">
            <a:avLst/>
          </a:prstGeom>
        </p:spPr>
        <p:txBody>
          <a:bodyPr wrap="square">
            <a:spAutoFit/>
          </a:bodyPr>
          <a:lstStyle/>
          <a:p>
            <a:pPr marL="342900" indent="-342900" algn="just" rtl="0">
              <a:spcAft>
                <a:spcPts val="1200"/>
              </a:spcAft>
              <a:buClr>
                <a:schemeClr val="accent5">
                  <a:lumMod val="50000"/>
                </a:schemeClr>
              </a:buClr>
              <a:buSzPct val="80000"/>
              <a:buFont typeface="Symbol" panose="05050102010706020507" pitchFamily="18" charset="2"/>
              <a:buChar char=""/>
            </a:pPr>
            <a:r>
              <a:rPr lang="en-GB" sz="2400" dirty="0"/>
              <a:t>It is important to maintain </a:t>
            </a:r>
            <a:r>
              <a:rPr lang="en-GB" sz="2400" i="1" dirty="0"/>
              <a:t>rules of ethics</a:t>
            </a:r>
            <a:r>
              <a:rPr lang="en-GB" sz="2400" dirty="0"/>
              <a:t> and respect for the partners in every dissemination activity. </a:t>
            </a:r>
            <a:endParaRPr lang="en-GB" sz="2400" dirty="0" smtClean="0"/>
          </a:p>
          <a:p>
            <a:pPr marL="342900" indent="-342900" algn="just" rtl="0">
              <a:spcAft>
                <a:spcPts val="1200"/>
              </a:spcAft>
              <a:buClr>
                <a:schemeClr val="accent5">
                  <a:lumMod val="50000"/>
                </a:schemeClr>
              </a:buClr>
              <a:buSzPct val="80000"/>
              <a:buFont typeface="Symbol" panose="05050102010706020507" pitchFamily="18" charset="2"/>
              <a:buChar char=""/>
            </a:pPr>
            <a:r>
              <a:rPr lang="en-GB" sz="2400" dirty="0" smtClean="0"/>
              <a:t>It </a:t>
            </a:r>
            <a:r>
              <a:rPr lang="en-GB" sz="2400" dirty="0"/>
              <a:t>is important to remember that the project is the product of new knowledge created by all the partners. Each partner has its own unique place, and together we are striving to create something new</a:t>
            </a:r>
            <a:r>
              <a:rPr lang="en-GB" sz="2400" dirty="0" smtClean="0"/>
              <a:t>.</a:t>
            </a:r>
            <a:endParaRPr lang="en-US" sz="2000" dirty="0"/>
          </a:p>
        </p:txBody>
      </p:sp>
    </p:spTree>
    <p:extLst>
      <p:ext uri="{BB962C8B-B14F-4D97-AF65-F5344CB8AC3E}">
        <p14:creationId xmlns:p14="http://schemas.microsoft.com/office/powerpoint/2010/main" val="3348701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1026220" y="2153943"/>
            <a:ext cx="5814477" cy="558743"/>
          </a:xfrm>
          <a:prstGeom prst="rect">
            <a:avLst/>
          </a:prstGeom>
        </p:spPr>
        <p:txBody>
          <a:bodyPr wrap="none">
            <a:spAutoFit/>
          </a:bodyPr>
          <a:lstStyle/>
          <a:p>
            <a:pPr algn="just" rtl="0">
              <a:lnSpc>
                <a:spcPct val="115000"/>
              </a:lnSpc>
              <a:spcAft>
                <a:spcPts val="600"/>
              </a:spcAft>
            </a:pPr>
            <a:r>
              <a:rPr lang="en-GB" sz="2800" b="1" dirty="0" smtClean="0">
                <a:solidFill>
                  <a:schemeClr val="accent5">
                    <a:lumMod val="50000"/>
                  </a:schemeClr>
                </a:solidFill>
              </a:rPr>
              <a:t>Partners’ Tasks – Points for Discussion</a:t>
            </a:r>
            <a:endParaRPr lang="en-US" sz="2800" b="1" dirty="0">
              <a:solidFill>
                <a:schemeClr val="accent5">
                  <a:lumMod val="50000"/>
                </a:schemeClr>
              </a:solidFill>
            </a:endParaRPr>
          </a:p>
        </p:txBody>
      </p:sp>
      <p:sp>
        <p:nvSpPr>
          <p:cNvPr id="4" name="מלבן 3"/>
          <p:cNvSpPr/>
          <p:nvPr/>
        </p:nvSpPr>
        <p:spPr>
          <a:xfrm>
            <a:off x="793392" y="2916535"/>
            <a:ext cx="9126908" cy="3262432"/>
          </a:xfrm>
          <a:prstGeom prst="rect">
            <a:avLst/>
          </a:prstGeom>
        </p:spPr>
        <p:txBody>
          <a:bodyPr wrap="square">
            <a:spAutoFit/>
          </a:bodyPr>
          <a:lstStyle/>
          <a:p>
            <a:pPr marL="541338" indent="-187325" algn="just" rtl="0">
              <a:spcAft>
                <a:spcPts val="600"/>
              </a:spcAft>
              <a:buClr>
                <a:schemeClr val="accent5">
                  <a:lumMod val="50000"/>
                </a:schemeClr>
              </a:buClr>
              <a:buSzPct val="110000"/>
              <a:buFont typeface="Arial" panose="020B0604020202020204" pitchFamily="34" charset="0"/>
              <a:buChar char="•"/>
            </a:pPr>
            <a:r>
              <a:rPr lang="en-GB" sz="2200" b="1" dirty="0" smtClean="0">
                <a:latin typeface="Calibri" panose="020F0502020204030204" pitchFamily="34" charset="0"/>
                <a:ea typeface="Calibri" panose="020F0502020204030204" pitchFamily="34" charset="0"/>
                <a:cs typeface="Arial" panose="020B0604020202020204" pitchFamily="34" charset="0"/>
              </a:rPr>
              <a:t>Reporting to WP4 leaders on a current and periodic basis.</a:t>
            </a:r>
          </a:p>
          <a:p>
            <a:pPr marL="541338" indent="-187325" algn="just" rtl="0">
              <a:spcAft>
                <a:spcPts val="600"/>
              </a:spcAft>
              <a:buClr>
                <a:schemeClr val="accent5">
                  <a:lumMod val="50000"/>
                </a:schemeClr>
              </a:buClr>
              <a:buSzPct val="110000"/>
              <a:buFont typeface="Arial" panose="020B0604020202020204" pitchFamily="34" charset="0"/>
              <a:buChar char="•"/>
            </a:pPr>
            <a:r>
              <a:rPr lang="en-GB" sz="2200" b="1" dirty="0" smtClean="0">
                <a:latin typeface="Calibri" panose="020F0502020204030204" pitchFamily="34" charset="0"/>
                <a:ea typeface="Calibri" panose="020F0502020204030204" pitchFamily="34" charset="0"/>
                <a:cs typeface="Arial" panose="020B0604020202020204" pitchFamily="34" charset="0"/>
              </a:rPr>
              <a:t>Dissemination coordinator </a:t>
            </a:r>
            <a:r>
              <a:rPr lang="en-GB" sz="2200" dirty="0" smtClean="0">
                <a:latin typeface="Calibri" panose="020F0502020204030204" pitchFamily="34" charset="0"/>
                <a:ea typeface="Calibri" panose="020F0502020204030204" pitchFamily="34" charset="0"/>
                <a:cs typeface="Arial" panose="020B0604020202020204" pitchFamily="34" charset="0"/>
              </a:rPr>
              <a:t>– Each </a:t>
            </a:r>
            <a:r>
              <a:rPr lang="en-GB" sz="2200" dirty="0">
                <a:latin typeface="Calibri" panose="020F0502020204030204" pitchFamily="34" charset="0"/>
                <a:ea typeface="Calibri" panose="020F0502020204030204" pitchFamily="34" charset="0"/>
                <a:cs typeface="Arial" panose="020B0604020202020204" pitchFamily="34" charset="0"/>
              </a:rPr>
              <a:t>partner will </a:t>
            </a:r>
            <a:r>
              <a:rPr lang="en-GB" sz="2200" dirty="0" smtClean="0">
                <a:latin typeface="Calibri" panose="020F0502020204030204" pitchFamily="34" charset="0"/>
                <a:ea typeface="Calibri" panose="020F0502020204030204" pitchFamily="34" charset="0"/>
                <a:cs typeface="Arial" panose="020B0604020202020204" pitchFamily="34" charset="0"/>
              </a:rPr>
              <a:t>assign one of the team staff to </a:t>
            </a:r>
            <a:r>
              <a:rPr lang="en-GB" sz="2200" dirty="0">
                <a:latin typeface="Calibri" panose="020F0502020204030204" pitchFamily="34" charset="0"/>
                <a:ea typeface="Calibri" panose="020F0502020204030204" pitchFamily="34" charset="0"/>
                <a:cs typeface="Arial" panose="020B0604020202020204" pitchFamily="34" charset="0"/>
              </a:rPr>
              <a:t>coordinate the </a:t>
            </a:r>
            <a:r>
              <a:rPr lang="en-GB" sz="2200" dirty="0" smtClean="0">
                <a:latin typeface="Calibri" panose="020F0502020204030204" pitchFamily="34" charset="0"/>
                <a:ea typeface="Calibri" panose="020F0502020204030204" pitchFamily="34" charset="0"/>
                <a:cs typeface="Arial" panose="020B0604020202020204" pitchFamily="34" charset="0"/>
              </a:rPr>
              <a:t>dissemination </a:t>
            </a:r>
            <a:r>
              <a:rPr lang="en-GB" sz="2200" dirty="0">
                <a:latin typeface="Calibri" panose="020F0502020204030204" pitchFamily="34" charset="0"/>
                <a:ea typeface="Calibri" panose="020F0502020204030204" pitchFamily="34" charset="0"/>
                <a:cs typeface="Arial" panose="020B0604020202020204" pitchFamily="34" charset="0"/>
              </a:rPr>
              <a:t>domain. </a:t>
            </a:r>
          </a:p>
          <a:p>
            <a:pPr marL="541338" indent="-187325" algn="just" rtl="0">
              <a:spcAft>
                <a:spcPts val="600"/>
              </a:spcAft>
              <a:buClr>
                <a:schemeClr val="accent5">
                  <a:lumMod val="50000"/>
                </a:schemeClr>
              </a:buClr>
              <a:buSzPct val="110000"/>
              <a:buFont typeface="Arial" panose="020B0604020202020204" pitchFamily="34" charset="0"/>
              <a:buChar char="•"/>
            </a:pPr>
            <a:r>
              <a:rPr lang="en-GB" sz="2200" b="1" dirty="0" smtClean="0">
                <a:latin typeface="Calibri" panose="020F0502020204030204" pitchFamily="34" charset="0"/>
                <a:ea typeface="Calibri" panose="020F0502020204030204" pitchFamily="34" charset="0"/>
                <a:cs typeface="Arial" panose="020B0604020202020204" pitchFamily="34" charset="0"/>
              </a:rPr>
              <a:t>Website </a:t>
            </a:r>
            <a:r>
              <a:rPr lang="en-GB" sz="2200" b="1" dirty="0">
                <a:latin typeface="Calibri" panose="020F0502020204030204" pitchFamily="34" charset="0"/>
                <a:ea typeface="Calibri" panose="020F0502020204030204" pitchFamily="34" charset="0"/>
                <a:cs typeface="Arial" panose="020B0604020202020204" pitchFamily="34" charset="0"/>
              </a:rPr>
              <a:t>preparation, launch, and </a:t>
            </a:r>
            <a:r>
              <a:rPr lang="en-GB" sz="2200" b="1" dirty="0" smtClean="0">
                <a:latin typeface="Calibri" panose="020F0502020204030204" pitchFamily="34" charset="0"/>
                <a:ea typeface="Calibri" panose="020F0502020204030204" pitchFamily="34" charset="0"/>
                <a:cs typeface="Arial" panose="020B0604020202020204" pitchFamily="34" charset="0"/>
              </a:rPr>
              <a:t>maintenance</a:t>
            </a:r>
            <a:r>
              <a:rPr lang="en-GB" sz="2200" dirty="0" smtClean="0">
                <a:latin typeface="Calibri" panose="020F0502020204030204" pitchFamily="34" charset="0"/>
                <a:ea typeface="Calibri" panose="020F0502020204030204" pitchFamily="34" charset="0"/>
                <a:cs typeface="Arial" panose="020B0604020202020204" pitchFamily="34" charset="0"/>
              </a:rPr>
              <a:t>. We need to decide about procedures for feeding the website. We </a:t>
            </a:r>
            <a:r>
              <a:rPr lang="en-GB" sz="2200" dirty="0">
                <a:latin typeface="Calibri" panose="020F0502020204030204" pitchFamily="34" charset="0"/>
                <a:ea typeface="Calibri" panose="020F0502020204030204" pitchFamily="34" charset="0"/>
                <a:cs typeface="Arial" panose="020B0604020202020204" pitchFamily="34" charset="0"/>
              </a:rPr>
              <a:t>suggest that each </a:t>
            </a:r>
            <a:r>
              <a:rPr lang="en-GB" sz="2200" dirty="0" smtClean="0">
                <a:latin typeface="Calibri" panose="020F0502020204030204" pitchFamily="34" charset="0"/>
                <a:ea typeface="Calibri" panose="020F0502020204030204" pitchFamily="34" charset="0"/>
                <a:cs typeface="Arial" panose="020B0604020202020204" pitchFamily="34" charset="0"/>
              </a:rPr>
              <a:t>partner </a:t>
            </a:r>
            <a:r>
              <a:rPr lang="en-GB" sz="2200" dirty="0">
                <a:latin typeface="Calibri" panose="020F0502020204030204" pitchFamily="34" charset="0"/>
                <a:ea typeface="Calibri" panose="020F0502020204030204" pitchFamily="34" charset="0"/>
                <a:cs typeface="Arial" panose="020B0604020202020204" pitchFamily="34" charset="0"/>
              </a:rPr>
              <a:t>will assume responsibility for feeding the website with relevant and updated information in </a:t>
            </a:r>
            <a:r>
              <a:rPr lang="en-GB" sz="2200" dirty="0" smtClean="0">
                <a:latin typeface="Calibri" panose="020F0502020204030204" pitchFamily="34" charset="0"/>
                <a:ea typeface="Calibri" panose="020F0502020204030204" pitchFamily="34" charset="0"/>
                <a:cs typeface="Arial" panose="020B0604020202020204" pitchFamily="34" charset="0"/>
              </a:rPr>
              <a:t>turn. The </a:t>
            </a:r>
            <a:r>
              <a:rPr lang="en-GB" sz="2200" dirty="0">
                <a:latin typeface="Calibri" panose="020F0502020204030204" pitchFamily="34" charset="0"/>
                <a:ea typeface="Calibri" panose="020F0502020204030204" pitchFamily="34" charset="0"/>
                <a:cs typeface="Arial" panose="020B0604020202020204" pitchFamily="34" charset="0"/>
              </a:rPr>
              <a:t>partners will coordinate the production and </a:t>
            </a:r>
            <a:r>
              <a:rPr lang="en-GB" sz="2200" dirty="0" smtClean="0">
                <a:latin typeface="Calibri" panose="020F0502020204030204" pitchFamily="34" charset="0"/>
                <a:ea typeface="Calibri" panose="020F0502020204030204" pitchFamily="34" charset="0"/>
                <a:cs typeface="Arial" panose="020B0604020202020204" pitchFamily="34" charset="0"/>
              </a:rPr>
              <a:t>receipt of </a:t>
            </a:r>
            <a:r>
              <a:rPr lang="en-GB" sz="2200" dirty="0">
                <a:latin typeface="Calibri" panose="020F0502020204030204" pitchFamily="34" charset="0"/>
                <a:ea typeface="Calibri" panose="020F0502020204030204" pitchFamily="34" charset="0"/>
                <a:cs typeface="Arial" panose="020B0604020202020204" pitchFamily="34" charset="0"/>
              </a:rPr>
              <a:t>material from all the </a:t>
            </a:r>
            <a:r>
              <a:rPr lang="en-GB" sz="2000" dirty="0">
                <a:latin typeface="Calibri" panose="020F0502020204030204" pitchFamily="34" charset="0"/>
                <a:ea typeface="Calibri" panose="020F0502020204030204" pitchFamily="34" charset="0"/>
                <a:cs typeface="Arial" panose="020B0604020202020204" pitchFamily="34" charset="0"/>
              </a:rPr>
              <a:t>consortium and pass it on to the website manager (under partner P2, </a:t>
            </a:r>
            <a:r>
              <a:rPr lang="en-GB" sz="2000" dirty="0" smtClean="0">
                <a:latin typeface="Calibri" panose="020F0502020204030204" pitchFamily="34" charset="0"/>
                <a:ea typeface="Calibri" panose="020F0502020204030204" pitchFamily="34" charset="0"/>
                <a:cs typeface="Arial" panose="020B0604020202020204" pitchFamily="34" charset="0"/>
              </a:rPr>
              <a:t>MOFET). </a:t>
            </a:r>
          </a:p>
        </p:txBody>
      </p:sp>
    </p:spTree>
    <p:extLst>
      <p:ext uri="{BB962C8B-B14F-4D97-AF65-F5344CB8AC3E}">
        <p14:creationId xmlns:p14="http://schemas.microsoft.com/office/powerpoint/2010/main" val="3973271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798948" y="1404367"/>
            <a:ext cx="5868914" cy="558743"/>
          </a:xfrm>
          <a:prstGeom prst="rect">
            <a:avLst/>
          </a:prstGeom>
        </p:spPr>
        <p:txBody>
          <a:bodyPr wrap="none">
            <a:spAutoFit/>
          </a:bodyPr>
          <a:lstStyle/>
          <a:p>
            <a:pPr algn="just" rtl="0">
              <a:lnSpc>
                <a:spcPct val="115000"/>
              </a:lnSpc>
              <a:spcAft>
                <a:spcPts val="600"/>
              </a:spcAft>
              <a:buClr>
                <a:schemeClr val="accent5">
                  <a:lumMod val="50000"/>
                </a:schemeClr>
              </a:buClr>
            </a:pPr>
            <a:r>
              <a:rPr lang="en-GB" sz="2800" b="1" dirty="0">
                <a:solidFill>
                  <a:schemeClr val="accent5">
                    <a:lumMod val="50000"/>
                  </a:schemeClr>
                </a:solidFill>
              </a:rPr>
              <a:t>Exploitation </a:t>
            </a:r>
            <a:r>
              <a:rPr lang="en-GB" sz="2800" b="1" dirty="0" smtClean="0">
                <a:solidFill>
                  <a:schemeClr val="accent5">
                    <a:lumMod val="50000"/>
                  </a:schemeClr>
                </a:solidFill>
              </a:rPr>
              <a:t>Activities – For Discussion</a:t>
            </a:r>
            <a:endParaRPr lang="en-US" sz="2800" b="1" dirty="0">
              <a:solidFill>
                <a:schemeClr val="accent5">
                  <a:lumMod val="50000"/>
                </a:schemeClr>
              </a:solidFill>
            </a:endParaRPr>
          </a:p>
        </p:txBody>
      </p:sp>
      <p:sp>
        <p:nvSpPr>
          <p:cNvPr id="5" name="מלבן 4"/>
          <p:cNvSpPr/>
          <p:nvPr/>
        </p:nvSpPr>
        <p:spPr>
          <a:xfrm>
            <a:off x="835649" y="1996468"/>
            <a:ext cx="9022102" cy="5287601"/>
          </a:xfrm>
          <a:prstGeom prst="rect">
            <a:avLst/>
          </a:prstGeom>
        </p:spPr>
        <p:txBody>
          <a:bodyPr wrap="square">
            <a:spAutoFit/>
          </a:bodyPr>
          <a:lstStyle/>
          <a:p>
            <a:pPr algn="just" rtl="0">
              <a:lnSpc>
                <a:spcPct val="115000"/>
              </a:lnSpc>
              <a:spcAft>
                <a:spcPts val="600"/>
              </a:spcAft>
            </a:pPr>
            <a:r>
              <a:rPr lang="en-GB" sz="2200" b="1" dirty="0" smtClean="0">
                <a:latin typeface="Calibri" panose="020F0502020204030204" pitchFamily="34" charset="0"/>
                <a:ea typeface="Calibri" panose="020F0502020204030204" pitchFamily="34" charset="0"/>
                <a:cs typeface="Arial" panose="020B0604020202020204" pitchFamily="34" charset="0"/>
              </a:rPr>
              <a:t>Exploitation means </a:t>
            </a:r>
            <a:r>
              <a:rPr lang="en-GB" sz="2200" b="1" dirty="0">
                <a:latin typeface="Calibri" panose="020F0502020204030204" pitchFamily="34" charset="0"/>
                <a:ea typeface="Calibri" panose="020F0502020204030204" pitchFamily="34" charset="0"/>
                <a:cs typeface="Arial" panose="020B0604020202020204" pitchFamily="34" charset="0"/>
              </a:rPr>
              <a:t>the broad and sustained adoption of the MIT model </a:t>
            </a:r>
            <a:r>
              <a:rPr lang="en-GB" sz="2200" b="1" dirty="0" smtClean="0">
                <a:latin typeface="Calibri" panose="020F0502020204030204" pitchFamily="34" charset="0"/>
                <a:ea typeface="Calibri" panose="020F0502020204030204" pitchFamily="34" charset="0"/>
                <a:cs typeface="Arial" panose="020B0604020202020204" pitchFamily="34" charset="0"/>
              </a:rPr>
              <a:t>on the </a:t>
            </a:r>
            <a:r>
              <a:rPr lang="en-GB" sz="2200" b="1" dirty="0">
                <a:latin typeface="Calibri" panose="020F0502020204030204" pitchFamily="34" charset="0"/>
                <a:ea typeface="Calibri" panose="020F0502020204030204" pitchFamily="34" charset="0"/>
                <a:cs typeface="Arial" panose="020B0604020202020204" pitchFamily="34" charset="0"/>
              </a:rPr>
              <a:t>national level. We suggest the following</a:t>
            </a:r>
            <a:r>
              <a:rPr lang="en-GB" sz="2200" b="1" dirty="0" smtClean="0">
                <a:latin typeface="Calibri" panose="020F0502020204030204" pitchFamily="34" charset="0"/>
                <a:ea typeface="Calibri" panose="020F0502020204030204" pitchFamily="34" charset="0"/>
                <a:cs typeface="Arial" panose="020B0604020202020204" pitchFamily="34" charset="0"/>
              </a:rPr>
              <a:t>:</a:t>
            </a: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a:t>Establishing a special </a:t>
            </a:r>
            <a:r>
              <a:rPr lang="en-GB" sz="2200" dirty="0" smtClean="0"/>
              <a:t>forum </a:t>
            </a:r>
            <a:r>
              <a:rPr lang="en-GB" sz="2200" dirty="0"/>
              <a:t>with representatives of all the partners, of other HEIs, schools, </a:t>
            </a:r>
            <a:r>
              <a:rPr lang="en-GB" sz="2200" dirty="0" smtClean="0"/>
              <a:t>policymakers, </a:t>
            </a:r>
            <a:r>
              <a:rPr lang="en-GB" sz="2200" dirty="0"/>
              <a:t>and other </a:t>
            </a:r>
            <a:r>
              <a:rPr lang="en-GB" sz="2200" dirty="0" smtClean="0"/>
              <a:t>stakeholders.</a:t>
            </a: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smtClean="0"/>
              <a:t>Trying </a:t>
            </a:r>
            <a:r>
              <a:rPr lang="en-GB" sz="2200" dirty="0"/>
              <a:t>to implement the MIT model in the “Academy-Classroom Partnership” jointly run by the Ministry of Education and the teacher-training HEIs in Israel</a:t>
            </a:r>
            <a:r>
              <a:rPr lang="en-GB" sz="2200" dirty="0" smtClean="0"/>
              <a:t>.</a:t>
            </a:r>
          </a:p>
          <a:p>
            <a:pPr marL="342900" indent="-342900" algn="just" rtl="0">
              <a:spcAft>
                <a:spcPts val="600"/>
              </a:spcAft>
              <a:buClr>
                <a:schemeClr val="accent5">
                  <a:lumMod val="50000"/>
                </a:schemeClr>
              </a:buClr>
              <a:buSzPct val="110000"/>
              <a:buFont typeface="Arial" panose="020B0604020202020204" pitchFamily="34" charset="0"/>
              <a:buChar char="•"/>
            </a:pPr>
            <a:r>
              <a:rPr lang="en-GB" sz="2200" dirty="0" smtClean="0"/>
              <a:t>Building </a:t>
            </a:r>
            <a:r>
              <a:rPr lang="en-GB" sz="2200" dirty="0"/>
              <a:t>and leading a course at the MOFET Institute that will be attended by HEI representatives interested in leading the MIT model in collaboration with schools. </a:t>
            </a:r>
            <a:endParaRPr lang="en-GB" sz="2200" dirty="0" smtClean="0"/>
          </a:p>
          <a:p>
            <a:pPr marL="342900" indent="-342900" algn="just" rtl="0">
              <a:buClr>
                <a:schemeClr val="accent5">
                  <a:lumMod val="50000"/>
                </a:schemeClr>
              </a:buClr>
              <a:buSzPct val="110000"/>
              <a:buFont typeface="Arial" panose="020B0604020202020204" pitchFamily="34" charset="0"/>
              <a:buChar char="•"/>
            </a:pPr>
            <a:r>
              <a:rPr lang="en-GB" sz="2200" dirty="0"/>
              <a:t>At the project’s conclusion, building an instruction manual containing aims, </a:t>
            </a:r>
            <a:r>
              <a:rPr lang="en-GB" sz="2200" dirty="0" smtClean="0"/>
              <a:t>theoretical background, principles</a:t>
            </a:r>
            <a:r>
              <a:rPr lang="en-GB" sz="2200" dirty="0"/>
              <a:t>, and a repository of activities representing the spirit of the MIT </a:t>
            </a:r>
            <a:r>
              <a:rPr lang="en-GB" sz="2200" dirty="0" smtClean="0"/>
              <a:t>groups.</a:t>
            </a:r>
          </a:p>
          <a:p>
            <a:pPr marL="342900" indent="-342900" algn="just" rtl="0">
              <a:spcAft>
                <a:spcPts val="600"/>
              </a:spcAft>
              <a:buClr>
                <a:schemeClr val="accent5">
                  <a:lumMod val="50000"/>
                </a:schemeClr>
              </a:buClr>
              <a:buFont typeface="Arial" panose="020B0604020202020204" pitchFamily="34" charset="0"/>
              <a:buChar char="•"/>
            </a:pPr>
            <a:endParaRPr lang="en-GB"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07559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708405" y="1774239"/>
            <a:ext cx="5868914" cy="558743"/>
          </a:xfrm>
          <a:prstGeom prst="rect">
            <a:avLst/>
          </a:prstGeom>
        </p:spPr>
        <p:txBody>
          <a:bodyPr wrap="none">
            <a:spAutoFit/>
          </a:bodyPr>
          <a:lstStyle/>
          <a:p>
            <a:pPr algn="just" rtl="0">
              <a:lnSpc>
                <a:spcPct val="115000"/>
              </a:lnSpc>
              <a:spcAft>
                <a:spcPts val="600"/>
              </a:spcAft>
              <a:buClr>
                <a:schemeClr val="accent5">
                  <a:lumMod val="50000"/>
                </a:schemeClr>
              </a:buClr>
            </a:pPr>
            <a:r>
              <a:rPr lang="en-GB" sz="2800" b="1" dirty="0">
                <a:solidFill>
                  <a:schemeClr val="accent5">
                    <a:lumMod val="50000"/>
                  </a:schemeClr>
                </a:solidFill>
              </a:rPr>
              <a:t>Exploitation </a:t>
            </a:r>
            <a:r>
              <a:rPr lang="en-GB" sz="2800" b="1" dirty="0" smtClean="0">
                <a:solidFill>
                  <a:schemeClr val="accent5">
                    <a:lumMod val="50000"/>
                  </a:schemeClr>
                </a:solidFill>
              </a:rPr>
              <a:t>Activities – For Discussion</a:t>
            </a:r>
            <a:endParaRPr lang="en-US" sz="2800" b="1" dirty="0">
              <a:solidFill>
                <a:schemeClr val="accent5">
                  <a:lumMod val="50000"/>
                </a:schemeClr>
              </a:solidFill>
            </a:endParaRPr>
          </a:p>
        </p:txBody>
      </p:sp>
      <p:sp>
        <p:nvSpPr>
          <p:cNvPr id="2" name="מלבן 1"/>
          <p:cNvSpPr/>
          <p:nvPr/>
        </p:nvSpPr>
        <p:spPr>
          <a:xfrm>
            <a:off x="594172" y="2412479"/>
            <a:ext cx="8886340" cy="1862048"/>
          </a:xfrm>
          <a:prstGeom prst="rect">
            <a:avLst/>
          </a:prstGeom>
        </p:spPr>
        <p:txBody>
          <a:bodyPr wrap="square">
            <a:spAutoFit/>
          </a:bodyPr>
          <a:lstStyle/>
          <a:p>
            <a:pPr marL="628650" indent="-274638" algn="just" rtl="0">
              <a:spcAft>
                <a:spcPts val="600"/>
              </a:spcAft>
              <a:buClr>
                <a:schemeClr val="accent5">
                  <a:lumMod val="50000"/>
                </a:schemeClr>
              </a:buClr>
              <a:buSzPct val="110000"/>
              <a:buFont typeface="Arial" panose="020B0604020202020204" pitchFamily="34" charset="0"/>
              <a:buChar char="•"/>
            </a:pPr>
            <a:r>
              <a:rPr lang="en-GB" sz="2200" dirty="0"/>
              <a:t>Exploitation in the HEIs. The project also focuses at the necessary “academisation” of its subject, introducing it into the HEI’s curricula, and enabling students to study and major in it (a specific course need to be developed).</a:t>
            </a:r>
          </a:p>
          <a:p>
            <a:pPr marL="628650" indent="-274638" algn="just" rtl="0">
              <a:spcAft>
                <a:spcPts val="3000"/>
              </a:spcAft>
              <a:buClr>
                <a:schemeClr val="accent5">
                  <a:lumMod val="50000"/>
                </a:schemeClr>
              </a:buClr>
              <a:buSzPct val="110000"/>
              <a:buFont typeface="Arial" panose="020B0604020202020204" pitchFamily="34" charset="0"/>
              <a:buChar char="•"/>
            </a:pPr>
            <a:r>
              <a:rPr lang="en-GB" sz="2200" dirty="0"/>
              <a:t>A new course needs to be developed in the HEIs – Any suggestions? </a:t>
            </a:r>
          </a:p>
        </p:txBody>
      </p:sp>
      <p:sp>
        <p:nvSpPr>
          <p:cNvPr id="4" name="מלבן 3"/>
          <p:cNvSpPr/>
          <p:nvPr/>
        </p:nvSpPr>
        <p:spPr>
          <a:xfrm>
            <a:off x="1026220" y="5004767"/>
            <a:ext cx="8338250" cy="954107"/>
          </a:xfrm>
          <a:prstGeom prst="rect">
            <a:avLst/>
          </a:prstGeom>
          <a:solidFill>
            <a:schemeClr val="accent5">
              <a:lumMod val="50000"/>
              <a:alpha val="14000"/>
            </a:schemeClr>
          </a:solidFill>
        </p:spPr>
        <p:txBody>
          <a:bodyPr wrap="square">
            <a:spAutoFit/>
          </a:bodyPr>
          <a:lstStyle/>
          <a:p>
            <a:pPr marL="354012" algn="just" rtl="0">
              <a:spcAft>
                <a:spcPts val="600"/>
              </a:spcAft>
              <a:buClr>
                <a:schemeClr val="accent5">
                  <a:lumMod val="50000"/>
                </a:schemeClr>
              </a:buClr>
              <a:buSzPct val="110000"/>
            </a:pPr>
            <a:r>
              <a:rPr lang="en-GB" sz="2800" b="1" dirty="0">
                <a:solidFill>
                  <a:schemeClr val="accent5">
                    <a:lumMod val="50000"/>
                  </a:schemeClr>
                </a:solidFill>
              </a:rPr>
              <a:t>We will be happy to hear about good examples of dissemination activities that have been held so far…</a:t>
            </a:r>
            <a:endParaRPr lang="he-IL" sz="2800" b="1" dirty="0">
              <a:solidFill>
                <a:schemeClr val="accent5">
                  <a:lumMod val="50000"/>
                </a:schemeClr>
              </a:solidFill>
            </a:endParaRPr>
          </a:p>
        </p:txBody>
      </p:sp>
    </p:spTree>
    <p:extLst>
      <p:ext uri="{BB962C8B-B14F-4D97-AF65-F5344CB8AC3E}">
        <p14:creationId xmlns:p14="http://schemas.microsoft.com/office/powerpoint/2010/main" val="2403513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74192" y="1406697"/>
            <a:ext cx="9145016" cy="4909036"/>
          </a:xfrm>
          <a:prstGeom prst="rect">
            <a:avLst/>
          </a:prstGeom>
          <a:noFill/>
          <a:ln w="31750">
            <a:solidFill>
              <a:schemeClr val="accent5">
                <a:lumMod val="50000"/>
              </a:schemeClr>
            </a:solidFill>
          </a:ln>
        </p:spPr>
        <p:txBody>
          <a:bodyPr wrap="square" rtlCol="1">
            <a:spAutoFit/>
          </a:bodyPr>
          <a:lstStyle/>
          <a:p>
            <a:pPr marL="176213" algn="l" rtl="0">
              <a:lnSpc>
                <a:spcPct val="150000"/>
              </a:lnSpc>
              <a:spcAft>
                <a:spcPts val="1800"/>
              </a:spcAft>
            </a:pPr>
            <a:r>
              <a:rPr lang="en-GB" sz="2800" b="1" dirty="0">
                <a:solidFill>
                  <a:schemeClr val="accent5">
                    <a:lumMod val="50000"/>
                  </a:schemeClr>
                </a:solidFill>
              </a:rPr>
              <a:t>Outline of this deliverable:</a:t>
            </a:r>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Task description and </a:t>
            </a:r>
            <a:r>
              <a:rPr lang="en-GB" sz="2800" dirty="0" smtClean="0"/>
              <a:t>rationale</a:t>
            </a:r>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Target audiences for </a:t>
            </a:r>
            <a:r>
              <a:rPr lang="en-GB" sz="2800" dirty="0" smtClean="0"/>
              <a:t>dissemination</a:t>
            </a:r>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smtClean="0"/>
              <a:t>Aims</a:t>
            </a:r>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Expected reporting and deliveries </a:t>
            </a:r>
            <a:endParaRPr lang="en-GB" sz="2800" dirty="0" smtClean="0"/>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Dissemination activities </a:t>
            </a:r>
            <a:endParaRPr lang="en-GB" sz="2800" dirty="0" smtClean="0"/>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Exploitation </a:t>
            </a:r>
            <a:r>
              <a:rPr lang="en-GB" sz="2800" dirty="0" smtClean="0"/>
              <a:t>activities</a:t>
            </a:r>
          </a:p>
          <a:p>
            <a:pPr marL="633413" indent="-457200" algn="l" rtl="0">
              <a:spcAft>
                <a:spcPts val="1200"/>
              </a:spcAft>
              <a:buClr>
                <a:schemeClr val="accent5">
                  <a:lumMod val="50000"/>
                </a:schemeClr>
              </a:buClr>
              <a:buSzPct val="79000"/>
              <a:buFont typeface="Wingdings" panose="05000000000000000000" pitchFamily="2" charset="2"/>
              <a:buChar char="§"/>
            </a:pPr>
            <a:r>
              <a:rPr lang="en-GB" sz="2800" dirty="0"/>
              <a:t>Core principles of dissemination and exploitation efforts</a:t>
            </a:r>
            <a:endParaRPr lang="en-GB" sz="2800" dirty="0" smtClean="0"/>
          </a:p>
        </p:txBody>
      </p:sp>
    </p:spTree>
    <p:extLst>
      <p:ext uri="{BB962C8B-B14F-4D97-AF65-F5344CB8AC3E}">
        <p14:creationId xmlns:p14="http://schemas.microsoft.com/office/powerpoint/2010/main" val="1824401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610396" y="5148783"/>
            <a:ext cx="864096" cy="647180"/>
          </a:xfrm>
          <a:prstGeom prst="rect">
            <a:avLst/>
          </a:prstGeom>
          <a:solidFill>
            <a:schemeClr val="bg1"/>
          </a:solidFill>
        </p:spPr>
        <p:txBody>
          <a:bodyPr wrap="square" rtlCol="1">
            <a:spAutoFit/>
          </a:bodyPr>
          <a:lstStyle/>
          <a:p>
            <a:endParaRPr lang="he-IL" dirty="0"/>
          </a:p>
        </p:txBody>
      </p:sp>
      <p:sp>
        <p:nvSpPr>
          <p:cNvPr id="6" name="מלבן 5"/>
          <p:cNvSpPr/>
          <p:nvPr/>
        </p:nvSpPr>
        <p:spPr>
          <a:xfrm>
            <a:off x="774192" y="1571541"/>
            <a:ext cx="9145016" cy="1913985"/>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Besides doing, telling, and documenting</a:t>
            </a:r>
            <a:endParaRPr lang="en-US" sz="2800" b="1" dirty="0">
              <a:solidFill>
                <a:schemeClr val="accent5">
                  <a:lumMod val="50000"/>
                </a:schemeClr>
              </a:solidFill>
            </a:endParaRPr>
          </a:p>
          <a:p>
            <a:pPr marR="226695" algn="just" rtl="0" eaLnBrk="0" fontAlgn="base" hangingPunct="0">
              <a:lnSpc>
                <a:spcPct val="115000"/>
              </a:lnSpc>
              <a:tabLst>
                <a:tab pos="8789988" algn="l"/>
              </a:tabLst>
            </a:pPr>
            <a:r>
              <a:rPr lang="en-GB" sz="1800" dirty="0">
                <a:latin typeface="Comic Sans MS" panose="030F0702030302020204" pitchFamily="66" charset="0"/>
                <a:ea typeface="Times New Roman" panose="02020603050405020304" pitchFamily="18" charset="0"/>
                <a:cs typeface="Arial" panose="020B0604020202020204" pitchFamily="34" charset="0"/>
              </a:rPr>
              <a:t>“CBHE projects have the responsibility to put emphasis on dissemination and exploitation of results, as they directly contribute to the impact of the programme and to public awareness of their functioning and results</a:t>
            </a:r>
            <a:r>
              <a:rPr lang="en-GB" sz="1800" dirty="0" smtClean="0">
                <a:latin typeface="Comic Sans MS" panose="030F0702030302020204" pitchFamily="66" charset="0"/>
                <a:ea typeface="Times New Roman" panose="02020603050405020304" pitchFamily="18" charset="0"/>
                <a:cs typeface="Arial" panose="020B0604020202020204" pitchFamily="34" charset="0"/>
              </a:rPr>
              <a:t>.”</a:t>
            </a:r>
          </a:p>
          <a:p>
            <a:pPr marR="226695" algn="just" rtl="0" eaLnBrk="0" fontAlgn="base" hangingPunct="0">
              <a:lnSpc>
                <a:spcPct val="115000"/>
              </a:lnSpc>
              <a:spcAft>
                <a:spcPts val="600"/>
              </a:spcAft>
              <a:tabLst>
                <a:tab pos="8789988" algn="l"/>
              </a:tabLst>
            </a:pPr>
            <a:r>
              <a:rPr lang="en-GB" sz="1800" dirty="0" smtClean="0">
                <a:latin typeface="Comic Sans MS" panose="030F0702030302020204" pitchFamily="66" charset="0"/>
                <a:ea typeface="Times New Roman" panose="02020603050405020304" pitchFamily="18" charset="0"/>
                <a:cs typeface="Arial" panose="020B0604020202020204" pitchFamily="34" charset="0"/>
              </a:rPr>
              <a:t> </a:t>
            </a:r>
            <a:r>
              <a:rPr lang="en-GB" sz="1800" dirty="0">
                <a:latin typeface="Comic Sans MS" panose="030F0702030302020204" pitchFamily="66" charset="0"/>
                <a:ea typeface="Times New Roman" panose="02020603050405020304" pitchFamily="18" charset="0"/>
                <a:cs typeface="Arial" panose="020B0604020202020204" pitchFamily="34" charset="0"/>
              </a:rPr>
              <a:t>(</a:t>
            </a:r>
            <a:r>
              <a:rPr lang="en-GB" sz="1800" b="1" dirty="0">
                <a:latin typeface="Comic Sans MS" panose="030F0702030302020204" pitchFamily="66" charset="0"/>
                <a:ea typeface="Times New Roman" panose="02020603050405020304" pitchFamily="18" charset="0"/>
                <a:cs typeface="Arial" panose="020B0604020202020204" pitchFamily="34" charset="0"/>
              </a:rPr>
              <a:t>Guidelines, 1.6.2</a:t>
            </a:r>
            <a:r>
              <a:rPr lang="en-GB" sz="1800" dirty="0">
                <a:latin typeface="Comic Sans MS" panose="030F0702030302020204" pitchFamily="66" charset="0"/>
                <a:ea typeface="Times New Roman" panose="02020603050405020304" pitchFamily="18" charset="0"/>
                <a:cs typeface="Arial" panose="020B0604020202020204" pitchFamily="34" charset="0"/>
              </a:rPr>
              <a:t>).</a:t>
            </a:r>
            <a:endParaRPr lang="en-US" sz="1800" dirty="0">
              <a:effectLst/>
              <a:latin typeface="Times New Roman" panose="02020603050405020304" pitchFamily="18" charset="0"/>
              <a:ea typeface="Times New Roman" panose="02020603050405020304" pitchFamily="18" charset="0"/>
            </a:endParaRPr>
          </a:p>
        </p:txBody>
      </p:sp>
      <p:sp>
        <p:nvSpPr>
          <p:cNvPr id="7" name="מלבן 6"/>
          <p:cNvSpPr/>
          <p:nvPr/>
        </p:nvSpPr>
        <p:spPr>
          <a:xfrm>
            <a:off x="774192" y="3780631"/>
            <a:ext cx="9145016" cy="2954655"/>
          </a:xfrm>
          <a:prstGeom prst="rect">
            <a:avLst/>
          </a:prstGeom>
        </p:spPr>
        <p:txBody>
          <a:bodyPr wrap="square">
            <a:spAutoFit/>
          </a:bodyPr>
          <a:lstStyle/>
          <a:p>
            <a:pPr algn="just" rtl="0">
              <a:spcAft>
                <a:spcPts val="1200"/>
              </a:spcAft>
              <a:tabLst>
                <a:tab pos="8701088" algn="l"/>
              </a:tabLst>
            </a:pPr>
            <a:r>
              <a:rPr lang="en-GB" sz="2800" b="1" dirty="0">
                <a:solidFill>
                  <a:schemeClr val="accent5">
                    <a:lumMod val="50000"/>
                  </a:schemeClr>
                </a:solidFill>
              </a:rPr>
              <a:t>Dissemination</a:t>
            </a:r>
            <a:r>
              <a:rPr lang="en-GB" sz="2400" b="1" dirty="0">
                <a:latin typeface="Calibri" panose="020F0502020204030204" pitchFamily="34" charset="0"/>
                <a:ea typeface="Calibri" panose="020F0502020204030204" pitchFamily="34" charset="0"/>
                <a:cs typeface="Arial" panose="020B0604020202020204" pitchFamily="34" charset="0"/>
              </a:rPr>
              <a:t>:</a:t>
            </a:r>
            <a:r>
              <a:rPr lang="en-GB" sz="2400" dirty="0">
                <a:latin typeface="Calibri" panose="020F0502020204030204" pitchFamily="34" charset="0"/>
                <a:ea typeface="Calibri" panose="020F0502020204030204" pitchFamily="34" charset="0"/>
                <a:cs typeface="Arial" panose="020B0604020202020204" pitchFamily="34" charset="0"/>
              </a:rPr>
              <a:t> </a:t>
            </a:r>
            <a:r>
              <a:rPr lang="en-GB" sz="2400" dirty="0">
                <a:latin typeface="Calibri" panose="020F0502020204030204" pitchFamily="34" charset="0"/>
                <a:ea typeface="Calibri" panose="020F0502020204030204" pitchFamily="34" charset="0"/>
              </a:rPr>
              <a:t>activities</a:t>
            </a:r>
            <a:r>
              <a:rPr lang="en-GB" sz="2400" dirty="0">
                <a:latin typeface="Calibri" panose="020F0502020204030204" pitchFamily="34" charset="0"/>
                <a:ea typeface="Calibri" panose="020F0502020204030204" pitchFamily="34" charset="0"/>
                <a:cs typeface="Arial" panose="020B0604020202020204" pitchFamily="34" charset="0"/>
              </a:rPr>
              <a:t> intended to spread the project’s goals, principles, working methods, and opportunities in order to address the rationale for the consortium’s establishment</a:t>
            </a:r>
            <a:r>
              <a:rPr lang="en-GB" sz="2400" dirty="0" smtClean="0">
                <a:latin typeface="Calibri" panose="020F0502020204030204" pitchFamily="34" charset="0"/>
                <a:ea typeface="Calibri" panose="020F0502020204030204" pitchFamily="34" charset="0"/>
                <a:cs typeface="Arial" panose="020B0604020202020204" pitchFamily="34" charset="0"/>
              </a:rPr>
              <a:t>.</a:t>
            </a:r>
          </a:p>
          <a:p>
            <a:pPr algn="just" rtl="0">
              <a:spcAft>
                <a:spcPts val="600"/>
              </a:spcAft>
            </a:pPr>
            <a:r>
              <a:rPr lang="en-GB" sz="2800" b="1" dirty="0">
                <a:solidFill>
                  <a:schemeClr val="accent5">
                    <a:lumMod val="50000"/>
                  </a:schemeClr>
                </a:solidFill>
              </a:rPr>
              <a:t>Exploitation</a:t>
            </a:r>
            <a:r>
              <a:rPr lang="en-GB" sz="2400" b="1" dirty="0">
                <a:latin typeface="Calibri" panose="020F0502020204030204" pitchFamily="34" charset="0"/>
                <a:ea typeface="Calibri" panose="020F0502020204030204" pitchFamily="34" charset="0"/>
                <a:cs typeface="Arial" panose="020B0604020202020204" pitchFamily="34" charset="0"/>
              </a:rPr>
              <a:t>:</a:t>
            </a:r>
            <a:r>
              <a:rPr lang="en-GB" sz="2400" dirty="0">
                <a:latin typeface="Calibri" panose="020F0502020204030204" pitchFamily="34" charset="0"/>
                <a:ea typeface="Calibri" panose="020F0502020204030204" pitchFamily="34" charset="0"/>
                <a:cs typeface="Arial" panose="020B0604020202020204" pitchFamily="34" charset="0"/>
              </a:rPr>
              <a:t> </a:t>
            </a:r>
            <a:r>
              <a:rPr lang="en-GB" sz="2400" dirty="0" smtClean="0">
                <a:latin typeface="Calibri" panose="020F0502020204030204" pitchFamily="34" charset="0"/>
                <a:ea typeface="Calibri" panose="020F0502020204030204" pitchFamily="34" charset="0"/>
                <a:cs typeface="Arial" panose="020B0604020202020204" pitchFamily="34" charset="0"/>
              </a:rPr>
              <a:t>activities intended </a:t>
            </a:r>
            <a:r>
              <a:rPr lang="en-GB" sz="2400" dirty="0">
                <a:latin typeface="Calibri" panose="020F0502020204030204" pitchFamily="34" charset="0"/>
                <a:ea typeface="Calibri" panose="020F0502020204030204" pitchFamily="34" charset="0"/>
                <a:cs typeface="Arial" panose="020B0604020202020204" pitchFamily="34" charset="0"/>
              </a:rPr>
              <a:t>to enable positive use of the project’s results for the benefit of additional potential users or educational stakeholders – after the three-year project comes to an </a:t>
            </a:r>
            <a:r>
              <a:rPr lang="en-GB" sz="2400" dirty="0" smtClean="0">
                <a:latin typeface="Calibri" panose="020F0502020204030204" pitchFamily="34" charset="0"/>
                <a:ea typeface="Calibri" panose="020F0502020204030204" pitchFamily="34" charset="0"/>
                <a:cs typeface="Arial" panose="020B0604020202020204" pitchFamily="34" charset="0"/>
              </a:rPr>
              <a:t>end (</a:t>
            </a:r>
            <a:r>
              <a:rPr lang="en-GB" sz="2400" dirty="0"/>
              <a:t>sustainable </a:t>
            </a:r>
            <a:r>
              <a:rPr lang="en-GB" sz="2400" dirty="0" smtClean="0"/>
              <a:t>impact)</a:t>
            </a:r>
            <a:r>
              <a:rPr lang="en-GB" sz="2400" dirty="0" smtClean="0">
                <a:latin typeface="Calibri" panose="020F0502020204030204" pitchFamily="34"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99828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מלבן 2"/>
          <p:cNvSpPr/>
          <p:nvPr/>
        </p:nvSpPr>
        <p:spPr>
          <a:xfrm>
            <a:off x="954212" y="1836415"/>
            <a:ext cx="8784976" cy="3833614"/>
          </a:xfrm>
          <a:prstGeom prst="rect">
            <a:avLst/>
          </a:prstGeom>
        </p:spPr>
        <p:txBody>
          <a:bodyPr wrap="square">
            <a:spAutoFit/>
          </a:bodyPr>
          <a:lstStyle/>
          <a:p>
            <a:pPr algn="just" rtl="0">
              <a:lnSpc>
                <a:spcPct val="115000"/>
              </a:lnSpc>
              <a:spcAft>
                <a:spcPts val="1200"/>
              </a:spcAft>
            </a:pPr>
            <a:r>
              <a:rPr lang="en-GB" sz="2800" b="1" dirty="0">
                <a:solidFill>
                  <a:schemeClr val="accent5">
                    <a:lumMod val="50000"/>
                  </a:schemeClr>
                </a:solidFill>
              </a:rPr>
              <a:t>Target </a:t>
            </a:r>
            <a:r>
              <a:rPr lang="en-GB" sz="2800" b="1" dirty="0" smtClean="0">
                <a:solidFill>
                  <a:schemeClr val="accent5">
                    <a:lumMod val="50000"/>
                  </a:schemeClr>
                </a:solidFill>
              </a:rPr>
              <a:t>Audiences </a:t>
            </a:r>
            <a:r>
              <a:rPr lang="en-GB" sz="2800" b="1" dirty="0">
                <a:solidFill>
                  <a:schemeClr val="accent5">
                    <a:lumMod val="50000"/>
                  </a:schemeClr>
                </a:solidFill>
              </a:rPr>
              <a:t>for </a:t>
            </a:r>
            <a:r>
              <a:rPr lang="en-GB" sz="2800" b="1" dirty="0" smtClean="0">
                <a:solidFill>
                  <a:schemeClr val="accent5">
                    <a:lumMod val="50000"/>
                  </a:schemeClr>
                </a:solidFill>
              </a:rPr>
              <a:t>Dissemination</a:t>
            </a:r>
            <a:endParaRPr lang="en-US" sz="2800" b="1" dirty="0">
              <a:solidFill>
                <a:schemeClr val="accent5">
                  <a:lumMod val="50000"/>
                </a:schemeClr>
              </a:solidFill>
            </a:endParaRP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Teachers </a:t>
            </a:r>
            <a:r>
              <a:rPr lang="en-GB" sz="2200" dirty="0">
                <a:latin typeface="Calibri" panose="020F0502020204030204" pitchFamily="34" charset="0"/>
                <a:ea typeface="Calibri" panose="020F0502020204030204" pitchFamily="34" charset="0"/>
                <a:cs typeface="Arial" panose="020B0604020202020204" pitchFamily="34" charset="0"/>
              </a:rPr>
              <a:t>of all education levels, beginning and </a:t>
            </a:r>
            <a:r>
              <a:rPr lang="en-GB" sz="2200" dirty="0" smtClean="0">
                <a:latin typeface="Calibri" panose="020F0502020204030204" pitchFamily="34" charset="0"/>
                <a:ea typeface="Calibri" panose="020F0502020204030204" pitchFamily="34" charset="0"/>
                <a:cs typeface="Arial" panose="020B0604020202020204" pitchFamily="34" charset="0"/>
              </a:rPr>
              <a:t>senior.</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Academic </a:t>
            </a:r>
            <a:r>
              <a:rPr lang="en-GB" sz="2200" dirty="0">
                <a:latin typeface="Calibri" panose="020F0502020204030204" pitchFamily="34" charset="0"/>
                <a:ea typeface="Calibri" panose="020F0502020204030204" pitchFamily="34" charset="0"/>
                <a:cs typeface="Arial" panose="020B0604020202020204" pitchFamily="34" charset="0"/>
              </a:rPr>
              <a:t>institutions and </a:t>
            </a:r>
            <a:r>
              <a:rPr lang="en-GB" sz="2200" dirty="0" smtClean="0">
                <a:latin typeface="Calibri" panose="020F0502020204030204" pitchFamily="34" charset="0"/>
                <a:ea typeface="Calibri" panose="020F0502020204030204" pitchFamily="34" charset="0"/>
                <a:cs typeface="Arial" panose="020B0604020202020204" pitchFamily="34" charset="0"/>
              </a:rPr>
              <a:t>faculty.</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Policymakers </a:t>
            </a:r>
            <a:r>
              <a:rPr lang="en-GB" sz="2200" dirty="0">
                <a:latin typeface="Calibri" panose="020F0502020204030204" pitchFamily="34" charset="0"/>
                <a:ea typeface="Calibri" panose="020F0502020204030204" pitchFamily="34" charset="0"/>
                <a:cs typeface="Arial" panose="020B0604020202020204" pitchFamily="34" charset="0"/>
              </a:rPr>
              <a:t>of various ranks in the Ministry of Education who are involved in education and teacher </a:t>
            </a:r>
            <a:r>
              <a:rPr lang="en-GB" sz="2200" dirty="0" smtClean="0">
                <a:latin typeface="Calibri" panose="020F0502020204030204" pitchFamily="34" charset="0"/>
                <a:ea typeface="Calibri" panose="020F0502020204030204" pitchFamily="34" charset="0"/>
                <a:cs typeface="Arial" panose="020B0604020202020204" pitchFamily="34" charset="0"/>
              </a:rPr>
              <a:t>training.</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Regional </a:t>
            </a:r>
            <a:r>
              <a:rPr lang="en-GB" sz="2200" dirty="0">
                <a:latin typeface="Calibri" panose="020F0502020204030204" pitchFamily="34" charset="0"/>
                <a:ea typeface="Calibri" panose="020F0502020204030204" pitchFamily="34" charset="0"/>
                <a:cs typeface="Arial" panose="020B0604020202020204" pitchFamily="34" charset="0"/>
              </a:rPr>
              <a:t>directors, inspectors, division directors at the Ministry, e.g., Teacher Education and Induction Division, local </a:t>
            </a:r>
            <a:r>
              <a:rPr lang="en-GB" sz="2200" dirty="0" smtClean="0">
                <a:latin typeface="Calibri" panose="020F0502020204030204" pitchFamily="34" charset="0"/>
                <a:ea typeface="Calibri" panose="020F0502020204030204" pitchFamily="34" charset="0"/>
                <a:cs typeface="Arial" panose="020B0604020202020204" pitchFamily="34" charset="0"/>
              </a:rPr>
              <a:t>authority officers.</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School </a:t>
            </a:r>
            <a:r>
              <a:rPr lang="en-GB" sz="2200" dirty="0">
                <a:latin typeface="Calibri" panose="020F0502020204030204" pitchFamily="34" charset="0"/>
                <a:ea typeface="Calibri" panose="020F0502020204030204" pitchFamily="34" charset="0"/>
                <a:cs typeface="Arial" panose="020B0604020202020204" pitchFamily="34" charset="0"/>
              </a:rPr>
              <a:t>principals, </a:t>
            </a:r>
            <a:r>
              <a:rPr lang="en-GB" sz="2200" dirty="0" smtClean="0">
                <a:latin typeface="Calibri" panose="020F0502020204030204" pitchFamily="34" charset="0"/>
                <a:ea typeface="Calibri" panose="020F0502020204030204" pitchFamily="34" charset="0"/>
                <a:cs typeface="Arial" panose="020B0604020202020204" pitchFamily="34" charset="0"/>
              </a:rPr>
              <a:t>administrators, </a:t>
            </a:r>
            <a:r>
              <a:rPr lang="en-GB" sz="2200" dirty="0">
                <a:latin typeface="Calibri" panose="020F0502020204030204" pitchFamily="34" charset="0"/>
                <a:ea typeface="Calibri" panose="020F0502020204030204" pitchFamily="34" charset="0"/>
                <a:cs typeface="Arial" panose="020B0604020202020204" pitchFamily="34" charset="0"/>
              </a:rPr>
              <a:t>and other school </a:t>
            </a:r>
            <a:r>
              <a:rPr lang="en-GB" sz="2200" dirty="0" smtClean="0">
                <a:latin typeface="Calibri" panose="020F0502020204030204" pitchFamily="34" charset="0"/>
                <a:ea typeface="Calibri" panose="020F0502020204030204" pitchFamily="34" charset="0"/>
                <a:cs typeface="Arial" panose="020B0604020202020204" pitchFamily="34" charset="0"/>
              </a:rPr>
              <a:t>staff.</a:t>
            </a:r>
          </a:p>
          <a:p>
            <a:pPr marL="452438" indent="-276225" algn="just" rtl="0">
              <a:lnSpc>
                <a:spcPct val="115000"/>
              </a:lnSpc>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ea typeface="Calibri" panose="020F0502020204030204" pitchFamily="34" charset="0"/>
                <a:cs typeface="Arial" panose="020B0604020202020204" pitchFamily="34" charset="0"/>
              </a:rPr>
              <a:t>Other </a:t>
            </a:r>
            <a:r>
              <a:rPr lang="en-GB" sz="2200" dirty="0">
                <a:latin typeface="Calibri" panose="020F0502020204030204" pitchFamily="34" charset="0"/>
                <a:ea typeface="Calibri" panose="020F0502020204030204" pitchFamily="34" charset="0"/>
                <a:cs typeface="Arial" panose="020B0604020202020204" pitchFamily="34" charset="0"/>
              </a:rPr>
              <a:t>stakeholders in the community.</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9879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877677" y="1836415"/>
            <a:ext cx="8938046" cy="4689232"/>
          </a:xfrm>
          <a:prstGeom prst="rect">
            <a:avLst/>
          </a:prstGeom>
        </p:spPr>
        <p:txBody>
          <a:bodyPr wrap="square">
            <a:spAutoFit/>
          </a:bodyPr>
          <a:lstStyle/>
          <a:p>
            <a:pPr algn="just" rtl="0">
              <a:lnSpc>
                <a:spcPct val="115000"/>
              </a:lnSpc>
              <a:spcAft>
                <a:spcPts val="600"/>
              </a:spcAft>
            </a:pPr>
            <a:r>
              <a:rPr lang="en-GB" sz="2800" b="1" dirty="0">
                <a:solidFill>
                  <a:schemeClr val="accent5">
                    <a:lumMod val="50000"/>
                  </a:schemeClr>
                </a:solidFill>
              </a:rPr>
              <a:t>Aims</a:t>
            </a:r>
            <a:endParaRPr lang="en-US" sz="2800" b="1" dirty="0">
              <a:solidFill>
                <a:schemeClr val="accent5">
                  <a:lumMod val="50000"/>
                </a:schemeClr>
              </a:solidFill>
            </a:endParaRPr>
          </a:p>
          <a:p>
            <a:pPr marL="342900" lvl="0" indent="-342900" algn="just" rtl="0">
              <a:lnSpc>
                <a:spcPct val="115000"/>
              </a:lnSpc>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disseminate the project’s objectives, principles, work and work methods, results, and potential impact for the teachers, HEIs, the education </a:t>
            </a:r>
            <a:r>
              <a:rPr lang="en-GB" sz="2200" dirty="0" smtClean="0">
                <a:latin typeface="Calibri" panose="020F0502020204030204" pitchFamily="34" charset="0"/>
                <a:ea typeface="Calibri" panose="020F0502020204030204" pitchFamily="34" charset="0"/>
                <a:cs typeface="Arial" panose="020B0604020202020204" pitchFamily="34" charset="0"/>
              </a:rPr>
              <a:t>system, </a:t>
            </a:r>
            <a:r>
              <a:rPr lang="en-GB" sz="2200" dirty="0">
                <a:latin typeface="Calibri" panose="020F0502020204030204" pitchFamily="34" charset="0"/>
                <a:ea typeface="Calibri" panose="020F0502020204030204" pitchFamily="34" charset="0"/>
                <a:cs typeface="Arial" panose="020B0604020202020204" pitchFamily="34" charset="0"/>
              </a:rPr>
              <a:t>and society as a whole.</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15000"/>
              </a:lnSpc>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ensure the project’s results are received with interest and have long-term, ongoing, and even evolving effects after the project’s conclusion as well, both in the processes of absorbing beginning teachers in the schools and in the methods of training teachers in the colleges and universities.</a:t>
            </a:r>
            <a:endParaRPr lang="en-US" sz="2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15000"/>
              </a:lnSpc>
              <a:spcAft>
                <a:spcPts val="600"/>
              </a:spcAft>
              <a:buClr>
                <a:schemeClr val="accent5">
                  <a:lumMod val="50000"/>
                </a:schemeClr>
              </a:buClr>
              <a:buSzPct val="80000"/>
              <a:buFont typeface="Symbol" panose="05050102010706020507" pitchFamily="18" charset="2"/>
              <a:buChar char=""/>
            </a:pPr>
            <a:r>
              <a:rPr lang="en-GB" sz="2200" dirty="0">
                <a:latin typeface="Calibri" panose="020F0502020204030204" pitchFamily="34" charset="0"/>
                <a:ea typeface="Calibri" panose="020F0502020204030204" pitchFamily="34" charset="0"/>
                <a:cs typeface="Arial" panose="020B0604020202020204" pitchFamily="34" charset="0"/>
              </a:rPr>
              <a:t>To enable effective teamwork and successful collaborations between the project’s partners, </a:t>
            </a:r>
            <a:r>
              <a:rPr lang="en-GB" sz="2200" dirty="0" smtClean="0">
                <a:latin typeface="Calibri" panose="020F0502020204030204" pitchFamily="34" charset="0"/>
                <a:ea typeface="Calibri" panose="020F0502020204030204" pitchFamily="34" charset="0"/>
                <a:cs typeface="Arial" panose="020B0604020202020204" pitchFamily="34" charset="0"/>
              </a:rPr>
              <a:t>since </a:t>
            </a:r>
            <a:r>
              <a:rPr lang="en-GB" sz="2200" dirty="0">
                <a:latin typeface="Calibri" panose="020F0502020204030204" pitchFamily="34" charset="0"/>
                <a:ea typeface="Calibri" panose="020F0502020204030204" pitchFamily="34" charset="0"/>
                <a:cs typeface="Arial" panose="020B0604020202020204" pitchFamily="34" charset="0"/>
              </a:rPr>
              <a:t>smooth and fruitful cooperation will result in more effective dissemination and in longer-term impact for the project.</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0168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1026220" y="1620391"/>
            <a:ext cx="5336589" cy="558743"/>
          </a:xfrm>
          <a:prstGeom prst="rect">
            <a:avLst/>
          </a:prstGeom>
        </p:spPr>
        <p:txBody>
          <a:bodyPr wrap="none">
            <a:spAutoFit/>
          </a:bodyPr>
          <a:lstStyle/>
          <a:p>
            <a:pPr algn="just" rtl="0">
              <a:lnSpc>
                <a:spcPct val="115000"/>
              </a:lnSpc>
              <a:spcAft>
                <a:spcPts val="600"/>
              </a:spcAft>
            </a:pPr>
            <a:r>
              <a:rPr lang="en-GB" sz="2800" b="1" dirty="0">
                <a:solidFill>
                  <a:schemeClr val="accent5">
                    <a:lumMod val="50000"/>
                  </a:schemeClr>
                </a:solidFill>
              </a:rPr>
              <a:t>Expected </a:t>
            </a:r>
            <a:r>
              <a:rPr lang="en-GB" sz="2800" b="1" dirty="0" smtClean="0">
                <a:solidFill>
                  <a:schemeClr val="accent5">
                    <a:lumMod val="50000"/>
                  </a:schemeClr>
                </a:solidFill>
              </a:rPr>
              <a:t>Reporting </a:t>
            </a:r>
            <a:r>
              <a:rPr lang="en-GB" sz="2800" b="1" dirty="0">
                <a:solidFill>
                  <a:schemeClr val="accent5">
                    <a:lumMod val="50000"/>
                  </a:schemeClr>
                </a:solidFill>
              </a:rPr>
              <a:t>and </a:t>
            </a:r>
            <a:r>
              <a:rPr lang="en-GB" sz="2800" b="1" dirty="0" smtClean="0">
                <a:solidFill>
                  <a:schemeClr val="accent5">
                    <a:lumMod val="50000"/>
                  </a:schemeClr>
                </a:solidFill>
              </a:rPr>
              <a:t>Deliveries </a:t>
            </a:r>
            <a:endParaRPr lang="en-US" sz="2800" b="1" dirty="0">
              <a:solidFill>
                <a:schemeClr val="accent5">
                  <a:lumMod val="50000"/>
                </a:schemeClr>
              </a:solidFill>
            </a:endParaRPr>
          </a:p>
        </p:txBody>
      </p:sp>
      <p:sp>
        <p:nvSpPr>
          <p:cNvPr id="5" name="מלבן 4"/>
          <p:cNvSpPr/>
          <p:nvPr/>
        </p:nvSpPr>
        <p:spPr>
          <a:xfrm>
            <a:off x="982583" y="2340471"/>
            <a:ext cx="8728234" cy="4524315"/>
          </a:xfrm>
          <a:prstGeom prst="rect">
            <a:avLst/>
          </a:prstGeom>
        </p:spPr>
        <p:txBody>
          <a:bodyPr wrap="square">
            <a:spAutoFit/>
          </a:bodyPr>
          <a:lstStyle/>
          <a:p>
            <a:pPr marL="452438" indent="-276225" algn="just" rtl="0">
              <a:spcAft>
                <a:spcPts val="1200"/>
              </a:spcAft>
              <a:buClr>
                <a:schemeClr val="accent5">
                  <a:lumMod val="50000"/>
                </a:schemeClr>
              </a:buClr>
              <a:buSzPct val="110000"/>
              <a:buFont typeface="Arial" panose="020B0604020202020204" pitchFamily="34" charset="0"/>
              <a:buChar char="•"/>
            </a:pPr>
            <a:r>
              <a:rPr lang="en-GB" sz="2200" dirty="0" smtClean="0">
                <a:latin typeface="Calibri" panose="020F0502020204030204" pitchFamily="34" charset="0"/>
                <a:cs typeface="Arial" panose="020B0604020202020204" pitchFamily="34" charset="0"/>
              </a:rPr>
              <a:t>The </a:t>
            </a:r>
            <a:r>
              <a:rPr lang="en-GB" sz="2200" dirty="0">
                <a:latin typeface="Calibri" panose="020F0502020204030204" pitchFamily="34" charset="0"/>
                <a:cs typeface="Arial" panose="020B0604020202020204" pitchFamily="34" charset="0"/>
              </a:rPr>
              <a:t>partners are invited to deliver to </a:t>
            </a:r>
            <a:r>
              <a:rPr lang="en-GB" sz="2200" dirty="0" smtClean="0">
                <a:latin typeface="Calibri" panose="020F0502020204030204" pitchFamily="34" charset="0"/>
                <a:cs typeface="Arial" panose="020B0604020202020204" pitchFamily="34" charset="0"/>
              </a:rPr>
              <a:t>the Kaye </a:t>
            </a:r>
            <a:r>
              <a:rPr lang="en-GB" sz="2200" dirty="0">
                <a:latin typeface="Calibri" panose="020F0502020204030204" pitchFamily="34" charset="0"/>
                <a:cs typeface="Arial" panose="020B0604020202020204" pitchFamily="34" charset="0"/>
              </a:rPr>
              <a:t>College team (P4) regular </a:t>
            </a:r>
            <a:r>
              <a:rPr lang="en-GB" sz="2200" dirty="0" smtClean="0">
                <a:latin typeface="Calibri" panose="020F0502020204030204" pitchFamily="34" charset="0"/>
                <a:cs typeface="Arial" panose="020B0604020202020204" pitchFamily="34" charset="0"/>
              </a:rPr>
              <a:t>reports </a:t>
            </a:r>
            <a:r>
              <a:rPr lang="en-GB" sz="2200" dirty="0">
                <a:latin typeface="Calibri" panose="020F0502020204030204" pitchFamily="34" charset="0"/>
                <a:cs typeface="Arial" panose="020B0604020202020204" pitchFamily="34" charset="0"/>
              </a:rPr>
              <a:t>on dissemination actions they were involved in</a:t>
            </a:r>
            <a:r>
              <a:rPr lang="en-GB" sz="2200" dirty="0" smtClean="0">
                <a:latin typeface="Calibri" panose="020F0502020204030204" pitchFamily="34" charset="0"/>
                <a:cs typeface="Arial" panose="020B0604020202020204" pitchFamily="34" charset="0"/>
              </a:rPr>
              <a:t>. WP4 leader </a:t>
            </a:r>
            <a:r>
              <a:rPr lang="en-GB" sz="2200" dirty="0" smtClean="0"/>
              <a:t>will </a:t>
            </a:r>
            <a:r>
              <a:rPr lang="en-GB" sz="2200" dirty="0"/>
              <a:t>take appropriate steps to ensure maximal internal circulation of relevant information to promote </a:t>
            </a:r>
            <a:r>
              <a:rPr lang="en-GB" sz="2200" dirty="0" smtClean="0"/>
              <a:t>these actions.</a:t>
            </a:r>
          </a:p>
          <a:p>
            <a:pPr marL="452438" indent="-276225" algn="just" rtl="0">
              <a:spcAft>
                <a:spcPts val="1200"/>
              </a:spcAft>
              <a:buClr>
                <a:schemeClr val="accent5">
                  <a:lumMod val="50000"/>
                </a:schemeClr>
              </a:buClr>
              <a:buSzPct val="110000"/>
              <a:buFont typeface="Arial" panose="020B0604020202020204" pitchFamily="34" charset="0"/>
              <a:buChar char="•"/>
            </a:pPr>
            <a:r>
              <a:rPr lang="en-GB" sz="2200" dirty="0" smtClean="0"/>
              <a:t>Templates </a:t>
            </a:r>
            <a:r>
              <a:rPr lang="en-GB" sz="2200" dirty="0"/>
              <a:t>for </a:t>
            </a:r>
            <a:r>
              <a:rPr lang="en-GB" sz="2200" dirty="0" smtClean="0"/>
              <a:t>internal </a:t>
            </a:r>
            <a:r>
              <a:rPr lang="en-GB" sz="2200" dirty="0"/>
              <a:t>reporting of the dissemination </a:t>
            </a:r>
            <a:r>
              <a:rPr lang="en-GB" sz="2200" dirty="0" smtClean="0"/>
              <a:t>activities appear in the dissemination document.</a:t>
            </a:r>
          </a:p>
          <a:p>
            <a:pPr marL="452438" lvl="0" indent="-276225" algn="just" rtl="0">
              <a:spcAft>
                <a:spcPts val="600"/>
              </a:spcAft>
              <a:buClr>
                <a:schemeClr val="accent5">
                  <a:lumMod val="50000"/>
                </a:schemeClr>
              </a:buClr>
              <a:buSzPct val="110000"/>
              <a:buFont typeface="Arial" panose="020B0604020202020204" pitchFamily="34" charset="0"/>
              <a:buChar char="•"/>
            </a:pPr>
            <a:r>
              <a:rPr lang="en-GB" sz="2200" dirty="0" smtClean="0"/>
              <a:t>The reports will </a:t>
            </a:r>
            <a:r>
              <a:rPr lang="en-GB" sz="2200" dirty="0"/>
              <a:t>be sent to P4 on a current basis </a:t>
            </a:r>
            <a:r>
              <a:rPr lang="en-GB" sz="2200" b="1" dirty="0">
                <a:solidFill>
                  <a:schemeClr val="accent5">
                    <a:lumMod val="50000"/>
                  </a:schemeClr>
                </a:solidFill>
              </a:rPr>
              <a:t>after each event/action</a:t>
            </a:r>
            <a:r>
              <a:rPr lang="en-GB" sz="2200" dirty="0" smtClean="0"/>
              <a:t>.</a:t>
            </a:r>
          </a:p>
          <a:p>
            <a:pPr marL="452438" lvl="0" indent="-276225" algn="just" rtl="0">
              <a:buClr>
                <a:schemeClr val="accent5">
                  <a:lumMod val="50000"/>
                </a:schemeClr>
              </a:buClr>
              <a:buSzPct val="110000"/>
              <a:buFont typeface="Arial" panose="020B0604020202020204" pitchFamily="34" charset="0"/>
              <a:buChar char="•"/>
            </a:pPr>
            <a:r>
              <a:rPr lang="en-GB" sz="2200" dirty="0" smtClean="0"/>
              <a:t>The partners are also requested to review their activities and condense them in </a:t>
            </a:r>
            <a:r>
              <a:rPr lang="en-GB" sz="2200" b="1" dirty="0" smtClean="0">
                <a:solidFill>
                  <a:schemeClr val="accent5">
                    <a:lumMod val="50000"/>
                  </a:schemeClr>
                </a:solidFill>
              </a:rPr>
              <a:t>quarterly reports to WP4 leader</a:t>
            </a:r>
            <a:r>
              <a:rPr lang="en-GB" sz="2200" dirty="0" smtClean="0"/>
              <a:t>.</a:t>
            </a:r>
            <a:endParaRPr lang="en-US" sz="2200" dirty="0" smtClean="0"/>
          </a:p>
          <a:p>
            <a:pPr marL="342900" indent="-342900" algn="just" rtl="0">
              <a:buClr>
                <a:schemeClr val="accent5">
                  <a:lumMod val="50000"/>
                </a:schemeClr>
              </a:buClr>
              <a:buFont typeface="Arial" panose="020B0604020202020204" pitchFamily="34" charset="0"/>
              <a:buChar char="•"/>
            </a:pPr>
            <a:endParaRPr lang="en-GB" sz="2200" dirty="0" smtClean="0">
              <a:latin typeface="Calibri" panose="020F0502020204030204" pitchFamily="34" charset="0"/>
              <a:cs typeface="Arial" panose="020B0604020202020204" pitchFamily="34" charset="0"/>
            </a:endParaRPr>
          </a:p>
          <a:p>
            <a:pPr marL="342900" indent="-342900" algn="l" rtl="0">
              <a:buClr>
                <a:schemeClr val="accent5">
                  <a:lumMod val="50000"/>
                </a:schemeClr>
              </a:buClr>
              <a:buFont typeface="Arial" panose="020B0604020202020204" pitchFamily="34" charset="0"/>
              <a:buChar char="•"/>
            </a:pPr>
            <a:endParaRPr lang="he-IL" dirty="0"/>
          </a:p>
        </p:txBody>
      </p:sp>
    </p:spTree>
    <p:extLst>
      <p:ext uri="{BB962C8B-B14F-4D97-AF65-F5344CB8AC3E}">
        <p14:creationId xmlns:p14="http://schemas.microsoft.com/office/powerpoint/2010/main" val="39633965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מלבן 1"/>
          <p:cNvSpPr/>
          <p:nvPr/>
        </p:nvSpPr>
        <p:spPr>
          <a:xfrm>
            <a:off x="983660" y="1653071"/>
            <a:ext cx="3850606" cy="558743"/>
          </a:xfrm>
          <a:prstGeom prst="rect">
            <a:avLst/>
          </a:prstGeom>
        </p:spPr>
        <p:txBody>
          <a:bodyPr wrap="none">
            <a:spAutoFit/>
          </a:bodyPr>
          <a:lstStyle/>
          <a:p>
            <a:pPr algn="just" rtl="0">
              <a:lnSpc>
                <a:spcPct val="115000"/>
              </a:lnSpc>
              <a:spcAft>
                <a:spcPts val="600"/>
              </a:spcAft>
            </a:pPr>
            <a:r>
              <a:rPr lang="en-GB" sz="2800" b="1" dirty="0">
                <a:solidFill>
                  <a:schemeClr val="accent5">
                    <a:lumMod val="50000"/>
                  </a:schemeClr>
                </a:solidFill>
              </a:rPr>
              <a:t>Dissemination </a:t>
            </a:r>
            <a:r>
              <a:rPr lang="en-GB" sz="2800" b="1" dirty="0" smtClean="0">
                <a:solidFill>
                  <a:schemeClr val="accent5">
                    <a:lumMod val="50000"/>
                  </a:schemeClr>
                </a:solidFill>
              </a:rPr>
              <a:t>Activities </a:t>
            </a:r>
            <a:endParaRPr lang="en-US" sz="2800" b="1" dirty="0">
              <a:solidFill>
                <a:schemeClr val="accent5">
                  <a:lumMod val="50000"/>
                </a:schemeClr>
              </a:solidFill>
            </a:endParaRPr>
          </a:p>
        </p:txBody>
      </p:sp>
      <p:sp>
        <p:nvSpPr>
          <p:cNvPr id="3" name="מלבן 2"/>
          <p:cNvSpPr/>
          <p:nvPr/>
        </p:nvSpPr>
        <p:spPr>
          <a:xfrm>
            <a:off x="954212" y="2337007"/>
            <a:ext cx="8784976" cy="4724370"/>
          </a:xfrm>
          <a:prstGeom prst="rect">
            <a:avLst/>
          </a:prstGeom>
        </p:spPr>
        <p:txBody>
          <a:bodyPr wrap="square">
            <a:spAutoFit/>
          </a:bodyPr>
          <a:lstStyle/>
          <a:p>
            <a:pPr marL="452438" indent="-276225" algn="just" rtl="0">
              <a:spcAft>
                <a:spcPts val="600"/>
              </a:spcAft>
              <a:buClr>
                <a:schemeClr val="accent5">
                  <a:lumMod val="50000"/>
                </a:schemeClr>
              </a:buClr>
              <a:buFont typeface="Arial" panose="020B0604020202020204" pitchFamily="34" charset="0"/>
              <a:buChar char="•"/>
            </a:pPr>
            <a:r>
              <a:rPr lang="en-GB" sz="2200" b="1" dirty="0">
                <a:solidFill>
                  <a:schemeClr val="accent5">
                    <a:lumMod val="50000"/>
                  </a:schemeClr>
                </a:solidFill>
              </a:rPr>
              <a:t>The Erasmus+ </a:t>
            </a:r>
            <a:r>
              <a:rPr lang="en-US" sz="2200" b="1" dirty="0">
                <a:solidFill>
                  <a:schemeClr val="accent5">
                    <a:lumMod val="50000"/>
                  </a:schemeClr>
                </a:solidFill>
              </a:rPr>
              <a:t>logo and the PROTEACH logo </a:t>
            </a:r>
            <a:r>
              <a:rPr lang="en-US" sz="2200" dirty="0" smtClean="0"/>
              <a:t>– need to be used </a:t>
            </a:r>
            <a:r>
              <a:rPr lang="en-GB" sz="2200" dirty="0" smtClean="0"/>
              <a:t>at every dissemination opportunity or </a:t>
            </a:r>
            <a:r>
              <a:rPr lang="en-GB" sz="2200" dirty="0"/>
              <a:t>in any written </a:t>
            </a:r>
            <a:r>
              <a:rPr lang="en-GB" sz="2200" dirty="0" smtClean="0"/>
              <a:t>or </a:t>
            </a:r>
            <a:r>
              <a:rPr lang="en-GB" sz="2200" dirty="0"/>
              <a:t>audio-visual material prepared for outside use.</a:t>
            </a:r>
            <a:endParaRPr lang="en-US" sz="2200" dirty="0"/>
          </a:p>
          <a:p>
            <a:pPr marL="452438" indent="-276225" algn="just" rtl="0">
              <a:spcAft>
                <a:spcPts val="600"/>
              </a:spcAft>
              <a:buClr>
                <a:schemeClr val="accent5">
                  <a:lumMod val="50000"/>
                </a:schemeClr>
              </a:buClr>
              <a:buFont typeface="Arial" panose="020B0604020202020204" pitchFamily="34" charset="0"/>
              <a:buChar char="•"/>
            </a:pPr>
            <a:r>
              <a:rPr lang="en-GB" sz="2200" b="1" dirty="0">
                <a:solidFill>
                  <a:schemeClr val="accent5">
                    <a:lumMod val="50000"/>
                  </a:schemeClr>
                </a:solidFill>
              </a:rPr>
              <a:t>Erasmus+ </a:t>
            </a:r>
            <a:r>
              <a:rPr lang="en-GB" sz="2200" b="1" dirty="0" smtClean="0">
                <a:solidFill>
                  <a:schemeClr val="accent5">
                    <a:lumMod val="50000"/>
                  </a:schemeClr>
                </a:solidFill>
              </a:rPr>
              <a:t>Programme acknowledgment. </a:t>
            </a:r>
            <a:r>
              <a:rPr lang="en-GB" sz="2200" dirty="0" smtClean="0"/>
              <a:t>The </a:t>
            </a:r>
            <a:r>
              <a:rPr lang="en-GB" sz="2200" dirty="0"/>
              <a:t>partners are reminded of the </a:t>
            </a:r>
            <a:r>
              <a:rPr lang="en-GB" sz="2200" dirty="0" smtClean="0"/>
              <a:t>Erasmus+ Programme requirements regarding due </a:t>
            </a:r>
            <a:r>
              <a:rPr lang="en-GB" sz="2200" dirty="0"/>
              <a:t>acknowledgment of its funding of our </a:t>
            </a:r>
            <a:r>
              <a:rPr lang="en-GB" sz="2200" dirty="0" smtClean="0"/>
              <a:t>project, </a:t>
            </a:r>
            <a:r>
              <a:rPr lang="en-GB" sz="2200" dirty="0"/>
              <a:t>and of the need to </a:t>
            </a:r>
            <a:r>
              <a:rPr lang="en-GB" sz="2200" dirty="0" smtClean="0"/>
              <a:t>also use the combined European </a:t>
            </a:r>
            <a:r>
              <a:rPr lang="en-GB" sz="2200" dirty="0"/>
              <a:t>Union </a:t>
            </a:r>
            <a:r>
              <a:rPr lang="en-GB" sz="2200" dirty="0" smtClean="0"/>
              <a:t>and Erasmus</a:t>
            </a:r>
            <a:r>
              <a:rPr lang="en-GB" sz="2200" dirty="0"/>
              <a:t>+ logo. </a:t>
            </a:r>
            <a:endParaRPr lang="en-GB" sz="22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endParaRPr>
          </a:p>
          <a:p>
            <a:pPr marL="452438" indent="-276225" algn="just" rtl="0">
              <a:spcAft>
                <a:spcPts val="600"/>
              </a:spcAft>
              <a:buClr>
                <a:schemeClr val="accent5">
                  <a:lumMod val="50000"/>
                </a:schemeClr>
              </a:buClr>
              <a:buFont typeface="Arial" panose="020B0604020202020204" pitchFamily="34" charset="0"/>
              <a:buChar char="•"/>
            </a:pPr>
            <a:r>
              <a:rPr lang="en-GB" sz="22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Website </a:t>
            </a:r>
            <a:r>
              <a:rPr lang="en-GB" sz="22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preparation, launch, and </a:t>
            </a:r>
            <a:r>
              <a:rPr lang="en-GB" sz="22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maintenance</a:t>
            </a:r>
            <a:r>
              <a:rPr lang="en-GB" sz="2200" dirty="0" smtClean="0">
                <a:latin typeface="Calibri" panose="020F0502020204030204" pitchFamily="34" charset="0"/>
                <a:ea typeface="Calibri" panose="020F0502020204030204" pitchFamily="34" charset="0"/>
                <a:cs typeface="Arial" panose="020B0604020202020204" pitchFamily="34" charset="0"/>
              </a:rPr>
              <a:t>. </a:t>
            </a:r>
            <a:r>
              <a:rPr lang="en-GB" sz="2200" dirty="0">
                <a:latin typeface="Calibri" panose="020F0502020204030204" pitchFamily="34" charset="0"/>
                <a:ea typeface="Calibri" panose="020F0502020204030204" pitchFamily="34" charset="0"/>
                <a:cs typeface="Arial" panose="020B0604020202020204" pitchFamily="34" charset="0"/>
              </a:rPr>
              <a:t>The website will include public and private sections, and will be maintained and updated on a regular basis. </a:t>
            </a:r>
            <a:endParaRPr lang="en-GB" sz="2200" dirty="0" smtClean="0">
              <a:latin typeface="Calibri" panose="020F0502020204030204" pitchFamily="34" charset="0"/>
              <a:ea typeface="Calibri" panose="020F0502020204030204" pitchFamily="34" charset="0"/>
              <a:cs typeface="Arial" panose="020B0604020202020204" pitchFamily="34" charset="0"/>
            </a:endParaRPr>
          </a:p>
          <a:p>
            <a:pPr marL="452438" indent="-276225" algn="just" rtl="0">
              <a:spcAft>
                <a:spcPts val="600"/>
              </a:spcAft>
              <a:buClr>
                <a:schemeClr val="accent5">
                  <a:lumMod val="50000"/>
                </a:schemeClr>
              </a:buClr>
              <a:buFont typeface="Arial" panose="020B0604020202020204" pitchFamily="34" charset="0"/>
              <a:buChar char="•"/>
            </a:pPr>
            <a:r>
              <a:rPr lang="en-GB" sz="22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Various dissemination documents / official papers. </a:t>
            </a:r>
            <a:r>
              <a:rPr lang="en-GB" sz="2200" dirty="0">
                <a:latin typeface="Calibri" panose="020F0502020204030204" pitchFamily="34" charset="0"/>
                <a:ea typeface="Calibri" panose="020F0502020204030204" pitchFamily="34" charset="0"/>
                <a:cs typeface="Arial" panose="020B0604020202020204" pitchFamily="34" charset="0"/>
              </a:rPr>
              <a:t>PROTEACH brochure and supplementary flyers. First </a:t>
            </a:r>
            <a:r>
              <a:rPr lang="en-GB" sz="2200" dirty="0" smtClean="0">
                <a:latin typeface="Calibri" panose="020F0502020204030204" pitchFamily="34" charset="0"/>
                <a:ea typeface="Calibri" panose="020F0502020204030204" pitchFamily="34" charset="0"/>
                <a:cs typeface="Arial" panose="020B0604020202020204" pitchFamily="34" charset="0"/>
              </a:rPr>
              <a:t>edition of </a:t>
            </a:r>
            <a:r>
              <a:rPr lang="en-GB" sz="2200" dirty="0">
                <a:latin typeface="Calibri" panose="020F0502020204030204" pitchFamily="34" charset="0"/>
                <a:ea typeface="Calibri" panose="020F0502020204030204" pitchFamily="34" charset="0"/>
                <a:cs typeface="Arial" panose="020B0604020202020204" pitchFamily="34" charset="0"/>
              </a:rPr>
              <a:t>the project’s flyer will be prepared by P4</a:t>
            </a:r>
            <a:r>
              <a:rPr lang="en-GB" sz="2200" dirty="0" smtClean="0">
                <a:latin typeface="Calibri" panose="020F0502020204030204" pitchFamily="34" charset="0"/>
                <a:ea typeface="Calibri" panose="020F0502020204030204" pitchFamily="34" charset="0"/>
                <a:cs typeface="Arial" panose="020B0604020202020204" pitchFamily="34" charset="0"/>
              </a:rPr>
              <a:t>.</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07113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מלבן 3"/>
          <p:cNvSpPr/>
          <p:nvPr/>
        </p:nvSpPr>
        <p:spPr>
          <a:xfrm>
            <a:off x="810196" y="1692399"/>
            <a:ext cx="9073008" cy="4989058"/>
          </a:xfrm>
          <a:prstGeom prst="rect">
            <a:avLst/>
          </a:prstGeom>
        </p:spPr>
        <p:txBody>
          <a:bodyPr wrap="square">
            <a:spAutoFit/>
          </a:bodyPr>
          <a:lstStyle/>
          <a:p>
            <a:pPr marL="342900" indent="-342900" algn="l" rtl="0">
              <a:lnSpc>
                <a:spcPct val="107000"/>
              </a:lnSpc>
              <a:spcAft>
                <a:spcPts val="800"/>
              </a:spcAft>
              <a:buSzPct val="110000"/>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Establishing and maintaining a community of beginning teachers</a:t>
            </a:r>
            <a:r>
              <a:rPr lang="en-GB" sz="2000" dirty="0">
                <a:latin typeface="Calibri" panose="020F0502020204030204" pitchFamily="34" charset="0"/>
                <a:ea typeface="Calibri" panose="020F0502020204030204" pitchFamily="34" charset="0"/>
                <a:cs typeface="Arial" panose="020B0604020202020204" pitchFamily="34" charset="0"/>
              </a:rPr>
              <a:t>. An operational plan intended to guide the partners in actions aimed at creating, </a:t>
            </a:r>
            <a:r>
              <a:rPr lang="en-GB" sz="2000" dirty="0" smtClean="0">
                <a:latin typeface="Calibri" panose="020F0502020204030204" pitchFamily="34" charset="0"/>
                <a:ea typeface="Calibri" panose="020F0502020204030204" pitchFamily="34" charset="0"/>
                <a:cs typeface="Arial" panose="020B0604020202020204" pitchFamily="34" charset="0"/>
              </a:rPr>
              <a:t>nurturing, and </a:t>
            </a:r>
            <a:r>
              <a:rPr lang="en-GB" sz="2000" dirty="0">
                <a:latin typeface="Calibri" panose="020F0502020204030204" pitchFamily="34" charset="0"/>
                <a:ea typeface="Calibri" panose="020F0502020204030204" pitchFamily="34" charset="0"/>
                <a:cs typeface="Arial" panose="020B0604020202020204" pitchFamily="34" charset="0"/>
              </a:rPr>
              <a:t>expanding a community of beginning teachers and other stakeholders will be devised and </a:t>
            </a:r>
            <a:r>
              <a:rPr lang="en-GB" sz="2000" dirty="0" smtClean="0">
                <a:latin typeface="Calibri" panose="020F0502020204030204" pitchFamily="34" charset="0"/>
                <a:ea typeface="Calibri" panose="020F0502020204030204" pitchFamily="34" charset="0"/>
                <a:cs typeface="Arial" panose="020B0604020202020204" pitchFamily="34" charset="0"/>
              </a:rPr>
              <a:t>submitted to </a:t>
            </a:r>
            <a:r>
              <a:rPr lang="en-GB" sz="2000" dirty="0">
                <a:latin typeface="Calibri" panose="020F0502020204030204" pitchFamily="34" charset="0"/>
                <a:ea typeface="Calibri" panose="020F0502020204030204" pitchFamily="34" charset="0"/>
                <a:cs typeface="Arial" panose="020B0604020202020204" pitchFamily="34" charset="0"/>
              </a:rPr>
              <a:t>all the partners for approval in the next 6 months.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indent="-342900" algn="l" rtl="0">
              <a:lnSpc>
                <a:spcPct val="107000"/>
              </a:lnSpc>
              <a:spcAft>
                <a:spcPts val="800"/>
              </a:spcAft>
              <a:buSzPct val="110000"/>
              <a:buFont typeface="Arial" panose="020B0604020202020204" pitchFamily="34" charset="0"/>
              <a:buChar char="•"/>
            </a:pPr>
            <a:r>
              <a:rPr lang="en-GB" sz="20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Scientific </a:t>
            </a: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conferences</a:t>
            </a:r>
            <a:r>
              <a:rPr lang="en-GB" sz="2000"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 </a:t>
            </a:r>
            <a:r>
              <a:rPr lang="en-GB" sz="2000" dirty="0">
                <a:latin typeface="Calibri" panose="020F0502020204030204" pitchFamily="34" charset="0"/>
                <a:ea typeface="Calibri" panose="020F0502020204030204" pitchFamily="34" charset="0"/>
                <a:cs typeface="Arial" panose="020B0604020202020204" pitchFamily="34" charset="0"/>
              </a:rPr>
              <a:t>in Israel, Europe, and around the world</a:t>
            </a:r>
            <a:r>
              <a:rPr lang="en-GB" sz="2000"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a:t>
            </a:r>
          </a:p>
          <a:p>
            <a:pPr marL="342900" indent="-342900" algn="l" rtl="0">
              <a:lnSpc>
                <a:spcPct val="107000"/>
              </a:lnSpc>
              <a:spcAft>
                <a:spcPts val="800"/>
              </a:spcAft>
              <a:buSzPct val="110000"/>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Scientific publications</a:t>
            </a:r>
            <a:r>
              <a:rPr lang="en-GB" sz="2000" dirty="0" smtClean="0"/>
              <a:t>.</a:t>
            </a:r>
          </a:p>
          <a:p>
            <a:pPr marL="342900" indent="-342900" algn="l" rtl="0">
              <a:lnSpc>
                <a:spcPct val="107000"/>
              </a:lnSpc>
              <a:spcAft>
                <a:spcPts val="800"/>
              </a:spcAft>
              <a:buSzPct val="110000"/>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Participation in other events</a:t>
            </a:r>
            <a:r>
              <a:rPr lang="en-GB" sz="2000" dirty="0"/>
              <a:t>, including non-academic </a:t>
            </a:r>
            <a:r>
              <a:rPr lang="en-GB" sz="2000" dirty="0" smtClean="0"/>
              <a:t>events.</a:t>
            </a:r>
            <a:endParaRPr lang="en-US" sz="2000" dirty="0"/>
          </a:p>
          <a:p>
            <a:pPr marL="342900" indent="-342900" algn="l" rtl="0">
              <a:lnSpc>
                <a:spcPct val="107000"/>
              </a:lnSpc>
              <a:spcAft>
                <a:spcPts val="800"/>
              </a:spcAft>
              <a:buSzPct val="110000"/>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Press releases, interviews</a:t>
            </a:r>
            <a:r>
              <a:rPr lang="en-GB" sz="2000" dirty="0"/>
              <a:t>, and similar </a:t>
            </a:r>
            <a:r>
              <a:rPr lang="en-GB" sz="2000" dirty="0" smtClean="0"/>
              <a:t>activities.</a:t>
            </a:r>
          </a:p>
          <a:p>
            <a:pPr marL="342900" indent="-342900" algn="l" rtl="0">
              <a:lnSpc>
                <a:spcPct val="107000"/>
              </a:lnSpc>
              <a:spcAft>
                <a:spcPts val="800"/>
              </a:spcAft>
              <a:buSzPct val="110000"/>
              <a:buFont typeface="Arial" panose="020B0604020202020204" pitchFamily="34" charset="0"/>
              <a:buChar char="•"/>
            </a:pPr>
            <a:r>
              <a:rPr lang="en-US"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Photographs and videos </a:t>
            </a:r>
            <a:r>
              <a:rPr lang="en-US" sz="2000" dirty="0"/>
              <a:t>of various events</a:t>
            </a:r>
          </a:p>
          <a:p>
            <a:pPr marL="342900" indent="-342900" algn="l" rtl="0">
              <a:lnSpc>
                <a:spcPct val="107000"/>
              </a:lnSpc>
              <a:spcAft>
                <a:spcPts val="800"/>
              </a:spcAft>
              <a:buSzPct val="110000"/>
              <a:buFont typeface="Arial" panose="020B0604020202020204" pitchFamily="34" charset="0"/>
              <a:buChar cha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Dissemination activities aimed at policymakers and other influential persons or organisations. </a:t>
            </a:r>
            <a:r>
              <a:rPr lang="en-GB" sz="2000" dirty="0"/>
              <a:t>Partners are encouraged to </a:t>
            </a:r>
            <a:r>
              <a:rPr lang="en-GB" sz="2000" dirty="0" smtClean="0"/>
              <a:t>propose </a:t>
            </a:r>
            <a:r>
              <a:rPr lang="en-GB" sz="2000" dirty="0"/>
              <a:t>contacts with policymakers in their regions or countries, and discuss with P4 the best ways to bring these contacts to fruition for the benefit of the project</a:t>
            </a:r>
            <a:r>
              <a:rPr lang="en-GB" sz="2000" dirty="0" smtClean="0"/>
              <a:t>.</a:t>
            </a:r>
            <a:endParaRPr lang="en-US" sz="24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4025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מלבן 4"/>
          <p:cNvSpPr/>
          <p:nvPr/>
        </p:nvSpPr>
        <p:spPr>
          <a:xfrm>
            <a:off x="846200" y="1332359"/>
            <a:ext cx="9001000" cy="5878532"/>
          </a:xfrm>
          <a:prstGeom prst="rect">
            <a:avLst/>
          </a:prstGeom>
        </p:spPr>
        <p:txBody>
          <a:bodyPr wrap="square">
            <a:spAutoFit/>
          </a:bodyPr>
          <a:lstStyle/>
          <a:p>
            <a:pPr algn="just" rtl="0">
              <a:lnSpc>
                <a:spcPct val="115000"/>
              </a:lnSpc>
              <a:spcAft>
                <a:spcPts val="600"/>
              </a:spcAft>
              <a:buClr>
                <a:schemeClr val="accent5">
                  <a:lumMod val="50000"/>
                </a:schemeClr>
              </a:buClr>
            </a:pPr>
            <a:r>
              <a:rPr lang="en-GB" sz="2000" b="1" dirty="0">
                <a:solidFill>
                  <a:schemeClr val="accent5">
                    <a:lumMod val="50000"/>
                  </a:schemeClr>
                </a:solidFill>
              </a:rPr>
              <a:t>Seminars, </a:t>
            </a:r>
            <a:r>
              <a:rPr lang="en-GB" sz="2000" b="1" dirty="0" smtClean="0">
                <a:solidFill>
                  <a:schemeClr val="accent5">
                    <a:lumMod val="50000"/>
                  </a:schemeClr>
                </a:solidFill>
              </a:rPr>
              <a:t>workshops</a:t>
            </a:r>
          </a:p>
          <a:p>
            <a:pPr marL="541338" indent="-276225" algn="just" rtl="0">
              <a:lnSpc>
                <a:spcPct val="115000"/>
              </a:lnSpc>
              <a:buClr>
                <a:schemeClr val="accent5">
                  <a:lumMod val="50000"/>
                </a:schemeClr>
              </a:buClr>
              <a:buSzPct val="110000"/>
              <a:buFont typeface="Arial" panose="020B0604020202020204" pitchFamily="34" charset="0"/>
              <a:buChar char="•"/>
            </a:pPr>
            <a:r>
              <a:rPr lang="en-GB" sz="2000" b="1" dirty="0" smtClean="0">
                <a:solidFill>
                  <a:schemeClr val="accent5">
                    <a:lumMod val="50000"/>
                  </a:schemeClr>
                </a:solidFill>
              </a:rPr>
              <a:t> </a:t>
            </a:r>
            <a:r>
              <a:rPr lang="en-GB" sz="2000" dirty="0"/>
              <a:t>Seminars and workshops will be held in the academic institutions and schools.</a:t>
            </a:r>
          </a:p>
          <a:p>
            <a:pPr marL="541338" indent="-276225" algn="just" rtl="0">
              <a:lnSpc>
                <a:spcPct val="115000"/>
              </a:lnSpc>
              <a:buClr>
                <a:schemeClr val="accent5">
                  <a:lumMod val="50000"/>
                </a:schemeClr>
              </a:buClr>
              <a:buSzPct val="110000"/>
              <a:buFont typeface="Arial" panose="020B0604020202020204" pitchFamily="34" charset="0"/>
              <a:buChar char="•"/>
            </a:pPr>
            <a:r>
              <a:rPr lang="en-GB" sz="2000" dirty="0"/>
              <a:t> Two one-day dissemination events are planned for countries in Europe (in January 2018 and January 2019)</a:t>
            </a:r>
            <a:r>
              <a:rPr lang="en-US" sz="2000" dirty="0"/>
              <a:t>. </a:t>
            </a:r>
          </a:p>
          <a:p>
            <a:pPr marL="541338" indent="-276225" algn="just" rtl="0">
              <a:lnSpc>
                <a:spcPct val="115000"/>
              </a:lnSpc>
              <a:buClr>
                <a:schemeClr val="accent5">
                  <a:lumMod val="50000"/>
                </a:schemeClr>
              </a:buClr>
              <a:buSzPct val="110000"/>
              <a:buFont typeface="Arial" panose="020B0604020202020204" pitchFamily="34" charset="0"/>
              <a:buChar char="•"/>
            </a:pPr>
            <a:r>
              <a:rPr lang="en-US" sz="2000" dirty="0"/>
              <a:t>In each of the Israeli schools involved in the project (via all the Israeli partners) we plan to hold two workshops each year (in the first year only one workshop). Thus, a total of 30 workshops will be held throughout the project</a:t>
            </a:r>
            <a:r>
              <a:rPr lang="en-GB" sz="2000" dirty="0"/>
              <a:t>.</a:t>
            </a:r>
          </a:p>
          <a:p>
            <a:pPr marL="541338" indent="-276225" algn="just" rtl="0">
              <a:lnSpc>
                <a:spcPct val="115000"/>
              </a:lnSpc>
              <a:spcAft>
                <a:spcPts val="1200"/>
              </a:spcAft>
              <a:buClr>
                <a:schemeClr val="accent5">
                  <a:lumMod val="50000"/>
                </a:schemeClr>
              </a:buClr>
              <a:buSzPct val="110000"/>
              <a:buFont typeface="Arial" panose="020B0604020202020204" pitchFamily="34" charset="0"/>
              <a:buChar char="•"/>
            </a:pPr>
            <a:r>
              <a:rPr lang="en-GB" sz="2000" dirty="0"/>
              <a:t>Each year one of the Israeli HEIs will host an international five-day workshop </a:t>
            </a:r>
            <a:r>
              <a:rPr lang="en-GB" sz="2000" dirty="0" smtClean="0"/>
              <a:t>(at Kaye </a:t>
            </a:r>
            <a:r>
              <a:rPr lang="en-GB" sz="2000" dirty="0"/>
              <a:t>College </a:t>
            </a:r>
            <a:r>
              <a:rPr lang="en-GB" sz="2000" dirty="0" smtClean="0"/>
              <a:t>in 2017-2018).</a:t>
            </a:r>
          </a:p>
          <a:p>
            <a:pPr algn="just" rtl="0">
              <a:lnSpc>
                <a:spcPct val="115000"/>
              </a:lnSpc>
              <a:spcAft>
                <a:spcPts val="600"/>
              </a:spcAft>
              <a:buClr>
                <a:schemeClr val="accent5">
                  <a:lumMod val="50000"/>
                </a:schemeClr>
              </a:buClr>
            </a:pPr>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Dissemination in the </a:t>
            </a:r>
            <a:r>
              <a:rPr lang="en-GB" sz="2000" b="1" dirty="0" smtClean="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HEIs. </a:t>
            </a:r>
            <a:r>
              <a:rPr lang="en-GB" sz="2000" dirty="0"/>
              <a:t>Meetings with </a:t>
            </a:r>
            <a:r>
              <a:rPr lang="en-US" sz="2000" dirty="0" smtClean="0"/>
              <a:t>HEI presidents and preparing their involvement in the dissemination efforts, college </a:t>
            </a:r>
            <a:r>
              <a:rPr lang="en-US" sz="2000" dirty="0"/>
              <a:t>website, </a:t>
            </a:r>
            <a:r>
              <a:rPr lang="en-US" sz="2000" dirty="0" smtClean="0"/>
              <a:t>presentations </a:t>
            </a:r>
            <a:r>
              <a:rPr lang="en-US" sz="2000" dirty="0"/>
              <a:t>in various staff </a:t>
            </a:r>
            <a:r>
              <a:rPr lang="en-US" sz="2000" dirty="0" smtClean="0"/>
              <a:t>meetings, </a:t>
            </a:r>
            <a:r>
              <a:rPr lang="en-US" sz="2000" dirty="0"/>
              <a:t>and more</a:t>
            </a:r>
            <a:r>
              <a:rPr lang="en-US" sz="2000" dirty="0" smtClean="0"/>
              <a:t>.</a:t>
            </a:r>
          </a:p>
          <a:p>
            <a:pPr algn="l" rtl="0"/>
            <a:r>
              <a:rPr lang="en-GB"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Case studies </a:t>
            </a:r>
            <a:endParaRPr lang="en-US" sz="2000" b="1"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endParaRPr>
          </a:p>
          <a:p>
            <a:pPr algn="just" rtl="0"/>
            <a:r>
              <a:rPr lang="en-US" sz="2000" dirty="0"/>
              <a:t>In </a:t>
            </a:r>
            <a:r>
              <a:rPr lang="en-US" sz="2000" dirty="0" smtClean="0"/>
              <a:t>the case </a:t>
            </a:r>
            <a:r>
              <a:rPr lang="en-US" sz="2000" dirty="0"/>
              <a:t>of </a:t>
            </a:r>
            <a:r>
              <a:rPr lang="en-US" sz="2000" dirty="0" smtClean="0"/>
              <a:t>a big </a:t>
            </a:r>
            <a:r>
              <a:rPr lang="en-US" sz="2000" dirty="0"/>
              <a:t>event that requires more information, such as a conference in </a:t>
            </a:r>
          </a:p>
          <a:p>
            <a:pPr algn="l" rtl="0"/>
            <a:r>
              <a:rPr lang="en-US" sz="2000" dirty="0"/>
              <a:t>which some </a:t>
            </a:r>
            <a:r>
              <a:rPr lang="en-US" sz="2000" dirty="0" smtClean="0"/>
              <a:t>participants gave presentations </a:t>
            </a:r>
            <a:r>
              <a:rPr lang="en-US" sz="2000" dirty="0"/>
              <a:t>– we will write a case description and the partners will be asked to </a:t>
            </a:r>
            <a:r>
              <a:rPr lang="en-US" sz="2000" dirty="0" smtClean="0"/>
              <a:t>send much </a:t>
            </a:r>
            <a:r>
              <a:rPr lang="en-US" sz="2000" dirty="0"/>
              <a:t>more information. </a:t>
            </a:r>
            <a:endParaRPr lang="en-US" sz="2000" dirty="0">
              <a:solidFill>
                <a:schemeClr val="accent5">
                  <a:lumMod val="50000"/>
                </a:schemeClr>
              </a:solidFill>
            </a:endParaRPr>
          </a:p>
        </p:txBody>
      </p:sp>
    </p:spTree>
    <p:extLst>
      <p:ext uri="{BB962C8B-B14F-4D97-AF65-F5344CB8AC3E}">
        <p14:creationId xmlns:p14="http://schemas.microsoft.com/office/powerpoint/2010/main" val="363485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5451</TotalTime>
  <Words>1425</Words>
  <Application>Microsoft Office PowerPoint</Application>
  <PresentationFormat>Custom</PresentationFormat>
  <Paragraphs>99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ערכת נושא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adi</dc:creator>
  <cp:lastModifiedBy>ראומה</cp:lastModifiedBy>
  <cp:revision>260</cp:revision>
  <dcterms:created xsi:type="dcterms:W3CDTF">2015-06-07T05:51:02Z</dcterms:created>
  <dcterms:modified xsi:type="dcterms:W3CDTF">2017-03-21T11:39:16Z</dcterms:modified>
</cp:coreProperties>
</file>