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2454" y="604006"/>
            <a:ext cx="10632157" cy="4454555"/>
          </a:xfrm>
        </p:spPr>
        <p:txBody>
          <a:bodyPr>
            <a:normAutofit/>
          </a:bodyPr>
          <a:lstStyle/>
          <a:p>
            <a:pPr algn="ctr"/>
            <a:r>
              <a:rPr lang="en-US" sz="2400" b="1" dirty="0">
                <a:latin typeface="David" panose="020E0502060401010101" pitchFamily="34" charset="-79"/>
                <a:cs typeface="David" panose="020E0502060401010101" pitchFamily="34" charset="-79"/>
              </a:rPr>
              <a:t>K</a:t>
            </a:r>
            <a:r>
              <a:rPr lang="en-US" sz="2400" dirty="0">
                <a:latin typeface="David" panose="020E0502060401010101" pitchFamily="34" charset="-79"/>
                <a:cs typeface="David" panose="020E0502060401010101" pitchFamily="34" charset="-79"/>
              </a:rPr>
              <a:t>ibbutzim</a:t>
            </a:r>
            <a:r>
              <a:rPr lang="en-US" sz="2400" b="1" dirty="0">
                <a:latin typeface="David" panose="020E0502060401010101" pitchFamily="34" charset="-79"/>
                <a:cs typeface="David" panose="020E0502060401010101" pitchFamily="34" charset="-79"/>
              </a:rPr>
              <a:t> C</a:t>
            </a:r>
            <a:r>
              <a:rPr lang="en-US" sz="2400" dirty="0">
                <a:latin typeface="David" panose="020E0502060401010101" pitchFamily="34" charset="-79"/>
                <a:cs typeface="David" panose="020E0502060401010101" pitchFamily="34" charset="-79"/>
              </a:rPr>
              <a:t>ollege of </a:t>
            </a:r>
            <a:r>
              <a:rPr lang="en-US" sz="2400" b="1" dirty="0">
                <a:latin typeface="David" panose="020E0502060401010101" pitchFamily="34" charset="-79"/>
                <a:cs typeface="David" panose="020E0502060401010101" pitchFamily="34" charset="-79"/>
              </a:rPr>
              <a:t>E</a:t>
            </a:r>
            <a:r>
              <a:rPr lang="en-US" sz="2400" dirty="0">
                <a:latin typeface="David" panose="020E0502060401010101" pitchFamily="34" charset="-79"/>
                <a:cs typeface="David" panose="020E0502060401010101" pitchFamily="34" charset="-79"/>
              </a:rPr>
              <a:t>ducation</a:t>
            </a:r>
            <a:br>
              <a:rPr lang="he-IL" sz="2400" b="1" dirty="0">
                <a:latin typeface="David" panose="020E0502060401010101" pitchFamily="34" charset="-79"/>
                <a:cs typeface="David" panose="020E0502060401010101" pitchFamily="34" charset="-79"/>
              </a:rPr>
            </a:br>
            <a:br>
              <a:rPr lang="en-US" sz="3600" b="1" dirty="0">
                <a:latin typeface="David" panose="020E0502060401010101" pitchFamily="34" charset="-79"/>
                <a:cs typeface="David" panose="020E0502060401010101" pitchFamily="34" charset="-79"/>
              </a:rPr>
            </a:br>
            <a:r>
              <a:rPr lang="en-US" sz="3600" b="1" dirty="0">
                <a:latin typeface="David" panose="020E0502060401010101" pitchFamily="34" charset="-79"/>
                <a:cs typeface="David" panose="020E0502060401010101" pitchFamily="34" charset="-79"/>
              </a:rPr>
              <a:t>"Gil" and "Yahdav" MIT</a:t>
            </a:r>
            <a:br>
              <a:rPr lang="en-US" sz="3600" b="1" dirty="0">
                <a:latin typeface="David" panose="020E0502060401010101" pitchFamily="34" charset="-79"/>
                <a:cs typeface="David" panose="020E0502060401010101" pitchFamily="34" charset="-79"/>
              </a:rPr>
            </a:br>
            <a:r>
              <a:rPr lang="en-US" sz="3600" dirty="0">
                <a:latin typeface="David" panose="020E0502060401010101" pitchFamily="34" charset="-79"/>
                <a:cs typeface="David" panose="020E0502060401010101" pitchFamily="34" charset="-79"/>
              </a:rPr>
              <a:t>Summative Report </a:t>
            </a:r>
            <a:br>
              <a:rPr lang="en-US" sz="3600" b="1" dirty="0">
                <a:latin typeface="David" panose="020E0502060401010101" pitchFamily="34" charset="-79"/>
                <a:cs typeface="David" panose="020E0502060401010101" pitchFamily="34" charset="-79"/>
              </a:rPr>
            </a:br>
            <a:br>
              <a:rPr lang="en-US" dirty="0"/>
            </a:br>
            <a:endParaRPr lang="he-IL" dirty="0"/>
          </a:p>
        </p:txBody>
      </p:sp>
      <p:sp>
        <p:nvSpPr>
          <p:cNvPr id="3" name="Subtitle 2"/>
          <p:cNvSpPr>
            <a:spLocks noGrp="1"/>
          </p:cNvSpPr>
          <p:nvPr>
            <p:ph type="subTitle" idx="1"/>
          </p:nvPr>
        </p:nvSpPr>
        <p:spPr>
          <a:xfrm>
            <a:off x="1803633" y="4026716"/>
            <a:ext cx="8825821" cy="1174458"/>
          </a:xfrm>
        </p:spPr>
        <p:txBody>
          <a:bodyPr>
            <a:normAutofit/>
          </a:bodyPr>
          <a:lstStyle/>
          <a:p>
            <a:pPr algn="ctr"/>
            <a:r>
              <a:rPr lang="en-US" sz="3200" dirty="0">
                <a:latin typeface="David" panose="020E0502060401010101" pitchFamily="34" charset="-79"/>
                <a:cs typeface="David" panose="020E0502060401010101" pitchFamily="34" charset="-79"/>
              </a:rPr>
              <a:t>2016-2017</a:t>
            </a:r>
            <a:endParaRPr lang="he-IL" sz="32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60317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466" y="310393"/>
            <a:ext cx="9726146" cy="687897"/>
          </a:xfrm>
        </p:spPr>
        <p:txBody>
          <a:bodyPr>
            <a:normAutofit fontScale="90000"/>
          </a:bodyPr>
          <a:lstStyle/>
          <a:p>
            <a:r>
              <a:rPr lang="en-US" b="1" dirty="0"/>
              <a:t>Significant events, challenges and turning points</a:t>
            </a:r>
            <a:br>
              <a:rPr lang="en-US" dirty="0"/>
            </a:br>
            <a:endParaRPr lang="he-IL" dirty="0"/>
          </a:p>
        </p:txBody>
      </p:sp>
      <p:sp>
        <p:nvSpPr>
          <p:cNvPr id="3" name="Content Placeholder 2"/>
          <p:cNvSpPr>
            <a:spLocks noGrp="1"/>
          </p:cNvSpPr>
          <p:nvPr>
            <p:ph idx="1"/>
          </p:nvPr>
        </p:nvSpPr>
        <p:spPr>
          <a:xfrm>
            <a:off x="1384183" y="1308682"/>
            <a:ext cx="10293292" cy="5394121"/>
          </a:xfrm>
        </p:spPr>
        <p:txBody>
          <a:bodyPr>
            <a:normAutofit lnSpcReduction="10000"/>
          </a:bodyPr>
          <a:lstStyle/>
          <a:p>
            <a:pPr algn="just" rtl="0"/>
            <a:endParaRPr lang="en-US" sz="2800" dirty="0">
              <a:latin typeface="David" panose="020E0502060401010101" pitchFamily="34" charset="-79"/>
              <a:cs typeface="David" panose="020E0502060401010101" pitchFamily="34" charset="-79"/>
            </a:endParaRPr>
          </a:p>
          <a:p>
            <a:pPr algn="just" rtl="0"/>
            <a:r>
              <a:rPr lang="en-US" sz="2800" dirty="0">
                <a:latin typeface="David" panose="020E0502060401010101" pitchFamily="34" charset="-79"/>
                <a:cs typeface="David" panose="020E0502060401010101" pitchFamily="34" charset="-79"/>
              </a:rPr>
              <a:t>Personal, professional conflict between an intern and her mentor, who was also the home-room teacher in the same class was a turning point. As a result of the conflict the intern was afraid that she may not receive her teaching license because her mentor was also the teacher supervising her. The topic was discussed by the group in the MIT, which revealed that other interns shared similar concerns. Aided by the school's counseling staff, </a:t>
            </a:r>
            <a:r>
              <a:rPr lang="en-US" sz="2800" b="1" dirty="0">
                <a:latin typeface="David" panose="020E0502060401010101" pitchFamily="34" charset="-79"/>
                <a:cs typeface="David" panose="020E0502060401010101" pitchFamily="34" charset="-79"/>
              </a:rPr>
              <a:t>the policy of appointing mentors in the school was changed</a:t>
            </a:r>
            <a:r>
              <a:rPr lang="en-US" sz="2800" dirty="0">
                <a:latin typeface="David" panose="020E0502060401010101" pitchFamily="34" charset="-79"/>
                <a:cs typeface="David" panose="020E0502060401010101" pitchFamily="34" charset="-79"/>
              </a:rPr>
              <a:t>. This event served as a major turning point and exemplified the issue of amplifying NT's voice: the school </a:t>
            </a:r>
            <a:r>
              <a:rPr lang="en-US" sz="2800" b="1" dirty="0">
                <a:latin typeface="David" panose="020E0502060401010101" pitchFamily="34" charset="-79"/>
                <a:cs typeface="David" panose="020E0502060401010101" pitchFamily="34" charset="-79"/>
              </a:rPr>
              <a:t>listened</a:t>
            </a:r>
            <a:r>
              <a:rPr lang="en-US" sz="2800" dirty="0">
                <a:latin typeface="David" panose="020E0502060401010101" pitchFamily="34" charset="-79"/>
                <a:cs typeface="David" panose="020E0502060401010101" pitchFamily="34" charset="-79"/>
              </a:rPr>
              <a:t> to NTs concerns and acted to change policy accordingly. </a:t>
            </a:r>
          </a:p>
          <a:p>
            <a:pPr marL="0" indent="0" algn="just" rtl="0">
              <a:buNone/>
            </a:pPr>
            <a:r>
              <a:rPr lang="he-IL" sz="2800" b="1" dirty="0">
                <a:latin typeface="David" panose="020E0502060401010101" pitchFamily="34" charset="-79"/>
                <a:cs typeface="David" panose="020E0502060401010101" pitchFamily="34" charset="-79"/>
              </a:rPr>
              <a:t> </a:t>
            </a:r>
            <a:endParaRPr lang="en-US" sz="2800" dirty="0">
              <a:latin typeface="David" panose="020E0502060401010101" pitchFamily="34" charset="-79"/>
              <a:cs typeface="David" panose="020E0502060401010101" pitchFamily="34" charset="-79"/>
            </a:endParaRPr>
          </a:p>
          <a:p>
            <a:pPr algn="just" rtl="0"/>
            <a:endParaRPr lang="he-IL" i="1" dirty="0"/>
          </a:p>
        </p:txBody>
      </p:sp>
    </p:spTree>
    <p:extLst>
      <p:ext uri="{BB962C8B-B14F-4D97-AF65-F5344CB8AC3E}">
        <p14:creationId xmlns:p14="http://schemas.microsoft.com/office/powerpoint/2010/main" val="1604629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3615"/>
            <a:ext cx="11504613" cy="461394"/>
          </a:xfrm>
        </p:spPr>
        <p:txBody>
          <a:bodyPr>
            <a:normAutofit fontScale="90000"/>
          </a:bodyPr>
          <a:lstStyle/>
          <a:p>
            <a:pPr algn="ctr"/>
            <a:r>
              <a:rPr lang="en-US" b="1" dirty="0"/>
              <a:t>Insights from the process</a:t>
            </a:r>
            <a:br>
              <a:rPr lang="en-US" dirty="0"/>
            </a:br>
            <a:endParaRPr lang="he-IL" dirty="0"/>
          </a:p>
        </p:txBody>
      </p:sp>
      <p:sp>
        <p:nvSpPr>
          <p:cNvPr id="3" name="Content Placeholder 2"/>
          <p:cNvSpPr>
            <a:spLocks noGrp="1"/>
          </p:cNvSpPr>
          <p:nvPr>
            <p:ph idx="1"/>
          </p:nvPr>
        </p:nvSpPr>
        <p:spPr>
          <a:xfrm>
            <a:off x="1182848" y="1023457"/>
            <a:ext cx="10905688" cy="5687736"/>
          </a:xfrm>
        </p:spPr>
        <p:txBody>
          <a:bodyPr>
            <a:normAutofit/>
          </a:bodyPr>
          <a:lstStyle/>
          <a:p>
            <a:pPr algn="just" rtl="0"/>
            <a:r>
              <a:rPr lang="en-US" sz="2800" b="1" dirty="0">
                <a:latin typeface="David" panose="020E0502060401010101" pitchFamily="34" charset="-79"/>
                <a:cs typeface="David" panose="020E0502060401010101" pitchFamily="34" charset="-79"/>
              </a:rPr>
              <a:t>Responsibility for the content and execution of the workshop</a:t>
            </a:r>
            <a:r>
              <a:rPr lang="en-US" sz="2800" dirty="0">
                <a:latin typeface="David" panose="020E0502060401010101" pitchFamily="34" charset="-79"/>
                <a:cs typeface="David" panose="020E0502060401010101" pitchFamily="34" charset="-79"/>
              </a:rPr>
              <a:t>: </a:t>
            </a:r>
          </a:p>
          <a:p>
            <a:pPr marL="0" indent="0" algn="just" rtl="0">
              <a:buNone/>
            </a:pPr>
            <a:r>
              <a:rPr lang="en-US" sz="2800" dirty="0">
                <a:latin typeface="David" panose="020E0502060401010101" pitchFamily="34" charset="-79"/>
                <a:cs typeface="David" panose="020E0502060401010101" pitchFamily="34" charset="-79"/>
              </a:rPr>
              <a:t>This shifted from the college facilitator to all members of the workshop: interns, </a:t>
            </a:r>
            <a:r>
              <a:rPr lang="en-US" sz="2400" dirty="0">
                <a:latin typeface="David" panose="020E0502060401010101" pitchFamily="34" charset="-79"/>
                <a:cs typeface="David" panose="020E0502060401010101" pitchFamily="34" charset="-79"/>
              </a:rPr>
              <a:t>B.T, </a:t>
            </a:r>
            <a:r>
              <a:rPr lang="en-US" sz="2800" dirty="0">
                <a:latin typeface="David" panose="020E0502060401010101" pitchFamily="34" charset="-79"/>
                <a:cs typeface="David" panose="020E0502060401010101" pitchFamily="34" charset="-79"/>
              </a:rPr>
              <a:t>principals, mentors, policy makers whereby each was responsible for planning and conducting the workshop . For example, the management presented the school vision, the role and place of new teachers and ways they can be empowered in school. Interns planned an event for the entire school, which improved their confidence and sense of belonging. The school staff lead the topic of creating a teacher's tool kit for teaching children with autism. This type of distribution of strengths and proactive sharing of knowledge enhanced the connection between the various position holders and improved the sense of belonging, as a joint learning community within the educational organization.</a:t>
            </a:r>
          </a:p>
          <a:p>
            <a:pPr algn="just" rtl="0"/>
            <a:endParaRPr lang="he-IL" dirty="0"/>
          </a:p>
        </p:txBody>
      </p:sp>
    </p:spTree>
    <p:extLst>
      <p:ext uri="{BB962C8B-B14F-4D97-AF65-F5344CB8AC3E}">
        <p14:creationId xmlns:p14="http://schemas.microsoft.com/office/powerpoint/2010/main" val="2206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087" y="624110"/>
            <a:ext cx="8979526" cy="692962"/>
          </a:xfrm>
        </p:spPr>
        <p:txBody>
          <a:bodyPr/>
          <a:lstStyle/>
          <a:p>
            <a:pPr algn="ctr"/>
            <a:r>
              <a:rPr lang="en-US" b="1" dirty="0"/>
              <a:t>Insights from the process</a:t>
            </a:r>
            <a:endParaRPr lang="he-IL" dirty="0"/>
          </a:p>
        </p:txBody>
      </p:sp>
      <p:sp>
        <p:nvSpPr>
          <p:cNvPr id="3" name="Content Placeholder 2"/>
          <p:cNvSpPr>
            <a:spLocks noGrp="1"/>
          </p:cNvSpPr>
          <p:nvPr>
            <p:ph idx="1"/>
          </p:nvPr>
        </p:nvSpPr>
        <p:spPr>
          <a:xfrm>
            <a:off x="1375794" y="1317072"/>
            <a:ext cx="9868759" cy="5436066"/>
          </a:xfrm>
        </p:spPr>
        <p:txBody>
          <a:bodyPr>
            <a:normAutofit fontScale="92500" lnSpcReduction="10000"/>
          </a:bodyPr>
          <a:lstStyle/>
          <a:p>
            <a:pPr marL="0" indent="0" algn="l" rtl="0">
              <a:buNone/>
            </a:pPr>
            <a:r>
              <a:rPr lang="en-US" sz="3000" b="1" dirty="0">
                <a:latin typeface="David" panose="020E0502060401010101" pitchFamily="34" charset="-79"/>
                <a:cs typeface="David" panose="020E0502060401010101" pitchFamily="34" charset="-79"/>
              </a:rPr>
              <a:t>Shifting between open and closed:</a:t>
            </a:r>
          </a:p>
          <a:p>
            <a:pPr marL="0" indent="0" algn="just" rtl="0">
              <a:buNone/>
            </a:pPr>
            <a:r>
              <a:rPr lang="en-US" sz="2800" dirty="0">
                <a:latin typeface="David" panose="020E0502060401010101" pitchFamily="34" charset="-79"/>
                <a:cs typeface="David" panose="020E0502060401010101" pitchFamily="34" charset="-79"/>
              </a:rPr>
              <a:t>It was difficult for the MIT members to</a:t>
            </a:r>
            <a:r>
              <a:rPr lang="en-US" sz="2800" b="1" dirty="0">
                <a:latin typeface="David" panose="020E0502060401010101" pitchFamily="34" charset="-79"/>
                <a:cs typeface="David" panose="020E0502060401010101" pitchFamily="34" charset="-79"/>
              </a:rPr>
              <a:t> </a:t>
            </a:r>
            <a:r>
              <a:rPr lang="en-US" sz="2800" dirty="0">
                <a:latin typeface="David" panose="020E0502060401010101" pitchFamily="34" charset="-79"/>
                <a:cs typeface="David" panose="020E0502060401010101" pitchFamily="34" charset="-79"/>
              </a:rPr>
              <a:t>shift their roles form leaders and facilitators to learners, listeners and collaborators. For example, the management found it difficult at times to give up their leading role and shift to a different mode. Interns' assessment and evaluation did not enable open discussions with everyone.</a:t>
            </a:r>
          </a:p>
          <a:p>
            <a:pPr marL="0" indent="0" algn="just" rtl="0">
              <a:buNone/>
            </a:pPr>
            <a:r>
              <a:rPr lang="en-US" sz="2800" b="1" dirty="0">
                <a:latin typeface="David" panose="020E0502060401010101" pitchFamily="34" charset="-79"/>
                <a:cs typeface="David" panose="020E0502060401010101" pitchFamily="34" charset="-79"/>
              </a:rPr>
              <a:t>Deepening the knowledge related to special education and autism:</a:t>
            </a:r>
          </a:p>
          <a:p>
            <a:pPr marL="0" indent="0" algn="just" rtl="0">
              <a:buNone/>
            </a:pPr>
            <a:r>
              <a:rPr lang="en-US" sz="2800" b="1" dirty="0">
                <a:latin typeface="David" panose="020E0502060401010101" pitchFamily="34" charset="-79"/>
                <a:cs typeface="David" panose="020E0502060401010101" pitchFamily="34" charset="-79"/>
              </a:rPr>
              <a:t> </a:t>
            </a:r>
            <a:r>
              <a:rPr lang="en-US" sz="2800" dirty="0">
                <a:latin typeface="David" panose="020E0502060401010101" pitchFamily="34" charset="-79"/>
                <a:cs typeface="David" panose="020E0502060401010101" pitchFamily="34" charset="-79"/>
              </a:rPr>
              <a:t>As new teachers, interns</a:t>
            </a:r>
            <a:r>
              <a:rPr lang="en-US" sz="2800" b="1" dirty="0">
                <a:latin typeface="David" panose="020E0502060401010101" pitchFamily="34" charset="-79"/>
                <a:cs typeface="David" panose="020E0502060401010101" pitchFamily="34" charset="-79"/>
              </a:rPr>
              <a:t> </a:t>
            </a:r>
            <a:r>
              <a:rPr lang="en-US" sz="2800" dirty="0">
                <a:latin typeface="David" panose="020E0502060401010101" pitchFamily="34" charset="-79"/>
                <a:cs typeface="David" panose="020E0502060401010101" pitchFamily="34" charset="-79"/>
              </a:rPr>
              <a:t>requested to expand and deepen their knowledge in this field. As a result, the professional experts in the school took responsibility and conducted special activities with the interns. For example: the workshop lead by the occupational therapist, using '</a:t>
            </a:r>
            <a:r>
              <a:rPr lang="en-US" sz="2800" dirty="0" err="1">
                <a:latin typeface="David" panose="020E0502060401010101" pitchFamily="34" charset="-79"/>
                <a:cs typeface="David" panose="020E0502060401010101" pitchFamily="34" charset="-79"/>
              </a:rPr>
              <a:t>Snoezelen</a:t>
            </a:r>
            <a:r>
              <a:rPr lang="en-US" sz="2800" dirty="0">
                <a:latin typeface="David" panose="020E0502060401010101" pitchFamily="34" charset="-79"/>
                <a:cs typeface="David" panose="020E0502060401010101" pitchFamily="34" charset="-79"/>
              </a:rPr>
              <a:t>  stimulation therapy', workshop on sexual behavior, speech therapist and more. </a:t>
            </a:r>
          </a:p>
          <a:p>
            <a:pPr marL="0" indent="0" algn="just" rtl="0">
              <a:buNone/>
            </a:pPr>
            <a:endParaRPr lang="en-US" sz="2800" dirty="0">
              <a:latin typeface="David" panose="020E0502060401010101" pitchFamily="34" charset="-79"/>
              <a:cs typeface="David" panose="020E0502060401010101" pitchFamily="34" charset="-79"/>
            </a:endParaRPr>
          </a:p>
          <a:p>
            <a:pPr marL="0" indent="0" algn="l" rtl="0">
              <a:buNone/>
            </a:pPr>
            <a:endParaRPr lang="he-IL" dirty="0"/>
          </a:p>
        </p:txBody>
      </p:sp>
    </p:spTree>
    <p:extLst>
      <p:ext uri="{BB962C8B-B14F-4D97-AF65-F5344CB8AC3E}">
        <p14:creationId xmlns:p14="http://schemas.microsoft.com/office/powerpoint/2010/main" val="2433421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407" y="402672"/>
            <a:ext cx="9986205" cy="805343"/>
          </a:xfrm>
        </p:spPr>
        <p:txBody>
          <a:bodyPr>
            <a:normAutofit/>
          </a:bodyPr>
          <a:lstStyle/>
          <a:p>
            <a:pPr algn="ctr"/>
            <a:r>
              <a:rPr lang="en-US" b="1" dirty="0"/>
              <a:t>Insights from the process</a:t>
            </a:r>
            <a:endParaRPr lang="he-IL" dirty="0"/>
          </a:p>
        </p:txBody>
      </p:sp>
      <p:sp>
        <p:nvSpPr>
          <p:cNvPr id="3" name="Content Placeholder 2"/>
          <p:cNvSpPr>
            <a:spLocks noGrp="1"/>
          </p:cNvSpPr>
          <p:nvPr>
            <p:ph idx="1"/>
          </p:nvPr>
        </p:nvSpPr>
        <p:spPr>
          <a:xfrm>
            <a:off x="1577131" y="1073790"/>
            <a:ext cx="10117121" cy="5612236"/>
          </a:xfrm>
        </p:spPr>
        <p:txBody>
          <a:bodyPr>
            <a:normAutofit/>
          </a:bodyPr>
          <a:lstStyle/>
          <a:p>
            <a:pPr algn="l" rtl="0"/>
            <a:r>
              <a:rPr lang="en-US" sz="2800" dirty="0">
                <a:latin typeface="David" panose="020E0502060401010101" pitchFamily="34" charset="-79"/>
                <a:cs typeface="David" panose="020E0502060401010101" pitchFamily="34" charset="-79"/>
              </a:rPr>
              <a:t>There is a significant change for the benefit of the interns, who are more </a:t>
            </a:r>
            <a:r>
              <a:rPr lang="en-US" sz="2800" b="1" dirty="0">
                <a:latin typeface="David" panose="020E0502060401010101" pitchFamily="34" charset="-79"/>
                <a:cs typeface="David" panose="020E0502060401010101" pitchFamily="34" charset="-79"/>
              </a:rPr>
              <a:t>proactive</a:t>
            </a:r>
            <a:r>
              <a:rPr lang="en-US" sz="2800" dirty="0">
                <a:latin typeface="David" panose="020E0502060401010101" pitchFamily="34" charset="-79"/>
                <a:cs typeface="David" panose="020E0502060401010101" pitchFamily="34" charset="-79"/>
              </a:rPr>
              <a:t> and are more comfortable to initiate, ask for their specific needs and confront their challenges with more confidence. There is significant improvement with the school's teachers and staff as they become cooperative, understanding and accommodating to the interns' needs.</a:t>
            </a:r>
          </a:p>
          <a:p>
            <a:pPr marL="0" indent="0" algn="l" rtl="0">
              <a:buNone/>
            </a:pPr>
            <a:endParaRPr lang="en-US" sz="2800" dirty="0">
              <a:latin typeface="David" panose="020E0502060401010101" pitchFamily="34" charset="-79"/>
              <a:cs typeface="David" panose="020E0502060401010101" pitchFamily="34" charset="-79"/>
            </a:endParaRPr>
          </a:p>
          <a:p>
            <a:pPr algn="l" rtl="0"/>
            <a:r>
              <a:rPr lang="en-US" sz="2800" b="1" dirty="0">
                <a:latin typeface="David" panose="020E0502060401010101" pitchFamily="34" charset="-79"/>
                <a:cs typeface="David" panose="020E0502060401010101" pitchFamily="34" charset="-79"/>
              </a:rPr>
              <a:t>Institutions (authorities)</a:t>
            </a:r>
            <a:r>
              <a:rPr lang="en-US" sz="2800" dirty="0">
                <a:latin typeface="David" panose="020E0502060401010101" pitchFamily="34" charset="-79"/>
                <a:cs typeface="David" panose="020E0502060401010101" pitchFamily="34" charset="-79"/>
              </a:rPr>
              <a:t> such as the MOE, inspectorate, local authority, professional development schools, which up to previous years followed the classical induction model, and worked individually, now </a:t>
            </a:r>
            <a:r>
              <a:rPr lang="en-US" sz="2800" b="1" dirty="0">
                <a:latin typeface="David" panose="020E0502060401010101" pitchFamily="34" charset="-79"/>
                <a:cs typeface="David" panose="020E0502060401010101" pitchFamily="34" charset="-79"/>
              </a:rPr>
              <a:t>changed their approach and work together</a:t>
            </a:r>
            <a:r>
              <a:rPr lang="en-US" sz="2800" dirty="0">
                <a:latin typeface="David" panose="020E0502060401010101" pitchFamily="34" charset="-79"/>
                <a:cs typeface="David" panose="020E0502060401010101" pitchFamily="34" charset="-79"/>
              </a:rPr>
              <a:t> as a team in true collaboration. </a:t>
            </a: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918916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50" y="310392"/>
            <a:ext cx="11085163" cy="637563"/>
          </a:xfrm>
        </p:spPr>
        <p:txBody>
          <a:bodyPr>
            <a:normAutofit fontScale="90000"/>
          </a:bodyPr>
          <a:lstStyle/>
          <a:p>
            <a:pPr algn="ctr"/>
            <a:r>
              <a:rPr lang="en-US" b="1" dirty="0"/>
              <a:t>Insights from the process</a:t>
            </a:r>
            <a:endParaRPr lang="he-IL" dirty="0"/>
          </a:p>
        </p:txBody>
      </p:sp>
      <p:sp>
        <p:nvSpPr>
          <p:cNvPr id="3" name="Content Placeholder 2"/>
          <p:cNvSpPr>
            <a:spLocks noGrp="1"/>
          </p:cNvSpPr>
          <p:nvPr>
            <p:ph idx="1"/>
          </p:nvPr>
        </p:nvSpPr>
        <p:spPr>
          <a:xfrm>
            <a:off x="1367406" y="1015068"/>
            <a:ext cx="10137206" cy="5738070"/>
          </a:xfrm>
        </p:spPr>
        <p:txBody>
          <a:bodyPr/>
          <a:lstStyle/>
          <a:p>
            <a:pPr algn="l" rtl="0"/>
            <a:r>
              <a:rPr lang="en-US" sz="2800" dirty="0">
                <a:latin typeface="David" panose="020E0502060401010101" pitchFamily="34" charset="-79"/>
                <a:cs typeface="David" panose="020E0502060401010101" pitchFamily="34" charset="-79"/>
              </a:rPr>
              <a:t>A significant gain: </a:t>
            </a:r>
            <a:r>
              <a:rPr lang="en-US" sz="2800" b="1" dirty="0">
                <a:latin typeface="David" panose="020E0502060401010101" pitchFamily="34" charset="-79"/>
                <a:cs typeface="David" panose="020E0502060401010101" pitchFamily="34" charset="-79"/>
              </a:rPr>
              <a:t>Theoretical framing and knowledge building</a:t>
            </a:r>
            <a:r>
              <a:rPr lang="en-US" sz="2800" dirty="0">
                <a:latin typeface="David" panose="020E0502060401010101" pitchFamily="34" charset="-79"/>
                <a:cs typeface="David" panose="020E0502060401010101" pitchFamily="34" charset="-79"/>
              </a:rPr>
              <a:t> helped improve the teacher training in HEI. A new academic course was developed based on the insights of the MIT. </a:t>
            </a:r>
          </a:p>
          <a:p>
            <a:pPr algn="l" rtl="0"/>
            <a:r>
              <a:rPr lang="en-US" sz="2800" dirty="0">
                <a:latin typeface="David" panose="020E0502060401010101" pitchFamily="34" charset="-79"/>
                <a:cs typeface="David" panose="020E0502060401010101" pitchFamily="34" charset="-79"/>
              </a:rPr>
              <a:t>Achieving </a:t>
            </a:r>
            <a:r>
              <a:rPr lang="en-US" sz="2800" b="1" dirty="0">
                <a:latin typeface="David" panose="020E0502060401010101" pitchFamily="34" charset="-79"/>
                <a:cs typeface="David" panose="020E0502060401010101" pitchFamily="34" charset="-79"/>
              </a:rPr>
              <a:t>better quality</a:t>
            </a:r>
            <a:r>
              <a:rPr lang="en-US" sz="2800" dirty="0">
                <a:latin typeface="David" panose="020E0502060401010101" pitchFamily="34" charset="-79"/>
                <a:cs typeface="David" panose="020E0502060401010101" pitchFamily="34" charset="-79"/>
              </a:rPr>
              <a:t> and more effective teachers </a:t>
            </a:r>
          </a:p>
          <a:p>
            <a:pPr algn="l" rtl="0"/>
            <a:r>
              <a:rPr lang="en-US" sz="2800" dirty="0">
                <a:latin typeface="David" panose="020E0502060401010101" pitchFamily="34" charset="-79"/>
                <a:cs typeface="David" panose="020E0502060401010101" pitchFamily="34" charset="-79"/>
              </a:rPr>
              <a:t>For the first times, all new teachers are staying in the 2 schools next year. This is mostly due to the success of the MIT in giving the proper and relevant support teachers needed. This is especially significant for the ASD teacher population due to their high burn out rate and attrition.</a:t>
            </a:r>
          </a:p>
          <a:p>
            <a:pPr algn="l" rtl="0"/>
            <a:r>
              <a:rPr lang="en-US" sz="2800" dirty="0">
                <a:latin typeface="David" panose="020E0502060401010101" pitchFamily="34" charset="-79"/>
                <a:cs typeface="David" panose="020E0502060401010101" pitchFamily="34" charset="-79"/>
              </a:rPr>
              <a:t>The MIT's contribution was evident in 3 dimensions: </a:t>
            </a:r>
          </a:p>
          <a:p>
            <a:pPr marL="0" indent="0" algn="l" rtl="0">
              <a:buNone/>
            </a:pPr>
            <a:r>
              <a:rPr lang="en-US" sz="2800">
                <a:latin typeface="David" panose="020E0502060401010101" pitchFamily="34" charset="-79"/>
                <a:cs typeface="David" panose="020E0502060401010101" pitchFamily="34" charset="-79"/>
              </a:rPr>
              <a:t>               Ideological</a:t>
            </a:r>
            <a:r>
              <a:rPr lang="en-US" sz="2800" dirty="0">
                <a:latin typeface="David" panose="020E0502060401010101" pitchFamily="34" charset="-79"/>
                <a:cs typeface="David" panose="020E0502060401010101" pitchFamily="34" charset="-79"/>
              </a:rPr>
              <a:t>, Organizational and Curricular.</a:t>
            </a: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12956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400" dirty="0"/>
              <a:t>Thank you for your attention</a:t>
            </a:r>
            <a:endParaRPr lang="he-IL" sz="4400" dirty="0"/>
          </a:p>
        </p:txBody>
      </p:sp>
    </p:spTree>
    <p:extLst>
      <p:ext uri="{BB962C8B-B14F-4D97-AF65-F5344CB8AC3E}">
        <p14:creationId xmlns:p14="http://schemas.microsoft.com/office/powerpoint/2010/main" val="338284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965" y="125835"/>
            <a:ext cx="8866436" cy="763398"/>
          </a:xfrm>
        </p:spPr>
        <p:txBody>
          <a:bodyPr/>
          <a:lstStyle/>
          <a:p>
            <a:pPr algn="ctr"/>
            <a:r>
              <a:rPr lang="en-US" dirty="0">
                <a:latin typeface="David" panose="020E0502060401010101" pitchFamily="34" charset="-79"/>
                <a:cs typeface="David" panose="020E0502060401010101" pitchFamily="34" charset="-79"/>
              </a:rPr>
              <a:t>framework</a:t>
            </a:r>
            <a:endParaRPr lang="he-IL" dirty="0">
              <a:latin typeface="David" panose="020E0502060401010101" pitchFamily="34" charset="-79"/>
              <a:cs typeface="David" panose="020E0502060401010101" pitchFamily="34" charset="-79"/>
            </a:endParaRPr>
          </a:p>
        </p:txBody>
      </p:sp>
      <p:sp>
        <p:nvSpPr>
          <p:cNvPr id="4" name="Rectangle 3"/>
          <p:cNvSpPr/>
          <p:nvPr/>
        </p:nvSpPr>
        <p:spPr>
          <a:xfrm>
            <a:off x="1417739" y="1015069"/>
            <a:ext cx="10086873" cy="5208029"/>
          </a:xfrm>
          <a:prstGeom prst="rect">
            <a:avLst/>
          </a:prstGeom>
        </p:spPr>
        <p:txBody>
          <a:bodyPr wrap="square">
            <a:spAutoFit/>
          </a:bodyPr>
          <a:lstStyle/>
          <a:p>
            <a:pPr algn="just">
              <a:lnSpc>
                <a:spcPct val="107000"/>
              </a:lnSpc>
              <a:spcAft>
                <a:spcPts val="800"/>
              </a:spcAft>
            </a:pPr>
            <a:r>
              <a:rPr lang="en-US" sz="2800" dirty="0">
                <a:latin typeface="David" panose="020E0502060401010101" pitchFamily="34" charset="-79"/>
                <a:ea typeface="Calibri" panose="020F0502020204030204" pitchFamily="34" charset="0"/>
                <a:cs typeface="David" panose="020E0502060401010101" pitchFamily="34" charset="-79"/>
              </a:rPr>
              <a:t>Name of MIT: Gil and Yahdav</a:t>
            </a:r>
          </a:p>
          <a:p>
            <a:pPr algn="just">
              <a:lnSpc>
                <a:spcPct val="107000"/>
              </a:lnSpc>
              <a:spcAft>
                <a:spcPts val="800"/>
              </a:spcAft>
            </a:pPr>
            <a:r>
              <a:rPr lang="en-US" sz="2800" dirty="0">
                <a:latin typeface="David" panose="020E0502060401010101" pitchFamily="34" charset="-79"/>
                <a:ea typeface="Calibri" panose="020F0502020204030204" pitchFamily="34" charset="0"/>
                <a:cs typeface="David" panose="020E0502060401010101" pitchFamily="34" charset="-79"/>
              </a:rPr>
              <a:t>Collaborating schools: Yahdav elementary school; Gil High school</a:t>
            </a:r>
          </a:p>
          <a:p>
            <a:pPr algn="just">
              <a:lnSpc>
                <a:spcPct val="107000"/>
              </a:lnSpc>
              <a:spcAft>
                <a:spcPts val="800"/>
              </a:spcAft>
            </a:pPr>
            <a:r>
              <a:rPr lang="en-US" sz="2800" dirty="0">
                <a:latin typeface="David" panose="020E0502060401010101" pitchFamily="34" charset="-79"/>
                <a:ea typeface="Calibri" panose="020F0502020204030204" pitchFamily="34" charset="0"/>
                <a:cs typeface="David" panose="020E0502060401010101" pitchFamily="34" charset="-79"/>
              </a:rPr>
              <a:t>Population: ASD</a:t>
            </a:r>
          </a:p>
          <a:p>
            <a:pPr algn="just">
              <a:lnSpc>
                <a:spcPct val="107000"/>
              </a:lnSpc>
              <a:spcAft>
                <a:spcPts val="800"/>
              </a:spcAft>
            </a:pPr>
            <a:r>
              <a:rPr lang="en-US" sz="2800" dirty="0">
                <a:latin typeface="David" panose="020E0502060401010101" pitchFamily="34" charset="-79"/>
                <a:ea typeface="Calibri" panose="020F0502020204030204" pitchFamily="34" charset="0"/>
                <a:cs typeface="David" panose="020E0502060401010101" pitchFamily="34" charset="-79"/>
              </a:rPr>
              <a:t>Participating partners: 12 interns, 16 NT, 2 school principals, 2 educational counselors, 12 mentor teachers, 16 accompanying teachers, professional staff  (occupational therapists, speech therapist, sex education specialist in Special Education SE), the inspector for SE </a:t>
            </a:r>
          </a:p>
          <a:p>
            <a:pPr algn="just">
              <a:lnSpc>
                <a:spcPct val="107000"/>
              </a:lnSpc>
              <a:spcAft>
                <a:spcPts val="800"/>
              </a:spcAft>
            </a:pPr>
            <a:r>
              <a:rPr lang="en-US" sz="2800" dirty="0">
                <a:latin typeface="David" panose="020E0502060401010101" pitchFamily="34" charset="-79"/>
                <a:ea typeface="Calibri" panose="020F0502020204030204" pitchFamily="34" charset="0"/>
                <a:cs typeface="David" panose="020E0502060401010101" pitchFamily="34" charset="-79"/>
              </a:rPr>
              <a:t> The MIT focuses on empowering teachers (interns and NT) of pupils with autism.  </a:t>
            </a:r>
          </a:p>
          <a:p>
            <a:pPr algn="just">
              <a:lnSpc>
                <a:spcPct val="107000"/>
              </a:lnSpc>
              <a:spcAft>
                <a:spcPts val="800"/>
              </a:spcAft>
            </a:pPr>
            <a:r>
              <a:rPr lang="en-US" sz="2800" dirty="0">
                <a:latin typeface="David" panose="020E0502060401010101" pitchFamily="34" charset="-79"/>
                <a:ea typeface="Calibri" panose="020F0502020204030204" pitchFamily="34" charset="0"/>
                <a:cs typeface="David" panose="020E0502060401010101" pitchFamily="34" charset="-79"/>
              </a:rPr>
              <a:t>Facilitator: Dr. </a:t>
            </a:r>
            <a:r>
              <a:rPr lang="en-US" sz="2800" dirty="0" err="1">
                <a:latin typeface="David" panose="020E0502060401010101" pitchFamily="34" charset="-79"/>
                <a:ea typeface="Calibri" panose="020F0502020204030204" pitchFamily="34" charset="0"/>
                <a:cs typeface="David" panose="020E0502060401010101" pitchFamily="34" charset="-79"/>
              </a:rPr>
              <a:t>Dafna</a:t>
            </a:r>
            <a:r>
              <a:rPr lang="en-US" sz="2800" dirty="0">
                <a:latin typeface="David" panose="020E0502060401010101" pitchFamily="34" charset="-79"/>
                <a:ea typeface="Calibri" panose="020F0502020204030204" pitchFamily="34" charset="0"/>
                <a:cs typeface="David" panose="020E0502060401010101" pitchFamily="34" charset="-79"/>
              </a:rPr>
              <a:t> Hamer</a:t>
            </a:r>
            <a:endParaRPr lang="en-US" sz="2800" dirty="0">
              <a:effectLst/>
              <a:latin typeface="David" panose="020E0502060401010101" pitchFamily="34" charset="-79"/>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77550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149" y="112382"/>
            <a:ext cx="8911687" cy="676184"/>
          </a:xfrm>
        </p:spPr>
        <p:txBody>
          <a:bodyPr/>
          <a:lstStyle/>
          <a:p>
            <a:pPr algn="ctr"/>
            <a:r>
              <a:rPr lang="en-US" b="1" dirty="0">
                <a:latin typeface="David" panose="020E0502060401010101" pitchFamily="34" charset="-79"/>
                <a:cs typeface="David" panose="020E0502060401010101" pitchFamily="34" charset="-79"/>
              </a:rPr>
              <a:t>Objectives</a:t>
            </a:r>
            <a:endParaRPr lang="he-IL" dirty="0"/>
          </a:p>
        </p:txBody>
      </p:sp>
      <p:sp>
        <p:nvSpPr>
          <p:cNvPr id="3" name="Content Placeholder 2"/>
          <p:cNvSpPr>
            <a:spLocks noGrp="1"/>
          </p:cNvSpPr>
          <p:nvPr>
            <p:ph idx="1"/>
          </p:nvPr>
        </p:nvSpPr>
        <p:spPr>
          <a:xfrm>
            <a:off x="897619" y="931177"/>
            <a:ext cx="11014745" cy="5670959"/>
          </a:xfrm>
        </p:spPr>
        <p:txBody>
          <a:bodyPr>
            <a:noAutofit/>
          </a:bodyPr>
          <a:lstStyle/>
          <a:p>
            <a:pPr marL="0" indent="0" algn="just" rtl="0">
              <a:buNone/>
            </a:pPr>
            <a:r>
              <a:rPr lang="en-US" sz="2800" dirty="0">
                <a:latin typeface="David" panose="020E0502060401010101" pitchFamily="34" charset="-79"/>
                <a:cs typeface="David" panose="020E0502060401010101" pitchFamily="34" charset="-79"/>
              </a:rPr>
              <a:t>The overall objective of the MIT is to provide interns and NT ultimate conditions for best integration in their schools and the education system.</a:t>
            </a:r>
          </a:p>
          <a:p>
            <a:pPr algn="just" rtl="0"/>
            <a:r>
              <a:rPr lang="en-US" sz="2800" dirty="0">
                <a:latin typeface="David" panose="020E0502060401010101" pitchFamily="34" charset="-79"/>
                <a:cs typeface="David" panose="020E0502060401010101" pitchFamily="34" charset="-79"/>
              </a:rPr>
              <a:t>To amplify NT's voices in school and to develop a strong professional identity in view of the schools goals and vision.</a:t>
            </a:r>
          </a:p>
          <a:p>
            <a:pPr algn="just" rtl="0"/>
            <a:r>
              <a:rPr lang="en-US" sz="2800" dirty="0">
                <a:latin typeface="David" panose="020E0502060401010101" pitchFamily="34" charset="-79"/>
                <a:cs typeface="David" panose="020E0502060401010101" pitchFamily="34" charset="-79"/>
              </a:rPr>
              <a:t>To tighten and strengthen the continuum between teacher education and successful integration in schools by promoting professional development in the local community and organization context.</a:t>
            </a:r>
          </a:p>
          <a:p>
            <a:pPr algn="just" rtl="0"/>
            <a:r>
              <a:rPr lang="en-US" sz="2800" dirty="0">
                <a:latin typeface="David" panose="020E0502060401010101" pitchFamily="34" charset="-79"/>
                <a:cs typeface="David" panose="020E0502060401010101" pitchFamily="34" charset="-79"/>
              </a:rPr>
              <a:t>To expand NT's knowledge base, their teaching methods and strategies, to improve teaching practices and effective teaching.</a:t>
            </a:r>
          </a:p>
          <a:p>
            <a:pPr algn="just" rtl="0"/>
            <a:r>
              <a:rPr lang="en-US" sz="2800" dirty="0">
                <a:latin typeface="David" panose="020E0502060401010101" pitchFamily="34" charset="-79"/>
                <a:cs typeface="David" panose="020E0502060401010101" pitchFamily="34" charset="-79"/>
              </a:rPr>
              <a:t>To develop effective and exemplary mentor teachers, to deepen their ability to work reflectively in setting objectives and collaborating with both NT, management and staff.</a:t>
            </a:r>
          </a:p>
        </p:txBody>
      </p:sp>
    </p:spTree>
    <p:extLst>
      <p:ext uri="{BB962C8B-B14F-4D97-AF65-F5344CB8AC3E}">
        <p14:creationId xmlns:p14="http://schemas.microsoft.com/office/powerpoint/2010/main" val="353979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3" y="624110"/>
            <a:ext cx="8915400" cy="709740"/>
          </a:xfrm>
        </p:spPr>
        <p:txBody>
          <a:bodyPr>
            <a:normAutofit fontScale="90000"/>
          </a:bodyPr>
          <a:lstStyle/>
          <a:p>
            <a:pPr algn="ctr"/>
            <a:r>
              <a:rPr lang="en-US" sz="4000" b="1" dirty="0">
                <a:latin typeface="David" panose="020E0502060401010101" pitchFamily="34" charset="-79"/>
                <a:cs typeface="David" panose="020E0502060401010101" pitchFamily="34" charset="-79"/>
              </a:rPr>
              <a:t>Working Principles</a:t>
            </a:r>
            <a:br>
              <a:rPr lang="en-US" dirty="0"/>
            </a:br>
            <a:endParaRPr lang="he-IL" dirty="0"/>
          </a:p>
        </p:txBody>
      </p:sp>
      <p:sp>
        <p:nvSpPr>
          <p:cNvPr id="3" name="Content Placeholder 2"/>
          <p:cNvSpPr>
            <a:spLocks noGrp="1"/>
          </p:cNvSpPr>
          <p:nvPr>
            <p:ph idx="1"/>
          </p:nvPr>
        </p:nvSpPr>
        <p:spPr>
          <a:xfrm>
            <a:off x="1166070" y="1417739"/>
            <a:ext cx="10338542" cy="4493483"/>
          </a:xfrm>
        </p:spPr>
        <p:txBody>
          <a:bodyPr/>
          <a:lstStyle/>
          <a:p>
            <a:pPr algn="just" rtl="0"/>
            <a:r>
              <a:rPr lang="en-US" sz="2800" dirty="0">
                <a:latin typeface="David" panose="020E0502060401010101" pitchFamily="34" charset="-79"/>
                <a:cs typeface="David" panose="020E0502060401010101" pitchFamily="34" charset="-79"/>
              </a:rPr>
              <a:t>Aimed at the needs of NT as a starting point and at the specific needs of teachers working with autism.</a:t>
            </a:r>
          </a:p>
          <a:p>
            <a:pPr algn="just" rtl="0"/>
            <a:endParaRPr lang="en-US" sz="2800" dirty="0">
              <a:latin typeface="David" panose="020E0502060401010101" pitchFamily="34" charset="-79"/>
              <a:cs typeface="David" panose="020E0502060401010101" pitchFamily="34" charset="-79"/>
            </a:endParaRPr>
          </a:p>
          <a:p>
            <a:pPr algn="just" rtl="0"/>
            <a:r>
              <a:rPr lang="en-US" sz="2800" dirty="0">
                <a:latin typeface="David" panose="020E0502060401010101" pitchFamily="34" charset="-79"/>
                <a:cs typeface="David" panose="020E0502060401010101" pitchFamily="34" charset="-79"/>
              </a:rPr>
              <a:t>To create a syllabus open to modifications in which all members of the MIT take an active role and responsibility, minded to help NT in their integration in schools.</a:t>
            </a:r>
          </a:p>
          <a:p>
            <a:pPr marL="0" indent="0" algn="just" rtl="0">
              <a:buNone/>
            </a:pPr>
            <a:endParaRPr lang="en-US" sz="2800" dirty="0">
              <a:latin typeface="David" panose="020E0502060401010101" pitchFamily="34" charset="-79"/>
              <a:cs typeface="David" panose="020E0502060401010101" pitchFamily="34" charset="-79"/>
            </a:endParaRPr>
          </a:p>
          <a:p>
            <a:pPr algn="just" rtl="0"/>
            <a:r>
              <a:rPr lang="en-US" sz="2800" dirty="0">
                <a:latin typeface="David" panose="020E0502060401010101" pitchFamily="34" charset="-79"/>
                <a:cs typeface="David" panose="020E0502060401010101" pitchFamily="34" charset="-79"/>
              </a:rPr>
              <a:t>   To create a cyclical process of on - going feedback, conclusions, improvement.</a:t>
            </a:r>
          </a:p>
          <a:p>
            <a:endParaRPr lang="he-IL" dirty="0"/>
          </a:p>
        </p:txBody>
      </p:sp>
    </p:spTree>
    <p:extLst>
      <p:ext uri="{BB962C8B-B14F-4D97-AF65-F5344CB8AC3E}">
        <p14:creationId xmlns:p14="http://schemas.microsoft.com/office/powerpoint/2010/main" val="369057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013" y="260060"/>
            <a:ext cx="10447600" cy="570450"/>
          </a:xfrm>
        </p:spPr>
        <p:txBody>
          <a:bodyPr>
            <a:normAutofit fontScale="90000"/>
          </a:bodyPr>
          <a:lstStyle/>
          <a:p>
            <a:pPr algn="ctr"/>
            <a:r>
              <a:rPr lang="en-US" b="1" dirty="0">
                <a:latin typeface="David" panose="020E0502060401010101" pitchFamily="34" charset="-79"/>
                <a:cs typeface="David" panose="020E0502060401010101" pitchFamily="34" charset="-79"/>
              </a:rPr>
              <a:t>Working Methods </a:t>
            </a:r>
            <a:br>
              <a:rPr lang="en-US" dirty="0">
                <a:latin typeface="David" panose="020E0502060401010101" pitchFamily="34" charset="-79"/>
                <a:cs typeface="David" panose="020E0502060401010101" pitchFamily="34" charset="-79"/>
              </a:rPr>
            </a:br>
            <a:endParaRPr lang="he-IL" dirty="0">
              <a:latin typeface="David" panose="020E0502060401010101" pitchFamily="34" charset="-79"/>
              <a:cs typeface="David" panose="020E0502060401010101" pitchFamily="34" charset="-79"/>
            </a:endParaRPr>
          </a:p>
        </p:txBody>
      </p:sp>
      <p:sp>
        <p:nvSpPr>
          <p:cNvPr id="3" name="Content Placeholder 2"/>
          <p:cNvSpPr>
            <a:spLocks noGrp="1"/>
          </p:cNvSpPr>
          <p:nvPr>
            <p:ph idx="1"/>
          </p:nvPr>
        </p:nvSpPr>
        <p:spPr>
          <a:xfrm>
            <a:off x="1057013" y="1124125"/>
            <a:ext cx="10737907" cy="5662569"/>
          </a:xfrm>
        </p:spPr>
        <p:txBody>
          <a:bodyPr>
            <a:noAutofit/>
          </a:bodyPr>
          <a:lstStyle/>
          <a:p>
            <a:pPr algn="just" rtl="0"/>
            <a:r>
              <a:rPr lang="en-US" sz="2800" dirty="0">
                <a:latin typeface="David" panose="020E0502060401010101" pitchFamily="34" charset="-79"/>
                <a:cs typeface="David" panose="020E0502060401010101" pitchFamily="34" charset="-79"/>
              </a:rPr>
              <a:t>Regular participation of veteran teachers, position holders and Representatives of the Ministry of Education (MOE) and Local Authorities (LA) in accordance with relevant requirements.</a:t>
            </a:r>
          </a:p>
          <a:p>
            <a:pPr algn="just" rtl="0"/>
            <a:r>
              <a:rPr lang="en-US" sz="2800" dirty="0">
                <a:latin typeface="David" panose="020E0502060401010101" pitchFamily="34" charset="-79"/>
                <a:cs typeface="David" panose="020E0502060401010101" pitchFamily="34" charset="-79"/>
              </a:rPr>
              <a:t>Each MIT partner (interns, school staff, college staff, MOE and LA) will be responsible for planning and executing a specific number of meetings.</a:t>
            </a:r>
          </a:p>
          <a:p>
            <a:pPr algn="just" rtl="0"/>
            <a:r>
              <a:rPr lang="en-US" sz="2800" dirty="0">
                <a:latin typeface="David" panose="020E0502060401010101" pitchFamily="34" charset="-79"/>
                <a:cs typeface="David" panose="020E0502060401010101" pitchFamily="34" charset="-79"/>
              </a:rPr>
              <a:t>Time for open discussion to hear interns’ and NT’s voice, raise burning issues, case studies or dilemmas from the field.</a:t>
            </a:r>
          </a:p>
          <a:p>
            <a:pPr algn="just" rtl="0"/>
            <a:r>
              <a:rPr lang="en-US" sz="2800" dirty="0">
                <a:latin typeface="David" panose="020E0502060401010101" pitchFamily="34" charset="-79"/>
                <a:cs typeface="David" panose="020E0502060401010101" pitchFamily="34" charset="-79"/>
              </a:rPr>
              <a:t>Time for sharing projects and initiatives, self- reflection, developing a strong professional identity.</a:t>
            </a:r>
          </a:p>
        </p:txBody>
      </p:sp>
    </p:spTree>
    <p:extLst>
      <p:ext uri="{BB962C8B-B14F-4D97-AF65-F5344CB8AC3E}">
        <p14:creationId xmlns:p14="http://schemas.microsoft.com/office/powerpoint/2010/main" val="1183029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8523" y="520117"/>
            <a:ext cx="8929193" cy="604008"/>
          </a:xfrm>
        </p:spPr>
        <p:txBody>
          <a:bodyPr>
            <a:normAutofit fontScale="90000"/>
          </a:bodyPr>
          <a:lstStyle/>
          <a:p>
            <a:pPr algn="ctr"/>
            <a:r>
              <a:rPr lang="en-US" sz="4000" b="1" dirty="0">
                <a:latin typeface="David" panose="020E0502060401010101" pitchFamily="34" charset="-79"/>
                <a:cs typeface="David" panose="020E0502060401010101" pitchFamily="34" charset="-79"/>
              </a:rPr>
              <a:t>Main topics </a:t>
            </a:r>
            <a:br>
              <a:rPr lang="en-US" dirty="0"/>
            </a:br>
            <a:endParaRPr lang="he-IL" dirty="0"/>
          </a:p>
        </p:txBody>
      </p:sp>
      <p:sp>
        <p:nvSpPr>
          <p:cNvPr id="3" name="Content Placeholder 2"/>
          <p:cNvSpPr>
            <a:spLocks noGrp="1"/>
          </p:cNvSpPr>
          <p:nvPr>
            <p:ph idx="1"/>
          </p:nvPr>
        </p:nvSpPr>
        <p:spPr>
          <a:xfrm>
            <a:off x="1501629" y="1124125"/>
            <a:ext cx="10002983" cy="5570290"/>
          </a:xfrm>
        </p:spPr>
        <p:txBody>
          <a:bodyPr/>
          <a:lstStyle/>
          <a:p>
            <a:pPr algn="just" rtl="0"/>
            <a:r>
              <a:rPr lang="en-US" sz="2800" dirty="0">
                <a:latin typeface="David" panose="020E0502060401010101" pitchFamily="34" charset="-79"/>
                <a:cs typeface="David" panose="020E0502060401010101" pitchFamily="34" charset="-79"/>
              </a:rPr>
              <a:t>The participants in the MIT created the syllabus collaboratively, while each member was responsible for a topic, its content and delivery. </a:t>
            </a:r>
            <a:r>
              <a:rPr lang="en-US" sz="2800" b="1" dirty="0">
                <a:latin typeface="David" panose="020E0502060401010101" pitchFamily="34" charset="-79"/>
                <a:cs typeface="David" panose="020E0502060401010101" pitchFamily="34" charset="-79"/>
              </a:rPr>
              <a:t> </a:t>
            </a:r>
            <a:r>
              <a:rPr lang="en-US" sz="2800" dirty="0">
                <a:latin typeface="David" panose="020E0502060401010101" pitchFamily="34" charset="-79"/>
                <a:cs typeface="David" panose="020E0502060401010101" pitchFamily="34" charset="-79"/>
              </a:rPr>
              <a:t>The content was specifically relevant and suitable for teachers of special education and Autism  in particular.</a:t>
            </a:r>
          </a:p>
          <a:p>
            <a:pPr algn="just" rtl="0"/>
            <a:r>
              <a:rPr lang="en-US" sz="2400" dirty="0"/>
              <a:t>Introduction, needs analysis (professional and personal).</a:t>
            </a:r>
          </a:p>
          <a:p>
            <a:pPr algn="just" rtl="0"/>
            <a:r>
              <a:rPr lang="en-US" sz="2400" dirty="0"/>
              <a:t>'From ideal to reality': strengths and weakness, successful experiences, specific challenges.</a:t>
            </a:r>
          </a:p>
          <a:p>
            <a:pPr algn="just" rtl="0"/>
            <a:r>
              <a:rPr lang="en-US" sz="2400" dirty="0"/>
              <a:t>  'diving deep': from theory to practice.</a:t>
            </a:r>
          </a:p>
          <a:p>
            <a:pPr algn="just" rtl="0"/>
            <a:r>
              <a:rPr lang="en-US" sz="2400" dirty="0"/>
              <a:t>'The school as an organization and a learning environment‘</a:t>
            </a:r>
          </a:p>
          <a:p>
            <a:pPr algn="just" rtl="0"/>
            <a:r>
              <a:rPr lang="en-US" sz="2400" dirty="0"/>
              <a:t>What is the NT place I the school?</a:t>
            </a:r>
          </a:p>
          <a:p>
            <a:pPr algn="just" rtl="0"/>
            <a:r>
              <a:rPr lang="en-US" sz="2400" dirty="0"/>
              <a:t>'My tool box'. Classroom management skills in the special education class</a:t>
            </a:r>
          </a:p>
          <a:p>
            <a:pPr marL="0" indent="0" algn="just" rtl="0">
              <a:buNone/>
            </a:pPr>
            <a:endParaRPr lang="en-US" sz="2800" dirty="0">
              <a:latin typeface="David" panose="020E0502060401010101" pitchFamily="34" charset="-79"/>
              <a:cs typeface="David" panose="020E0502060401010101" pitchFamily="34" charset="-79"/>
            </a:endParaRPr>
          </a:p>
          <a:p>
            <a:pPr marL="0" indent="0">
              <a:buNone/>
            </a:pPr>
            <a:endParaRPr lang="he-IL" dirty="0"/>
          </a:p>
        </p:txBody>
      </p:sp>
    </p:spTree>
    <p:extLst>
      <p:ext uri="{BB962C8B-B14F-4D97-AF65-F5344CB8AC3E}">
        <p14:creationId xmlns:p14="http://schemas.microsoft.com/office/powerpoint/2010/main" val="1306168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3" y="624110"/>
            <a:ext cx="8915400" cy="709740"/>
          </a:xfrm>
        </p:spPr>
        <p:txBody>
          <a:bodyPr/>
          <a:lstStyle/>
          <a:p>
            <a:pPr algn="ctr"/>
            <a:r>
              <a:rPr lang="en-US" b="1" dirty="0">
                <a:latin typeface="David" panose="020E0502060401010101" pitchFamily="34" charset="-79"/>
                <a:cs typeface="David" panose="020E0502060401010101" pitchFamily="34" charset="-79"/>
              </a:rPr>
              <a:t>Main topics</a:t>
            </a:r>
            <a:endParaRPr lang="he-IL" dirty="0"/>
          </a:p>
        </p:txBody>
      </p:sp>
      <p:sp>
        <p:nvSpPr>
          <p:cNvPr id="3" name="Content Placeholder 2"/>
          <p:cNvSpPr>
            <a:spLocks noGrp="1"/>
          </p:cNvSpPr>
          <p:nvPr>
            <p:ph idx="1"/>
          </p:nvPr>
        </p:nvSpPr>
        <p:spPr>
          <a:xfrm>
            <a:off x="964734" y="1333849"/>
            <a:ext cx="10539878" cy="5343787"/>
          </a:xfrm>
        </p:spPr>
        <p:txBody>
          <a:bodyPr>
            <a:normAutofit/>
          </a:bodyPr>
          <a:lstStyle/>
          <a:p>
            <a:pPr algn="just" rtl="0"/>
            <a:r>
              <a:rPr lang="en-US" sz="2400" dirty="0"/>
              <a:t>'mid-year assessment and evaluation </a:t>
            </a:r>
          </a:p>
          <a:p>
            <a:pPr algn="just" rtl="0"/>
            <a:r>
              <a:rPr lang="en-US" sz="2400" dirty="0"/>
              <a:t>'communication tools‘ and theory</a:t>
            </a:r>
          </a:p>
          <a:p>
            <a:pPr algn="just" rtl="0"/>
            <a:r>
              <a:rPr lang="en-US" sz="2400" dirty="0"/>
              <a:t>'parent –teacher contact'. Ways of communicating with parents of autistic child</a:t>
            </a:r>
          </a:p>
          <a:p>
            <a:pPr algn="just" rtl="0"/>
            <a:r>
              <a:rPr lang="en-US" sz="2400" dirty="0"/>
              <a:t>'between assessment and support‘: mentoring and its challenges.</a:t>
            </a:r>
          </a:p>
          <a:p>
            <a:pPr algn="just" rtl="0"/>
            <a:r>
              <a:rPr lang="en-US" sz="2400" dirty="0"/>
              <a:t>'The light in me'. Learning form success stories</a:t>
            </a:r>
          </a:p>
          <a:p>
            <a:pPr algn="just" rtl="0"/>
            <a:r>
              <a:rPr lang="en-US" sz="2400" dirty="0"/>
              <a:t>Sexual behavior among children with special needs</a:t>
            </a:r>
          </a:p>
          <a:p>
            <a:pPr algn="just" rtl="0"/>
            <a:r>
              <a:rPr lang="en-US" sz="2400" dirty="0"/>
              <a:t>'</a:t>
            </a:r>
            <a:r>
              <a:rPr lang="en-US" sz="2400" dirty="0" err="1"/>
              <a:t>Snoezelen</a:t>
            </a:r>
            <a:r>
              <a:rPr lang="en-US" sz="2400" dirty="0"/>
              <a:t> stimulation therapy‘</a:t>
            </a:r>
          </a:p>
          <a:p>
            <a:pPr algn="just" rtl="0"/>
            <a:r>
              <a:rPr lang="en-US" sz="2400" dirty="0"/>
              <a:t>'dream and initiatives' </a:t>
            </a:r>
          </a:p>
          <a:p>
            <a:pPr algn="just" rtl="0"/>
            <a:r>
              <a:rPr lang="en-US" sz="2400" dirty="0"/>
              <a:t>'Is my voice heard?'. </a:t>
            </a:r>
          </a:p>
          <a:p>
            <a:pPr algn="just" rtl="0"/>
            <a:r>
              <a:rPr lang="en-US" sz="2400" dirty="0"/>
              <a:t>Summary and conclusion: festive farewell </a:t>
            </a:r>
          </a:p>
          <a:p>
            <a:pPr marL="0" indent="0" algn="l" rtl="0">
              <a:buNone/>
            </a:pPr>
            <a:endParaRPr lang="he-IL" dirty="0"/>
          </a:p>
        </p:txBody>
      </p:sp>
    </p:spTree>
    <p:extLst>
      <p:ext uri="{BB962C8B-B14F-4D97-AF65-F5344CB8AC3E}">
        <p14:creationId xmlns:p14="http://schemas.microsoft.com/office/powerpoint/2010/main" val="2340421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349" y="624110"/>
            <a:ext cx="10246263" cy="567127"/>
          </a:xfrm>
        </p:spPr>
        <p:txBody>
          <a:bodyPr>
            <a:normAutofit fontScale="90000"/>
          </a:bodyPr>
          <a:lstStyle/>
          <a:p>
            <a:pPr algn="ctr"/>
            <a:r>
              <a:rPr lang="en-US" b="1" dirty="0"/>
              <a:t>Pro-active engagement</a:t>
            </a:r>
            <a:endParaRPr lang="he-IL" dirty="0"/>
          </a:p>
        </p:txBody>
      </p:sp>
      <p:sp>
        <p:nvSpPr>
          <p:cNvPr id="3" name="Content Placeholder 2"/>
          <p:cNvSpPr>
            <a:spLocks noGrp="1"/>
          </p:cNvSpPr>
          <p:nvPr>
            <p:ph idx="1"/>
          </p:nvPr>
        </p:nvSpPr>
        <p:spPr>
          <a:xfrm>
            <a:off x="931177" y="1426127"/>
            <a:ext cx="10712741" cy="5150841"/>
          </a:xfrm>
        </p:spPr>
        <p:txBody>
          <a:bodyPr>
            <a:normAutofit/>
          </a:bodyPr>
          <a:lstStyle/>
          <a:p>
            <a:pPr algn="l" rtl="0"/>
            <a:endParaRPr lang="en-US" sz="2800" b="1" dirty="0">
              <a:latin typeface="David" panose="020E0502060401010101" pitchFamily="34" charset="-79"/>
              <a:cs typeface="David" panose="020E0502060401010101" pitchFamily="34" charset="-79"/>
            </a:endParaRPr>
          </a:p>
          <a:p>
            <a:pPr algn="l" rtl="0"/>
            <a:r>
              <a:rPr lang="en-US" sz="2800" b="1" dirty="0">
                <a:latin typeface="David" panose="020E0502060401010101" pitchFamily="34" charset="-79"/>
                <a:cs typeface="David" panose="020E0502060401010101" pitchFamily="34" charset="-79"/>
              </a:rPr>
              <a:t>MIT newspaper: </a:t>
            </a:r>
            <a:r>
              <a:rPr lang="en-US" sz="2800" dirty="0">
                <a:latin typeface="David" panose="020E0502060401010101" pitchFamily="34" charset="-79"/>
                <a:cs typeface="David" panose="020E0502060401010101" pitchFamily="34" charset="-79"/>
              </a:rPr>
              <a:t>Written and produced by participants to document and share their challenges and successes, circulated to schools and other non- participants.</a:t>
            </a:r>
          </a:p>
          <a:p>
            <a:pPr algn="l" rtl="0"/>
            <a:r>
              <a:rPr lang="en-US" sz="2800" b="1" dirty="0">
                <a:latin typeface="David" panose="020E0502060401010101" pitchFamily="34" charset="-79"/>
                <a:cs typeface="David" panose="020E0502060401010101" pitchFamily="34" charset="-79"/>
              </a:rPr>
              <a:t>Pedagogical Cafe</a:t>
            </a:r>
            <a:r>
              <a:rPr lang="en-US" sz="2800" dirty="0">
                <a:latin typeface="David" panose="020E0502060401010101" pitchFamily="34" charset="-79"/>
                <a:cs typeface="David" panose="020E0502060401010101" pitchFamily="34" charset="-79"/>
              </a:rPr>
              <a:t>: The school was designed as a coffee shop with round   tables, chairs and refreshments. Teachers discussed dilemmas asked questions and shared troubling issues. First course represented a minor issue; second course- a major issues, desert- achievement/success stories. They can  share  a “Salty Dish”. </a:t>
            </a: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074001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9626" y="251670"/>
            <a:ext cx="10304987" cy="695108"/>
          </a:xfrm>
        </p:spPr>
        <p:txBody>
          <a:bodyPr/>
          <a:lstStyle/>
          <a:p>
            <a:pPr algn="ctr"/>
            <a:r>
              <a:rPr lang="en-US" b="1" dirty="0"/>
              <a:t>Amplifying teachers' voice</a:t>
            </a:r>
            <a:endParaRPr lang="he-IL" dirty="0"/>
          </a:p>
        </p:txBody>
      </p:sp>
      <p:sp>
        <p:nvSpPr>
          <p:cNvPr id="3" name="Content Placeholder 2"/>
          <p:cNvSpPr>
            <a:spLocks noGrp="1"/>
          </p:cNvSpPr>
          <p:nvPr>
            <p:ph idx="1"/>
          </p:nvPr>
        </p:nvSpPr>
        <p:spPr>
          <a:xfrm>
            <a:off x="1577130" y="1031846"/>
            <a:ext cx="10318459" cy="5494789"/>
          </a:xfrm>
        </p:spPr>
        <p:txBody>
          <a:bodyPr/>
          <a:lstStyle/>
          <a:p>
            <a:pPr algn="l" rtl="0"/>
            <a:endParaRPr lang="en-US" sz="2800" dirty="0">
              <a:latin typeface="David" panose="020E0502060401010101" pitchFamily="34" charset="-79"/>
              <a:cs typeface="David" panose="020E0502060401010101" pitchFamily="34" charset="-79"/>
            </a:endParaRPr>
          </a:p>
          <a:p>
            <a:pPr algn="l" rtl="0"/>
            <a:r>
              <a:rPr lang="en-US" sz="2800" dirty="0">
                <a:latin typeface="David" panose="020E0502060401010101" pitchFamily="34" charset="-79"/>
                <a:cs typeface="David" panose="020E0502060401010101" pitchFamily="34" charset="-79"/>
              </a:rPr>
              <a:t>The </a:t>
            </a:r>
            <a:r>
              <a:rPr lang="en-US" sz="2800">
                <a:latin typeface="David" panose="020E0502060401010101" pitchFamily="34" charset="-79"/>
                <a:cs typeface="David" panose="020E0502060401010101" pitchFamily="34" charset="-79"/>
              </a:rPr>
              <a:t>MIT newspaper: to </a:t>
            </a:r>
            <a:r>
              <a:rPr lang="en-US" sz="2800" dirty="0">
                <a:latin typeface="David" panose="020E0502060401010101" pitchFamily="34" charset="-79"/>
                <a:cs typeface="David" panose="020E0502060401010101" pitchFamily="34" charset="-79"/>
              </a:rPr>
              <a:t>express and spread their voice.</a:t>
            </a:r>
          </a:p>
          <a:p>
            <a:pPr algn="l" rtl="0"/>
            <a:r>
              <a:rPr lang="en-US" sz="2800" dirty="0">
                <a:latin typeface="David" panose="020E0502060401010101" pitchFamily="34" charset="-79"/>
                <a:cs typeface="David" panose="020E0502060401010101" pitchFamily="34" charset="-79"/>
              </a:rPr>
              <a:t>Writing a guidebook/ manual for new teachers, to develop appropriate structure for the induction of new teachers.</a:t>
            </a:r>
          </a:p>
          <a:p>
            <a:pPr algn="l" rtl="0"/>
            <a:r>
              <a:rPr lang="en-US" sz="2800" dirty="0">
                <a:latin typeface="David" panose="020E0502060401010101" pitchFamily="34" charset="-79"/>
                <a:cs typeface="David" panose="020E0502060401010101" pitchFamily="34" charset="-79"/>
              </a:rPr>
              <a:t>New teachers joining schools' committees such as Student School Council. more extreme N.T representative joined School Management.      </a:t>
            </a:r>
          </a:p>
          <a:p>
            <a:pPr marL="0" indent="0" algn="l" rtl="0">
              <a:buNone/>
            </a:pPr>
            <a:r>
              <a:rPr lang="en-US" sz="2800" dirty="0">
                <a:latin typeface="David" panose="020E0502060401010101" pitchFamily="34" charset="-79"/>
                <a:cs typeface="David" panose="020E0502060401010101" pitchFamily="34" charset="-79"/>
              </a:rPr>
              <a:t>These examples show a development from NT being </a:t>
            </a:r>
            <a:r>
              <a:rPr lang="en-US" sz="2800" b="1" dirty="0">
                <a:latin typeface="David" panose="020E0502060401010101" pitchFamily="34" charset="-79"/>
                <a:cs typeface="David" panose="020E0502060401010101" pitchFamily="34" charset="-79"/>
              </a:rPr>
              <a:t>accepted</a:t>
            </a:r>
            <a:r>
              <a:rPr lang="en-US" sz="2800" dirty="0">
                <a:latin typeface="David" panose="020E0502060401010101" pitchFamily="34" charset="-79"/>
                <a:cs typeface="David" panose="020E0502060401010101" pitchFamily="34" charset="-79"/>
              </a:rPr>
              <a:t> </a:t>
            </a:r>
            <a:r>
              <a:rPr lang="en-US" sz="2800" b="1" dirty="0">
                <a:latin typeface="David" panose="020E0502060401010101" pitchFamily="34" charset="-79"/>
                <a:cs typeface="David" panose="020E0502060401010101" pitchFamily="34" charset="-79"/>
              </a:rPr>
              <a:t>by</a:t>
            </a:r>
            <a:r>
              <a:rPr lang="en-US" sz="2800" dirty="0">
                <a:latin typeface="David" panose="020E0502060401010101" pitchFamily="34" charset="-79"/>
                <a:cs typeface="David" panose="020E0502060401010101" pitchFamily="34" charset="-79"/>
              </a:rPr>
              <a:t> the school to NT </a:t>
            </a:r>
            <a:r>
              <a:rPr lang="en-US" sz="2800" b="1" dirty="0">
                <a:latin typeface="David" panose="020E0502060401010101" pitchFamily="34" charset="-79"/>
                <a:cs typeface="David" panose="020E0502060401010101" pitchFamily="34" charset="-79"/>
              </a:rPr>
              <a:t>leading in</a:t>
            </a:r>
            <a:r>
              <a:rPr lang="en-US" sz="2800" dirty="0">
                <a:latin typeface="David" panose="020E0502060401010101" pitchFamily="34" charset="-79"/>
                <a:cs typeface="David" panose="020E0502060401010101" pitchFamily="34" charset="-79"/>
              </a:rPr>
              <a:t> school </a:t>
            </a:r>
          </a:p>
          <a:p>
            <a:pPr algn="l" rtl="0"/>
            <a:endParaRPr lang="en-US" dirty="0"/>
          </a:p>
        </p:txBody>
      </p:sp>
    </p:spTree>
    <p:extLst>
      <p:ext uri="{BB962C8B-B14F-4D97-AF65-F5344CB8AC3E}">
        <p14:creationId xmlns:p14="http://schemas.microsoft.com/office/powerpoint/2010/main" val="153218974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119</TotalTime>
  <Words>1363</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David</vt:lpstr>
      <vt:lpstr>Gisha</vt:lpstr>
      <vt:lpstr>Wingdings 3</vt:lpstr>
      <vt:lpstr>Wisp</vt:lpstr>
      <vt:lpstr>Kibbutzim College of Education  "Gil" and "Yahdav" MIT Summative Report   </vt:lpstr>
      <vt:lpstr>framework</vt:lpstr>
      <vt:lpstr>Objectives</vt:lpstr>
      <vt:lpstr>Working Principles </vt:lpstr>
      <vt:lpstr>Working Methods  </vt:lpstr>
      <vt:lpstr>Main topics  </vt:lpstr>
      <vt:lpstr>Main topics</vt:lpstr>
      <vt:lpstr>Pro-active engagement</vt:lpstr>
      <vt:lpstr>Amplifying teachers' voice</vt:lpstr>
      <vt:lpstr>Significant events, challenges and turning points </vt:lpstr>
      <vt:lpstr>Insights from the process </vt:lpstr>
      <vt:lpstr>Insights from the process</vt:lpstr>
      <vt:lpstr>Insights from the process</vt:lpstr>
      <vt:lpstr>Insights from the process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"Gil" and "Yahdav" MIT Summative Report</dc:title>
  <dc:creator>Avi Hammer</dc:creator>
  <cp:lastModifiedBy>Avi Hammer</cp:lastModifiedBy>
  <cp:revision>37</cp:revision>
  <dcterms:created xsi:type="dcterms:W3CDTF">2017-05-31T13:27:58Z</dcterms:created>
  <dcterms:modified xsi:type="dcterms:W3CDTF">2017-05-31T22:12:17Z</dcterms:modified>
</cp:coreProperties>
</file>