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55" d="100"/>
          <a:sy n="55" d="100"/>
        </p:scale>
        <p:origin x="61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B46429BD-B8C1-4E6D-A8E2-E0EEC5B4C77A}" type="datetimeFigureOut">
              <a:rPr lang="he-IL" smtClean="0"/>
              <a:pPr/>
              <a:t>ו'/סיון/תשע"ז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04AF6F1-4DF8-4638-A3F3-09596276323B}" type="slidenum">
              <a:rPr lang="he-IL" smtClean="0"/>
              <a:pPr/>
              <a:t>‹#›</a:t>
            </a:fld>
            <a:endParaRPr lang="he-I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52659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B46429BD-B8C1-4E6D-A8E2-E0EEC5B4C77A}" type="datetimeFigureOut">
              <a:rPr lang="he-IL" smtClean="0"/>
              <a:pPr/>
              <a:t>ו'/סיון/תשע"ז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04AF6F1-4DF8-4638-A3F3-09596276323B}" type="slidenum">
              <a:rPr lang="he-IL" smtClean="0"/>
              <a:pPr/>
              <a:t>‹#›</a:t>
            </a:fld>
            <a:endParaRPr lang="he-IL"/>
          </a:p>
        </p:txBody>
      </p:sp>
    </p:spTree>
    <p:extLst>
      <p:ext uri="{BB962C8B-B14F-4D97-AF65-F5344CB8AC3E}">
        <p14:creationId xmlns:p14="http://schemas.microsoft.com/office/powerpoint/2010/main" val="153193616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B46429BD-B8C1-4E6D-A8E2-E0EEC5B4C77A}" type="datetimeFigureOut">
              <a:rPr lang="he-IL" smtClean="0"/>
              <a:pPr/>
              <a:t>ו'/סיון/תשע"ז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04AF6F1-4DF8-4638-A3F3-09596276323B}" type="slidenum">
              <a:rPr lang="he-IL" smtClean="0"/>
              <a:pPr/>
              <a:t>‹#›</a:t>
            </a:fld>
            <a:endParaRPr lang="he-IL"/>
          </a:p>
        </p:txBody>
      </p:sp>
    </p:spTree>
    <p:extLst>
      <p:ext uri="{BB962C8B-B14F-4D97-AF65-F5344CB8AC3E}">
        <p14:creationId xmlns:p14="http://schemas.microsoft.com/office/powerpoint/2010/main" val="380941594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B46429BD-B8C1-4E6D-A8E2-E0EEC5B4C77A}" type="datetimeFigureOut">
              <a:rPr lang="he-IL" smtClean="0"/>
              <a:pPr/>
              <a:t>ו'/סיון/תשע"ז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04AF6F1-4DF8-4638-A3F3-09596276323B}" type="slidenum">
              <a:rPr lang="he-IL" smtClean="0"/>
              <a:pPr/>
              <a:t>‹#›</a:t>
            </a:fld>
            <a:endParaRPr lang="he-IL"/>
          </a:p>
        </p:txBody>
      </p:sp>
    </p:spTree>
    <p:extLst>
      <p:ext uri="{BB962C8B-B14F-4D97-AF65-F5344CB8AC3E}">
        <p14:creationId xmlns:p14="http://schemas.microsoft.com/office/powerpoint/2010/main" val="214399752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B46429BD-B8C1-4E6D-A8E2-E0EEC5B4C77A}" type="datetimeFigureOut">
              <a:rPr lang="he-IL" smtClean="0"/>
              <a:pPr/>
              <a:t>ו'/סיון/תשע"ז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04AF6F1-4DF8-4638-A3F3-09596276323B}" type="slidenum">
              <a:rPr lang="he-IL" smtClean="0"/>
              <a:pPr/>
              <a:t>‹#›</a:t>
            </a:fld>
            <a:endParaRPr lang="he-I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18753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B46429BD-B8C1-4E6D-A8E2-E0EEC5B4C77A}" type="datetimeFigureOut">
              <a:rPr lang="he-IL" smtClean="0"/>
              <a:pPr/>
              <a:t>ו'/סיון/תשע"ז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04AF6F1-4DF8-4638-A3F3-09596276323B}" type="slidenum">
              <a:rPr lang="he-IL" smtClean="0"/>
              <a:pPr/>
              <a:t>‹#›</a:t>
            </a:fld>
            <a:endParaRPr lang="he-IL"/>
          </a:p>
        </p:txBody>
      </p:sp>
    </p:spTree>
    <p:extLst>
      <p:ext uri="{BB962C8B-B14F-4D97-AF65-F5344CB8AC3E}">
        <p14:creationId xmlns:p14="http://schemas.microsoft.com/office/powerpoint/2010/main" val="51856480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097280" y="2582334"/>
            <a:ext cx="4937760" cy="33782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6217920" y="2582334"/>
            <a:ext cx="4937760" cy="33782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B46429BD-B8C1-4E6D-A8E2-E0EEC5B4C77A}" type="datetimeFigureOut">
              <a:rPr lang="he-IL" smtClean="0"/>
              <a:pPr/>
              <a:t>ו'/סיון/תשע"ז</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604AF6F1-4DF8-4638-A3F3-09596276323B}" type="slidenum">
              <a:rPr lang="he-IL" smtClean="0"/>
              <a:pPr/>
              <a:t>‹#›</a:t>
            </a:fld>
            <a:endParaRPr lang="he-IL"/>
          </a:p>
        </p:txBody>
      </p:sp>
    </p:spTree>
    <p:extLst>
      <p:ext uri="{BB962C8B-B14F-4D97-AF65-F5344CB8AC3E}">
        <p14:creationId xmlns:p14="http://schemas.microsoft.com/office/powerpoint/2010/main" val="122590666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B46429BD-B8C1-4E6D-A8E2-E0EEC5B4C77A}" type="datetimeFigureOut">
              <a:rPr lang="he-IL" smtClean="0"/>
              <a:pPr/>
              <a:t>ו'/סיון/תשע"ז</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604AF6F1-4DF8-4638-A3F3-09596276323B}" type="slidenum">
              <a:rPr lang="he-IL" smtClean="0"/>
              <a:pPr/>
              <a:t>‹#›</a:t>
            </a:fld>
            <a:endParaRPr lang="he-IL"/>
          </a:p>
        </p:txBody>
      </p:sp>
    </p:spTree>
    <p:extLst>
      <p:ext uri="{BB962C8B-B14F-4D97-AF65-F5344CB8AC3E}">
        <p14:creationId xmlns:p14="http://schemas.microsoft.com/office/powerpoint/2010/main" val="316466947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46429BD-B8C1-4E6D-A8E2-E0EEC5B4C77A}" type="datetimeFigureOut">
              <a:rPr lang="he-IL" smtClean="0"/>
              <a:pPr/>
              <a:t>ו'/סיון/תשע"ז</a:t>
            </a:fld>
            <a:endParaRPr lang="he-I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he-IL"/>
          </a:p>
        </p:txBody>
      </p:sp>
      <p:sp>
        <p:nvSpPr>
          <p:cNvPr id="9" name="Slide Number Placeholder 8"/>
          <p:cNvSpPr>
            <a:spLocks noGrp="1"/>
          </p:cNvSpPr>
          <p:nvPr>
            <p:ph type="sldNum" sz="quarter" idx="12"/>
          </p:nvPr>
        </p:nvSpPr>
        <p:spPr/>
        <p:txBody>
          <a:bodyPr/>
          <a:lstStyle/>
          <a:p>
            <a:fld id="{604AF6F1-4DF8-4638-A3F3-09596276323B}" type="slidenum">
              <a:rPr lang="he-IL" smtClean="0"/>
              <a:pPr/>
              <a:t>‹#›</a:t>
            </a:fld>
            <a:endParaRPr lang="he-IL"/>
          </a:p>
        </p:txBody>
      </p:sp>
    </p:spTree>
    <p:extLst>
      <p:ext uri="{BB962C8B-B14F-4D97-AF65-F5344CB8AC3E}">
        <p14:creationId xmlns:p14="http://schemas.microsoft.com/office/powerpoint/2010/main" val="127107867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46429BD-B8C1-4E6D-A8E2-E0EEC5B4C77A}" type="datetimeFigureOut">
              <a:rPr lang="he-IL" smtClean="0"/>
              <a:pPr/>
              <a:t>ו'/סיון/תשע"ז</a:t>
            </a:fld>
            <a:endParaRPr lang="he-I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he-I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04AF6F1-4DF8-4638-A3F3-09596276323B}" type="slidenum">
              <a:rPr lang="he-IL" smtClean="0"/>
              <a:pPr/>
              <a:t>‹#›</a:t>
            </a:fld>
            <a:endParaRPr lang="he-IL"/>
          </a:p>
        </p:txBody>
      </p:sp>
    </p:spTree>
    <p:extLst>
      <p:ext uri="{BB962C8B-B14F-4D97-AF65-F5344CB8AC3E}">
        <p14:creationId xmlns:p14="http://schemas.microsoft.com/office/powerpoint/2010/main" val="106079118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B46429BD-B8C1-4E6D-A8E2-E0EEC5B4C77A}" type="datetimeFigureOut">
              <a:rPr lang="he-IL" smtClean="0"/>
              <a:pPr/>
              <a:t>ו'/סיון/תשע"ז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04AF6F1-4DF8-4638-A3F3-09596276323B}" type="slidenum">
              <a:rPr lang="he-IL" smtClean="0"/>
              <a:pPr/>
              <a:t>‹#›</a:t>
            </a:fld>
            <a:endParaRPr lang="he-IL"/>
          </a:p>
        </p:txBody>
      </p:sp>
    </p:spTree>
    <p:extLst>
      <p:ext uri="{BB962C8B-B14F-4D97-AF65-F5344CB8AC3E}">
        <p14:creationId xmlns:p14="http://schemas.microsoft.com/office/powerpoint/2010/main" val="244980477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46429BD-B8C1-4E6D-A8E2-E0EEC5B4C77A}" type="datetimeFigureOut">
              <a:rPr lang="he-IL" smtClean="0"/>
              <a:pPr/>
              <a:t>ו'/סיון/תשע"ז</a:t>
            </a:fld>
            <a:endParaRPr lang="he-I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he-I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04AF6F1-4DF8-4638-A3F3-09596276323B}" type="slidenum">
              <a:rPr lang="he-IL" smtClean="0"/>
              <a:pPr/>
              <a:t>‹#›</a:t>
            </a:fld>
            <a:endParaRPr lang="he-I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142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pPr algn="ctr"/>
            <a:r>
              <a:rPr lang="en-GB" dirty="0"/>
              <a:t>Dissemination </a:t>
            </a:r>
            <a:r>
              <a:rPr lang="en-GB" dirty="0" smtClean="0"/>
              <a:t>Activities In GACE</a:t>
            </a:r>
            <a:endParaRPr lang="he-IL" dirty="0"/>
          </a:p>
        </p:txBody>
      </p:sp>
      <p:sp>
        <p:nvSpPr>
          <p:cNvPr id="3" name="כותרת משנה 2"/>
          <p:cNvSpPr>
            <a:spLocks noGrp="1"/>
          </p:cNvSpPr>
          <p:nvPr>
            <p:ph type="subTitle" idx="1"/>
          </p:nvPr>
        </p:nvSpPr>
        <p:spPr/>
        <p:txBody>
          <a:bodyPr/>
          <a:lstStyle/>
          <a:p>
            <a:pPr algn="ctr" rtl="0"/>
            <a:r>
              <a:rPr lang="he-IL" b="1" dirty="0" smtClean="0">
                <a:solidFill>
                  <a:schemeClr val="tx1">
                    <a:lumMod val="95000"/>
                    <a:lumOff val="5000"/>
                  </a:schemeClr>
                </a:solidFill>
              </a:rPr>
              <a:t> </a:t>
            </a:r>
            <a:r>
              <a:rPr lang="en-US" b="1" dirty="0" smtClean="0">
                <a:solidFill>
                  <a:schemeClr val="tx1">
                    <a:lumMod val="95000"/>
                    <a:lumOff val="5000"/>
                  </a:schemeClr>
                </a:solidFill>
              </a:rPr>
              <a:t>Dr. </a:t>
            </a:r>
            <a:r>
              <a:rPr lang="en-US" b="1" dirty="0" err="1" smtClean="0">
                <a:solidFill>
                  <a:schemeClr val="tx1">
                    <a:lumMod val="95000"/>
                    <a:lumOff val="5000"/>
                  </a:schemeClr>
                </a:solidFill>
              </a:rPr>
              <a:t>Liron</a:t>
            </a:r>
            <a:r>
              <a:rPr lang="en-US" b="1" dirty="0" smtClean="0">
                <a:solidFill>
                  <a:schemeClr val="tx1">
                    <a:lumMod val="95000"/>
                    <a:lumOff val="5000"/>
                  </a:schemeClr>
                </a:solidFill>
              </a:rPr>
              <a:t> Onn</a:t>
            </a:r>
          </a:p>
          <a:p>
            <a:pPr algn="ctr"/>
            <a:r>
              <a:rPr lang="en-US" b="1" dirty="0" smtClean="0">
                <a:solidFill>
                  <a:schemeClr val="tx1">
                    <a:lumMod val="95000"/>
                    <a:lumOff val="5000"/>
                  </a:schemeClr>
                </a:solidFill>
              </a:rPr>
              <a:t>Mrs. Malka </a:t>
            </a:r>
            <a:r>
              <a:rPr lang="en-US" b="1" dirty="0" err="1" smtClean="0">
                <a:solidFill>
                  <a:schemeClr val="tx1">
                    <a:lumMod val="95000"/>
                    <a:lumOff val="5000"/>
                  </a:schemeClr>
                </a:solidFill>
              </a:rPr>
              <a:t>Zinker</a:t>
            </a:r>
            <a:endParaRPr lang="he-IL" b="1" dirty="0">
              <a:solidFill>
                <a:schemeClr val="tx1">
                  <a:lumMod val="95000"/>
                  <a:lumOff val="5000"/>
                </a:schemeClr>
              </a:solidFill>
            </a:endParaRPr>
          </a:p>
        </p:txBody>
      </p:sp>
      <p:grpSp>
        <p:nvGrpSpPr>
          <p:cNvPr id="4" name="קבוצה 3"/>
          <p:cNvGrpSpPr>
            <a:grpSpLocks/>
          </p:cNvGrpSpPr>
          <p:nvPr/>
        </p:nvGrpSpPr>
        <p:grpSpPr>
          <a:xfrm>
            <a:off x="1277590" y="442596"/>
            <a:ext cx="5757545" cy="1267460"/>
            <a:chOff x="0" y="0"/>
            <a:chExt cx="5757545" cy="1267460"/>
          </a:xfrm>
        </p:grpSpPr>
        <p:pic>
          <p:nvPicPr>
            <p:cNvPr id="5" name="Picture 4" descr="http://eacea.ec.europa.eu/img/logos/erasmus_plus/eu_flag_co_funded_pos_%5Brgb%5D_lef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2150" y="279400"/>
              <a:ext cx="2525395" cy="720090"/>
            </a:xfrm>
            <a:prstGeom prst="rect">
              <a:avLst/>
            </a:prstGeom>
            <a:noFill/>
            <a:ln>
              <a:noFill/>
            </a:ln>
          </p:spPr>
        </p:pic>
        <p:pic>
          <p:nvPicPr>
            <p:cNvPr id="6" name="Picture 2" descr="C:\Users\OWNER\Raul\BEIT BERL\Erasmus Plus - Mofet\Dissemination\Reuma 310117 proteach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900555" cy="1267460"/>
            </a:xfrm>
            <a:prstGeom prst="rect">
              <a:avLst/>
            </a:prstGeom>
            <a:noFill/>
            <a:ln>
              <a:noFill/>
            </a:ln>
          </p:spPr>
        </p:pic>
      </p:grpSp>
      <p:pic>
        <p:nvPicPr>
          <p:cNvPr id="7" name="Picture 6" descr="תוצאת תמונה עבור לוגו האקדמית גורדון"/>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7594" y="706295"/>
            <a:ext cx="2348230" cy="853440"/>
          </a:xfrm>
          <a:prstGeom prst="rect">
            <a:avLst/>
          </a:prstGeom>
          <a:noFill/>
          <a:extLst/>
        </p:spPr>
      </p:pic>
    </p:spTree>
    <p:extLst>
      <p:ext uri="{BB962C8B-B14F-4D97-AF65-F5344CB8AC3E}">
        <p14:creationId xmlns:p14="http://schemas.microsoft.com/office/powerpoint/2010/main" val="120334659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l" rtl="0"/>
            <a:r>
              <a:rPr lang="en-US" dirty="0" smtClean="0"/>
              <a:t>First Event:</a:t>
            </a:r>
            <a:r>
              <a:rPr lang="en-GB" dirty="0"/>
              <a:t>National Induction </a:t>
            </a:r>
            <a:r>
              <a:rPr lang="en-GB" dirty="0" smtClean="0"/>
              <a:t>Conference</a:t>
            </a:r>
            <a:br>
              <a:rPr lang="en-GB" dirty="0" smtClean="0"/>
            </a:br>
            <a:r>
              <a:rPr lang="en-GB" dirty="0" smtClean="0"/>
              <a:t>14/2/17</a:t>
            </a:r>
            <a:endParaRPr lang="he-IL" dirty="0"/>
          </a:p>
        </p:txBody>
      </p:sp>
      <p:sp>
        <p:nvSpPr>
          <p:cNvPr id="3" name="מציין מיקום תוכן 2"/>
          <p:cNvSpPr>
            <a:spLocks noGrp="1"/>
          </p:cNvSpPr>
          <p:nvPr>
            <p:ph idx="1"/>
          </p:nvPr>
        </p:nvSpPr>
        <p:spPr/>
        <p:txBody>
          <a:bodyPr>
            <a:normAutofit/>
          </a:bodyPr>
          <a:lstStyle/>
          <a:p>
            <a:pPr algn="l" rtl="0"/>
            <a:r>
              <a:rPr lang="en-GB" sz="3600" dirty="0"/>
              <a:t>GACE-Gordon Academic College of </a:t>
            </a:r>
            <a:r>
              <a:rPr lang="en-GB" sz="3600" dirty="0" smtClean="0"/>
              <a:t>Education</a:t>
            </a:r>
            <a:endParaRPr lang="he-IL" sz="3600" dirty="0"/>
          </a:p>
        </p:txBody>
      </p:sp>
      <p:pic>
        <p:nvPicPr>
          <p:cNvPr id="1026" name="Picture 2" descr="C:\Users\User\Downloads\תמונה מהכנס  (2).JPG"/>
          <p:cNvPicPr>
            <a:picLocks noChangeAspect="1" noChangeArrowheads="1"/>
          </p:cNvPicPr>
          <p:nvPr/>
        </p:nvPicPr>
        <p:blipFill>
          <a:blip r:embed="rId2" cstate="print"/>
          <a:srcRect/>
          <a:stretch>
            <a:fillRect/>
          </a:stretch>
        </p:blipFill>
        <p:spPr bwMode="auto">
          <a:xfrm>
            <a:off x="3779783" y="2777358"/>
            <a:ext cx="4102976" cy="27353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p:cNvSpPr txBox="1"/>
          <p:nvPr/>
        </p:nvSpPr>
        <p:spPr>
          <a:xfrm>
            <a:off x="146644" y="4035347"/>
            <a:ext cx="3275705" cy="1477328"/>
          </a:xfrm>
          <a:prstGeom prst="rect">
            <a:avLst/>
          </a:prstGeom>
          <a:noFill/>
        </p:spPr>
        <p:txBody>
          <a:bodyPr wrap="none" rtlCol="1">
            <a:spAutoFit/>
          </a:bodyPr>
          <a:lstStyle/>
          <a:p>
            <a:pPr algn="l" rtl="0"/>
            <a:r>
              <a:rPr lang="he-IL" dirty="0" smtClean="0">
                <a:solidFill>
                  <a:srgbClr val="FF0000"/>
                </a:solidFill>
              </a:rPr>
              <a:t> </a:t>
            </a:r>
            <a:r>
              <a:rPr lang="en-US" dirty="0" smtClean="0">
                <a:solidFill>
                  <a:srgbClr val="FF0000"/>
                </a:solidFill>
              </a:rPr>
              <a:t>Dr. Sara </a:t>
            </a:r>
            <a:r>
              <a:rPr lang="en-US" dirty="0" err="1" smtClean="0">
                <a:solidFill>
                  <a:srgbClr val="FF0000"/>
                </a:solidFill>
              </a:rPr>
              <a:t>Zilberstrum</a:t>
            </a:r>
            <a:endParaRPr lang="en-US" dirty="0" smtClean="0">
              <a:solidFill>
                <a:srgbClr val="FF0000"/>
              </a:solidFill>
            </a:endParaRPr>
          </a:p>
          <a:p>
            <a:pPr algn="l" rtl="0"/>
            <a:r>
              <a:rPr lang="en-GB" dirty="0" smtClean="0"/>
              <a:t>The </a:t>
            </a:r>
            <a:r>
              <a:rPr lang="en-GB" dirty="0"/>
              <a:t>Head of Induction </a:t>
            </a:r>
            <a:r>
              <a:rPr lang="en-GB" dirty="0" smtClean="0"/>
              <a:t>and</a:t>
            </a:r>
          </a:p>
          <a:p>
            <a:pPr algn="l" rtl="0"/>
            <a:r>
              <a:rPr lang="en-GB" dirty="0" smtClean="0"/>
              <a:t> </a:t>
            </a:r>
            <a:r>
              <a:rPr lang="en-GB" dirty="0"/>
              <a:t>Internship in the Israeli Ministry </a:t>
            </a:r>
            <a:endParaRPr lang="en-GB" dirty="0" smtClean="0"/>
          </a:p>
          <a:p>
            <a:pPr algn="l" rtl="0"/>
            <a:r>
              <a:rPr lang="en-GB" dirty="0" smtClean="0"/>
              <a:t>of </a:t>
            </a:r>
            <a:r>
              <a:rPr lang="en-GB" dirty="0"/>
              <a:t>Education</a:t>
            </a:r>
            <a:endParaRPr lang="en-US" dirty="0" smtClean="0">
              <a:solidFill>
                <a:srgbClr val="FF0000"/>
              </a:solidFill>
            </a:endParaRPr>
          </a:p>
          <a:p>
            <a:pPr algn="l" rtl="0"/>
            <a:endParaRPr lang="he-IL" dirty="0">
              <a:solidFill>
                <a:srgbClr val="FF0000"/>
              </a:solidFill>
            </a:endParaRPr>
          </a:p>
        </p:txBody>
      </p:sp>
      <p:sp>
        <p:nvSpPr>
          <p:cNvPr id="4" name="מלבן 3"/>
          <p:cNvSpPr/>
          <p:nvPr/>
        </p:nvSpPr>
        <p:spPr>
          <a:xfrm>
            <a:off x="3228109" y="5747772"/>
            <a:ext cx="2438400" cy="1052946"/>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dirty="0" smtClean="0">
                <a:solidFill>
                  <a:srgbClr val="FF0000"/>
                </a:solidFill>
              </a:rPr>
              <a:t>Prof. </a:t>
            </a:r>
            <a:r>
              <a:rPr lang="en-US" dirty="0" err="1" smtClean="0">
                <a:solidFill>
                  <a:srgbClr val="FF0000"/>
                </a:solidFill>
              </a:rPr>
              <a:t>Ditza</a:t>
            </a:r>
            <a:r>
              <a:rPr lang="en-US" dirty="0" smtClean="0">
                <a:solidFill>
                  <a:srgbClr val="FF0000"/>
                </a:solidFill>
              </a:rPr>
              <a:t> </a:t>
            </a:r>
            <a:r>
              <a:rPr lang="en-US" dirty="0" err="1" smtClean="0">
                <a:solidFill>
                  <a:srgbClr val="FF0000"/>
                </a:solidFill>
              </a:rPr>
              <a:t>Maskit</a:t>
            </a:r>
            <a:endParaRPr lang="he-IL" dirty="0">
              <a:solidFill>
                <a:srgbClr val="FF0000"/>
              </a:solidFill>
            </a:endParaRPr>
          </a:p>
        </p:txBody>
      </p:sp>
      <p:sp>
        <p:nvSpPr>
          <p:cNvPr id="7" name="מלבן 6"/>
          <p:cNvSpPr/>
          <p:nvPr/>
        </p:nvSpPr>
        <p:spPr>
          <a:xfrm>
            <a:off x="6151418" y="5747772"/>
            <a:ext cx="2147455" cy="1052946"/>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dirty="0" smtClean="0">
                <a:solidFill>
                  <a:srgbClr val="FF0000"/>
                </a:solidFill>
              </a:rPr>
              <a:t>Prof. </a:t>
            </a:r>
            <a:r>
              <a:rPr lang="en-US" dirty="0" err="1" smtClean="0">
                <a:solidFill>
                  <a:srgbClr val="FF0000"/>
                </a:solidFill>
              </a:rPr>
              <a:t>Yechezkel</a:t>
            </a:r>
            <a:r>
              <a:rPr lang="en-US" dirty="0" smtClean="0">
                <a:solidFill>
                  <a:srgbClr val="FF0000"/>
                </a:solidFill>
              </a:rPr>
              <a:t> Taller</a:t>
            </a:r>
          </a:p>
          <a:p>
            <a:pPr algn="ctr"/>
            <a:r>
              <a:rPr lang="en-US" dirty="0" err="1" smtClean="0"/>
              <a:t>Te</a:t>
            </a:r>
            <a:r>
              <a:rPr lang="en-US" dirty="0" smtClean="0"/>
              <a:t> President of GACE</a:t>
            </a:r>
            <a:endParaRPr lang="he-IL" dirty="0"/>
          </a:p>
        </p:txBody>
      </p:sp>
      <p:sp>
        <p:nvSpPr>
          <p:cNvPr id="9" name="מלבן 8"/>
          <p:cNvSpPr/>
          <p:nvPr/>
        </p:nvSpPr>
        <p:spPr>
          <a:xfrm>
            <a:off x="8305561" y="3228419"/>
            <a:ext cx="2427316" cy="1257989"/>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dirty="0" smtClean="0">
                <a:solidFill>
                  <a:srgbClr val="FF0000"/>
                </a:solidFill>
              </a:rPr>
              <a:t>Dr. </a:t>
            </a:r>
            <a:r>
              <a:rPr lang="en-US" dirty="0" err="1" smtClean="0">
                <a:solidFill>
                  <a:srgbClr val="FF0000"/>
                </a:solidFill>
              </a:rPr>
              <a:t>Liron</a:t>
            </a:r>
            <a:r>
              <a:rPr lang="en-US" dirty="0" smtClean="0">
                <a:solidFill>
                  <a:srgbClr val="FF0000"/>
                </a:solidFill>
              </a:rPr>
              <a:t> Onn</a:t>
            </a:r>
          </a:p>
          <a:p>
            <a:pPr algn="ctr"/>
            <a:r>
              <a:rPr lang="en-US" dirty="0" smtClean="0"/>
              <a:t>Head of the Induction Unit in GACE</a:t>
            </a:r>
            <a:endParaRPr lang="he-IL" dirty="0"/>
          </a:p>
        </p:txBody>
      </p:sp>
    </p:spTree>
    <p:extLst>
      <p:ext uri="{BB962C8B-B14F-4D97-AF65-F5344CB8AC3E}">
        <p14:creationId xmlns:p14="http://schemas.microsoft.com/office/powerpoint/2010/main" val="285647668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rtl="0"/>
            <a:r>
              <a:rPr lang="en-GB" b="1" dirty="0"/>
              <a:t>Partners responsible or involved</a:t>
            </a:r>
            <a:endParaRPr lang="he-IL" dirty="0"/>
          </a:p>
        </p:txBody>
      </p:sp>
      <p:sp>
        <p:nvSpPr>
          <p:cNvPr id="3" name="מציין מיקום תוכן 2"/>
          <p:cNvSpPr>
            <a:spLocks noGrp="1"/>
          </p:cNvSpPr>
          <p:nvPr>
            <p:ph idx="1"/>
          </p:nvPr>
        </p:nvSpPr>
        <p:spPr/>
        <p:txBody>
          <a:bodyPr/>
          <a:lstStyle/>
          <a:p>
            <a:pPr algn="l" rtl="0"/>
            <a:r>
              <a:rPr lang="en-GB" sz="3600" dirty="0" smtClean="0">
                <a:latin typeface="Century Gothic" panose="020B0502020202020204" pitchFamily="34" charset="0"/>
              </a:rPr>
              <a:t>●</a:t>
            </a:r>
            <a:r>
              <a:rPr lang="en-GB" sz="3600" dirty="0" smtClean="0"/>
              <a:t>The </a:t>
            </a:r>
            <a:r>
              <a:rPr lang="en-GB" sz="3600" dirty="0"/>
              <a:t>Induction Department in Gordon </a:t>
            </a:r>
            <a:r>
              <a:rPr lang="en-GB" sz="3600" dirty="0" smtClean="0"/>
              <a:t>College</a:t>
            </a:r>
          </a:p>
          <a:p>
            <a:pPr algn="l" rtl="0"/>
            <a:r>
              <a:rPr lang="en-GB" sz="3600" dirty="0" smtClean="0">
                <a:latin typeface="Century Gothic" panose="020B0502020202020204" pitchFamily="34" charset="0"/>
              </a:rPr>
              <a:t>●</a:t>
            </a:r>
            <a:r>
              <a:rPr lang="en-GB" sz="3600" dirty="0" smtClean="0"/>
              <a:t>Faculty members</a:t>
            </a:r>
          </a:p>
          <a:p>
            <a:pPr algn="l" rtl="0"/>
            <a:r>
              <a:rPr lang="en-GB" sz="3600" dirty="0">
                <a:latin typeface="Century Gothic" panose="020B0502020202020204" pitchFamily="34" charset="0"/>
              </a:rPr>
              <a:t>● </a:t>
            </a:r>
            <a:r>
              <a:rPr lang="en-GB" sz="3600" dirty="0" smtClean="0"/>
              <a:t>Heads </a:t>
            </a:r>
            <a:r>
              <a:rPr lang="en-GB" sz="3600" dirty="0"/>
              <a:t>of Induction departments from many academic institutions for education in </a:t>
            </a:r>
            <a:r>
              <a:rPr lang="en-GB" sz="3600" dirty="0" smtClean="0"/>
              <a:t>Israel</a:t>
            </a:r>
          </a:p>
          <a:p>
            <a:pPr algn="l" rtl="0"/>
            <a:r>
              <a:rPr lang="en-GB" sz="3600" dirty="0">
                <a:latin typeface="Century Gothic" panose="020B0502020202020204" pitchFamily="34" charset="0"/>
              </a:rPr>
              <a:t>● </a:t>
            </a:r>
            <a:r>
              <a:rPr lang="en-GB" sz="3600" dirty="0" smtClean="0"/>
              <a:t>Inspectors </a:t>
            </a:r>
            <a:r>
              <a:rPr lang="en-GB" sz="3600" dirty="0"/>
              <a:t>from the ministry and policy makers</a:t>
            </a:r>
            <a:r>
              <a:rPr lang="en-GB" dirty="0"/>
              <a:t>.</a:t>
            </a:r>
            <a:endParaRPr lang="he-IL" dirty="0"/>
          </a:p>
        </p:txBody>
      </p:sp>
    </p:spTree>
    <p:extLst>
      <p:ext uri="{BB962C8B-B14F-4D97-AF65-F5344CB8AC3E}">
        <p14:creationId xmlns:p14="http://schemas.microsoft.com/office/powerpoint/2010/main" val="356847633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84662" y="-473536"/>
            <a:ext cx="10058400" cy="1450757"/>
          </a:xfrm>
        </p:spPr>
        <p:txBody>
          <a:bodyPr/>
          <a:lstStyle/>
          <a:p>
            <a:pPr algn="ctr" rtl="0"/>
            <a:r>
              <a:rPr lang="en-GB" b="1" dirty="0"/>
              <a:t>Description of the activity carried out</a:t>
            </a:r>
            <a:endParaRPr lang="he-IL" dirty="0"/>
          </a:p>
        </p:txBody>
      </p:sp>
      <p:sp>
        <p:nvSpPr>
          <p:cNvPr id="3" name="מציין מיקום תוכן 2"/>
          <p:cNvSpPr>
            <a:spLocks noGrp="1"/>
          </p:cNvSpPr>
          <p:nvPr>
            <p:ph idx="1"/>
          </p:nvPr>
        </p:nvSpPr>
        <p:spPr>
          <a:xfrm>
            <a:off x="723207" y="977221"/>
            <a:ext cx="10058400" cy="4023360"/>
          </a:xfrm>
        </p:spPr>
        <p:txBody>
          <a:bodyPr>
            <a:normAutofit/>
          </a:bodyPr>
          <a:lstStyle/>
          <a:p>
            <a:pPr lvl="0" algn="just" rtl="0"/>
            <a:r>
              <a:rPr lang="en-GB" dirty="0">
                <a:latin typeface="Century Gothic" panose="020B0502020202020204" pitchFamily="34" charset="0"/>
              </a:rPr>
              <a:t>● </a:t>
            </a:r>
            <a:r>
              <a:rPr lang="en-GB" dirty="0" smtClean="0"/>
              <a:t>200 </a:t>
            </a:r>
            <a:r>
              <a:rPr lang="en-GB" dirty="0"/>
              <a:t>people participated in this conference. Among them faculty members of almost all the academic institutions for education in Israel .All </a:t>
            </a:r>
            <a:r>
              <a:rPr lang="en-GB" dirty="0" err="1"/>
              <a:t>Proteach</a:t>
            </a:r>
            <a:r>
              <a:rPr lang="en-GB" dirty="0"/>
              <a:t> members from Israel had representatives in the conference and all Heads of Induction Departments presented different aspects of research and achievements. </a:t>
            </a:r>
            <a:endParaRPr lang="en-US" dirty="0"/>
          </a:p>
          <a:p>
            <a:pPr lvl="0" algn="just" rtl="0"/>
            <a:r>
              <a:rPr lang="en-GB" dirty="0">
                <a:latin typeface="Century Gothic" panose="020B0502020202020204" pitchFamily="34" charset="0"/>
              </a:rPr>
              <a:t>● </a:t>
            </a:r>
            <a:r>
              <a:rPr lang="en-GB" dirty="0" smtClean="0"/>
              <a:t>Special </a:t>
            </a:r>
            <a:r>
              <a:rPr lang="en-GB" dirty="0"/>
              <a:t>sessions were held for the dissemination </a:t>
            </a:r>
            <a:r>
              <a:rPr lang="en-GB" dirty="0" smtClean="0"/>
              <a:t>of the ERASMUS+ </a:t>
            </a:r>
            <a:r>
              <a:rPr lang="en-GB" dirty="0" err="1" smtClean="0"/>
              <a:t>Proteach</a:t>
            </a:r>
            <a:r>
              <a:rPr lang="en-GB" dirty="0" smtClean="0"/>
              <a:t> project </a:t>
            </a:r>
            <a:r>
              <a:rPr lang="en-GB" dirty="0"/>
              <a:t>within the conference itself. The sessions were held by the Head of Induction departments in Kaye College, </a:t>
            </a:r>
            <a:r>
              <a:rPr lang="en-GB" dirty="0">
                <a:solidFill>
                  <a:schemeClr val="tx1">
                    <a:lumMod val="95000"/>
                    <a:lumOff val="5000"/>
                  </a:schemeClr>
                </a:solidFill>
              </a:rPr>
              <a:t>Dr</a:t>
            </a:r>
            <a:r>
              <a:rPr lang="en-GB" dirty="0" smtClean="0">
                <a:solidFill>
                  <a:schemeClr val="tx1">
                    <a:lumMod val="95000"/>
                    <a:lumOff val="5000"/>
                  </a:schemeClr>
                </a:solidFill>
              </a:rPr>
              <a:t>.</a:t>
            </a:r>
            <a:r>
              <a:rPr lang="he-IL" dirty="0" smtClean="0">
                <a:solidFill>
                  <a:schemeClr val="tx1">
                    <a:lumMod val="95000"/>
                    <a:lumOff val="5000"/>
                  </a:schemeClr>
                </a:solidFill>
              </a:rPr>
              <a:t> </a:t>
            </a:r>
            <a:r>
              <a:rPr lang="en-GB" dirty="0" smtClean="0">
                <a:solidFill>
                  <a:schemeClr val="tx1">
                    <a:lumMod val="95000"/>
                    <a:lumOff val="5000"/>
                  </a:schemeClr>
                </a:solidFill>
              </a:rPr>
              <a:t> </a:t>
            </a:r>
            <a:r>
              <a:rPr lang="en-GB" dirty="0" err="1">
                <a:solidFill>
                  <a:schemeClr val="tx1">
                    <a:lumMod val="95000"/>
                    <a:lumOff val="5000"/>
                  </a:schemeClr>
                </a:solidFill>
              </a:rPr>
              <a:t>Haya</a:t>
            </a:r>
            <a:r>
              <a:rPr lang="en-GB" dirty="0">
                <a:solidFill>
                  <a:schemeClr val="tx1">
                    <a:lumMod val="95000"/>
                    <a:lumOff val="5000"/>
                  </a:schemeClr>
                </a:solidFill>
              </a:rPr>
              <a:t> </a:t>
            </a:r>
            <a:r>
              <a:rPr lang="en-GB" dirty="0" smtClean="0">
                <a:solidFill>
                  <a:schemeClr val="tx1">
                    <a:lumMod val="95000"/>
                    <a:lumOff val="5000"/>
                  </a:schemeClr>
                </a:solidFill>
              </a:rPr>
              <a:t>Kaplan and her </a:t>
            </a:r>
            <a:r>
              <a:rPr lang="en-US" dirty="0" smtClean="0">
                <a:solidFill>
                  <a:schemeClr val="tx1">
                    <a:lumMod val="95000"/>
                    <a:lumOff val="5000"/>
                  </a:schemeClr>
                </a:solidFill>
              </a:rPr>
              <a:t>association members.</a:t>
            </a:r>
            <a:endParaRPr lang="en-US" dirty="0">
              <a:solidFill>
                <a:schemeClr val="tx1">
                  <a:lumMod val="95000"/>
                  <a:lumOff val="5000"/>
                </a:schemeClr>
              </a:solidFill>
            </a:endParaRPr>
          </a:p>
          <a:p>
            <a:pPr algn="just" rtl="0"/>
            <a:r>
              <a:rPr lang="en-GB" dirty="0">
                <a:latin typeface="Century Gothic" panose="020B0502020202020204" pitchFamily="34" charset="0"/>
              </a:rPr>
              <a:t>● </a:t>
            </a:r>
            <a:r>
              <a:rPr lang="en-GB" dirty="0" err="1" smtClean="0"/>
              <a:t>Dr.</a:t>
            </a:r>
            <a:r>
              <a:rPr lang="en-GB" dirty="0" smtClean="0"/>
              <a:t> </a:t>
            </a:r>
            <a:r>
              <a:rPr lang="en-GB" dirty="0"/>
              <a:t>Sara </a:t>
            </a:r>
            <a:r>
              <a:rPr lang="en-GB" dirty="0" err="1"/>
              <a:t>Zilbershtrum</a:t>
            </a:r>
            <a:r>
              <a:rPr lang="en-GB" dirty="0"/>
              <a:t>, the Head of Induction and Internship in the Israeli Ministry of Education, reported on the project in the main session of the conference and related to the international cooperation in the </a:t>
            </a:r>
            <a:r>
              <a:rPr lang="en-GB" dirty="0" err="1"/>
              <a:t>Proteach</a:t>
            </a:r>
            <a:r>
              <a:rPr lang="en-GB" dirty="0"/>
              <a:t> project.</a:t>
            </a:r>
            <a:endParaRPr lang="he-IL" dirty="0"/>
          </a:p>
        </p:txBody>
      </p:sp>
      <p:pic>
        <p:nvPicPr>
          <p:cNvPr id="4" name="תמונה 3"/>
          <p:cNvPicPr>
            <a:picLocks noChangeAspect="1"/>
          </p:cNvPicPr>
          <p:nvPr/>
        </p:nvPicPr>
        <p:blipFill>
          <a:blip r:embed="rId2"/>
          <a:stretch>
            <a:fillRect/>
          </a:stretch>
        </p:blipFill>
        <p:spPr>
          <a:xfrm>
            <a:off x="8653856" y="3976255"/>
            <a:ext cx="3538143" cy="2881745"/>
          </a:xfrm>
          <a:prstGeom prst="rect">
            <a:avLst/>
          </a:prstGeom>
        </p:spPr>
      </p:pic>
    </p:spTree>
    <p:extLst>
      <p:ext uri="{BB962C8B-B14F-4D97-AF65-F5344CB8AC3E}">
        <p14:creationId xmlns:p14="http://schemas.microsoft.com/office/powerpoint/2010/main" val="303249752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rtl="0"/>
            <a:r>
              <a:rPr lang="en-GB" b="1" dirty="0"/>
              <a:t>Specific and measurable indicators of achievement</a:t>
            </a:r>
            <a:endParaRPr lang="he-IL" dirty="0"/>
          </a:p>
        </p:txBody>
      </p:sp>
      <p:sp>
        <p:nvSpPr>
          <p:cNvPr id="3" name="מציין מיקום תוכן 2"/>
          <p:cNvSpPr>
            <a:spLocks noGrp="1"/>
          </p:cNvSpPr>
          <p:nvPr>
            <p:ph idx="1"/>
          </p:nvPr>
        </p:nvSpPr>
        <p:spPr/>
        <p:txBody>
          <a:bodyPr/>
          <a:lstStyle/>
          <a:p>
            <a:pPr lvl="0" algn="just" rtl="0"/>
            <a:r>
              <a:rPr lang="en-GB" dirty="0">
                <a:latin typeface="Century Gothic" panose="020B0502020202020204" pitchFamily="34" charset="0"/>
              </a:rPr>
              <a:t>● </a:t>
            </a:r>
            <a:r>
              <a:rPr lang="en-GB" dirty="0" smtClean="0"/>
              <a:t>Getting </a:t>
            </a:r>
            <a:r>
              <a:rPr lang="en-GB" dirty="0"/>
              <a:t>positive feedback from researchers who participated in the conference.</a:t>
            </a:r>
            <a:endParaRPr lang="en-US" dirty="0"/>
          </a:p>
          <a:p>
            <a:pPr lvl="0" algn="just" rtl="0"/>
            <a:r>
              <a:rPr lang="en-GB" dirty="0">
                <a:latin typeface="Century Gothic" panose="020B0502020202020204" pitchFamily="34" charset="0"/>
              </a:rPr>
              <a:t>● </a:t>
            </a:r>
            <a:r>
              <a:rPr lang="en-GB" dirty="0" smtClean="0"/>
              <a:t>Getting </a:t>
            </a:r>
            <a:r>
              <a:rPr lang="en-GB" dirty="0"/>
              <a:t>support and approval from the inspectors of the ministry in Haifa district.</a:t>
            </a:r>
            <a:endParaRPr lang="en-US" dirty="0"/>
          </a:p>
          <a:p>
            <a:pPr algn="just" rtl="0"/>
            <a:r>
              <a:rPr lang="en-GB" dirty="0">
                <a:latin typeface="Century Gothic" panose="020B0502020202020204" pitchFamily="34" charset="0"/>
              </a:rPr>
              <a:t>● </a:t>
            </a:r>
            <a:r>
              <a:rPr lang="en-GB" dirty="0" smtClean="0"/>
              <a:t>It </a:t>
            </a:r>
            <a:r>
              <a:rPr lang="en-GB" dirty="0"/>
              <a:t>allowed the dissemination of the </a:t>
            </a:r>
            <a:r>
              <a:rPr lang="en-GB" dirty="0" err="1"/>
              <a:t>Proteach</a:t>
            </a:r>
            <a:r>
              <a:rPr lang="en-GB" dirty="0"/>
              <a:t> project to faculty members from many academic institutions of education in Israel and inspectors from the ministry in the Haifa </a:t>
            </a:r>
            <a:r>
              <a:rPr lang="en-GB" dirty="0" smtClean="0"/>
              <a:t>district.</a:t>
            </a:r>
            <a:endParaRPr lang="he-IL" dirty="0"/>
          </a:p>
        </p:txBody>
      </p:sp>
      <p:pic>
        <p:nvPicPr>
          <p:cNvPr id="4" name="תמונה 3"/>
          <p:cNvPicPr>
            <a:picLocks noChangeAspect="1"/>
          </p:cNvPicPr>
          <p:nvPr/>
        </p:nvPicPr>
        <p:blipFill>
          <a:blip r:embed="rId2"/>
          <a:stretch>
            <a:fillRect/>
          </a:stretch>
        </p:blipFill>
        <p:spPr>
          <a:xfrm>
            <a:off x="7948816" y="3620743"/>
            <a:ext cx="4243184" cy="3237257"/>
          </a:xfrm>
          <a:prstGeom prst="rect">
            <a:avLst/>
          </a:prstGeom>
        </p:spPr>
      </p:pic>
    </p:spTree>
    <p:extLst>
      <p:ext uri="{BB962C8B-B14F-4D97-AF65-F5344CB8AC3E}">
        <p14:creationId xmlns:p14="http://schemas.microsoft.com/office/powerpoint/2010/main" val="257696947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l" rtl="0"/>
            <a:r>
              <a:rPr lang="en-US" dirty="0" smtClean="0"/>
              <a:t>2</a:t>
            </a:r>
            <a:r>
              <a:rPr lang="en-US" baseline="30000" dirty="0" smtClean="0"/>
              <a:t>nd</a:t>
            </a:r>
            <a:r>
              <a:rPr lang="en-US" dirty="0" smtClean="0"/>
              <a:t> Event:</a:t>
            </a:r>
            <a:r>
              <a:rPr lang="en-GB" dirty="0"/>
              <a:t>Mentor Teachers Conference- Evaluation of new </a:t>
            </a:r>
            <a:r>
              <a:rPr lang="en-GB" dirty="0" smtClean="0"/>
              <a:t>teachers 15/5/17</a:t>
            </a:r>
            <a:endParaRPr lang="he-IL" dirty="0"/>
          </a:p>
        </p:txBody>
      </p:sp>
      <p:sp>
        <p:nvSpPr>
          <p:cNvPr id="3" name="מציין מיקום תוכן 2"/>
          <p:cNvSpPr>
            <a:spLocks noGrp="1"/>
          </p:cNvSpPr>
          <p:nvPr>
            <p:ph idx="1"/>
          </p:nvPr>
        </p:nvSpPr>
        <p:spPr/>
        <p:txBody>
          <a:bodyPr>
            <a:normAutofit/>
          </a:bodyPr>
          <a:lstStyle/>
          <a:p>
            <a:pPr algn="l" rtl="0"/>
            <a:r>
              <a:rPr lang="en-GB" sz="3200" dirty="0"/>
              <a:t>GACE-Gordon Academic College of </a:t>
            </a:r>
            <a:r>
              <a:rPr lang="en-GB" sz="3200" dirty="0" smtClean="0"/>
              <a:t>Education</a:t>
            </a:r>
            <a:endParaRPr lang="he-IL" sz="3200" dirty="0" smtClean="0"/>
          </a:p>
          <a:p>
            <a:pPr algn="l" rtl="0"/>
            <a:endParaRPr lang="he-IL" sz="3200" dirty="0"/>
          </a:p>
        </p:txBody>
      </p:sp>
    </p:spTree>
    <p:extLst>
      <p:ext uri="{BB962C8B-B14F-4D97-AF65-F5344CB8AC3E}">
        <p14:creationId xmlns:p14="http://schemas.microsoft.com/office/powerpoint/2010/main" val="16311303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en-GB" b="1" dirty="0" smtClean="0"/>
              <a:t>Partners responsible or involved</a:t>
            </a:r>
            <a:endParaRPr lang="he-IL" dirty="0"/>
          </a:p>
        </p:txBody>
      </p:sp>
      <p:sp>
        <p:nvSpPr>
          <p:cNvPr id="3" name="מציין מיקום תוכן 2"/>
          <p:cNvSpPr>
            <a:spLocks noGrp="1"/>
          </p:cNvSpPr>
          <p:nvPr>
            <p:ph idx="1"/>
          </p:nvPr>
        </p:nvSpPr>
        <p:spPr/>
        <p:txBody>
          <a:bodyPr/>
          <a:lstStyle/>
          <a:p>
            <a:pPr algn="l" rtl="0"/>
            <a:r>
              <a:rPr lang="en-GB" dirty="0">
                <a:latin typeface="Century Gothic" panose="020B0502020202020204" pitchFamily="34" charset="0"/>
              </a:rPr>
              <a:t>● </a:t>
            </a:r>
            <a:r>
              <a:rPr lang="en-GB" dirty="0" smtClean="0"/>
              <a:t>The </a:t>
            </a:r>
            <a:r>
              <a:rPr lang="en-GB" dirty="0"/>
              <a:t>Induction Department in Gordon </a:t>
            </a:r>
            <a:r>
              <a:rPr lang="en-GB" dirty="0" smtClean="0"/>
              <a:t>College</a:t>
            </a:r>
          </a:p>
          <a:p>
            <a:pPr algn="l" rtl="0"/>
            <a:r>
              <a:rPr lang="en-GB" dirty="0">
                <a:latin typeface="Century Gothic" panose="020B0502020202020204" pitchFamily="34" charset="0"/>
              </a:rPr>
              <a:t>● </a:t>
            </a:r>
            <a:r>
              <a:rPr lang="en-GB" dirty="0" smtClean="0"/>
              <a:t>Faculty members</a:t>
            </a:r>
          </a:p>
          <a:p>
            <a:pPr algn="l" rtl="0"/>
            <a:r>
              <a:rPr lang="en-GB" dirty="0">
                <a:latin typeface="Century Gothic" panose="020B0502020202020204" pitchFamily="34" charset="0"/>
              </a:rPr>
              <a:t>● </a:t>
            </a:r>
            <a:r>
              <a:rPr lang="en-GB" dirty="0" smtClean="0"/>
              <a:t>Mentor teachers</a:t>
            </a:r>
          </a:p>
          <a:p>
            <a:pPr algn="l" rtl="0"/>
            <a:r>
              <a:rPr lang="en-GB" dirty="0">
                <a:latin typeface="Century Gothic" panose="020B0502020202020204" pitchFamily="34" charset="0"/>
              </a:rPr>
              <a:t>● </a:t>
            </a:r>
            <a:r>
              <a:rPr lang="en-GB" dirty="0" smtClean="0"/>
              <a:t>Prof</a:t>
            </a:r>
            <a:r>
              <a:rPr lang="en-GB" dirty="0"/>
              <a:t>. </a:t>
            </a:r>
            <a:r>
              <a:rPr lang="en-GB" dirty="0" err="1"/>
              <a:t>Ditza</a:t>
            </a:r>
            <a:r>
              <a:rPr lang="en-GB" dirty="0"/>
              <a:t> </a:t>
            </a:r>
            <a:r>
              <a:rPr lang="en-GB" dirty="0" err="1"/>
              <a:t>Maskit</a:t>
            </a:r>
            <a:r>
              <a:rPr lang="en-GB" dirty="0"/>
              <a:t> and </a:t>
            </a:r>
            <a:r>
              <a:rPr lang="en-GB" dirty="0" err="1"/>
              <a:t>Dr.</a:t>
            </a:r>
            <a:r>
              <a:rPr lang="en-GB" dirty="0"/>
              <a:t> </a:t>
            </a:r>
            <a:r>
              <a:rPr lang="en-GB" dirty="0" err="1"/>
              <a:t>Ornat</a:t>
            </a:r>
            <a:r>
              <a:rPr lang="en-GB" dirty="0"/>
              <a:t> Turin</a:t>
            </a:r>
            <a:endParaRPr lang="he-IL" dirty="0"/>
          </a:p>
        </p:txBody>
      </p:sp>
      <p:pic>
        <p:nvPicPr>
          <p:cNvPr id="4" name="תמונה 3"/>
          <p:cNvPicPr>
            <a:picLocks noChangeAspect="1"/>
          </p:cNvPicPr>
          <p:nvPr/>
        </p:nvPicPr>
        <p:blipFill>
          <a:blip r:embed="rId2"/>
          <a:stretch>
            <a:fillRect/>
          </a:stretch>
        </p:blipFill>
        <p:spPr>
          <a:xfrm>
            <a:off x="6844146" y="3124304"/>
            <a:ext cx="2439699" cy="3581296"/>
          </a:xfrm>
          <a:prstGeom prst="rect">
            <a:avLst/>
          </a:prstGeom>
        </p:spPr>
      </p:pic>
      <p:pic>
        <p:nvPicPr>
          <p:cNvPr id="5" name="תמונה 4"/>
          <p:cNvPicPr>
            <a:picLocks noChangeAspect="1"/>
          </p:cNvPicPr>
          <p:nvPr/>
        </p:nvPicPr>
        <p:blipFill>
          <a:blip r:embed="rId3"/>
          <a:stretch>
            <a:fillRect/>
          </a:stretch>
        </p:blipFill>
        <p:spPr>
          <a:xfrm>
            <a:off x="9486123" y="1788418"/>
            <a:ext cx="2276385" cy="3757843"/>
          </a:xfrm>
          <a:prstGeom prst="rect">
            <a:avLst/>
          </a:prstGeom>
        </p:spPr>
      </p:pic>
    </p:spTree>
    <p:extLst>
      <p:ext uri="{BB962C8B-B14F-4D97-AF65-F5344CB8AC3E}">
        <p14:creationId xmlns:p14="http://schemas.microsoft.com/office/powerpoint/2010/main" val="49557490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rtl="0"/>
            <a:r>
              <a:rPr lang="en-GB" b="1" dirty="0"/>
              <a:t>Description of the activity carried out </a:t>
            </a:r>
            <a:endParaRPr lang="he-IL" dirty="0"/>
          </a:p>
        </p:txBody>
      </p:sp>
      <p:sp>
        <p:nvSpPr>
          <p:cNvPr id="3" name="מציין מיקום תוכן 2"/>
          <p:cNvSpPr>
            <a:spLocks noGrp="1"/>
          </p:cNvSpPr>
          <p:nvPr>
            <p:ph idx="1"/>
          </p:nvPr>
        </p:nvSpPr>
        <p:spPr/>
        <p:txBody>
          <a:bodyPr>
            <a:normAutofit/>
          </a:bodyPr>
          <a:lstStyle/>
          <a:p>
            <a:pPr algn="just" rtl="0"/>
            <a:r>
              <a:rPr lang="en-GB" dirty="0">
                <a:latin typeface="Century Gothic" panose="020B0502020202020204" pitchFamily="34" charset="0"/>
              </a:rPr>
              <a:t>● </a:t>
            </a:r>
            <a:r>
              <a:rPr lang="en-GB" dirty="0" smtClean="0"/>
              <a:t>Gordon </a:t>
            </a:r>
            <a:r>
              <a:rPr lang="en-GB" dirty="0"/>
              <a:t>College hosted a Conference for </a:t>
            </a:r>
            <a:r>
              <a:rPr lang="en-GB" dirty="0" smtClean="0"/>
              <a:t>Mentor-Teachers </a:t>
            </a:r>
            <a:r>
              <a:rPr lang="en-GB" dirty="0"/>
              <a:t>on the Evaluation of New Teachers.  The conference was held  on May 15, 2017.   It was the third   meeting of mentor-teachers  who are responsible for guiding Gordon's new teachers.</a:t>
            </a:r>
            <a:endParaRPr lang="en-US" dirty="0"/>
          </a:p>
          <a:p>
            <a:pPr algn="just" rtl="0"/>
            <a:r>
              <a:rPr lang="en-GB" dirty="0">
                <a:latin typeface="Century Gothic" panose="020B0502020202020204" pitchFamily="34" charset="0"/>
              </a:rPr>
              <a:t>● </a:t>
            </a:r>
            <a:r>
              <a:rPr lang="en-GB" dirty="0" smtClean="0"/>
              <a:t>In </a:t>
            </a:r>
            <a:r>
              <a:rPr lang="en-GB" dirty="0"/>
              <a:t>this conference, we presented the ERASMUS+ </a:t>
            </a:r>
            <a:r>
              <a:rPr lang="en-GB" dirty="0" err="1"/>
              <a:t>Proteach</a:t>
            </a:r>
            <a:r>
              <a:rPr lang="en-GB" dirty="0"/>
              <a:t> project to the mentor teachers, faculty members of our department for continuing professional development and teachers from the school which is integrating the MIT during the next year of 2017-18.</a:t>
            </a:r>
            <a:endParaRPr lang="en-US" dirty="0"/>
          </a:p>
          <a:p>
            <a:pPr algn="just" rtl="0"/>
            <a:r>
              <a:rPr lang="en-GB" dirty="0">
                <a:latin typeface="Century Gothic" panose="020B0502020202020204" pitchFamily="34" charset="0"/>
              </a:rPr>
              <a:t>● </a:t>
            </a:r>
            <a:r>
              <a:rPr lang="en-GB" dirty="0" smtClean="0"/>
              <a:t>In </a:t>
            </a:r>
            <a:r>
              <a:rPr lang="en-GB" dirty="0"/>
              <a:t>this conference Prof. </a:t>
            </a:r>
            <a:r>
              <a:rPr lang="en-GB" dirty="0" err="1"/>
              <a:t>Ditza</a:t>
            </a:r>
            <a:r>
              <a:rPr lang="en-GB" dirty="0"/>
              <a:t> </a:t>
            </a:r>
            <a:r>
              <a:rPr lang="en-GB" dirty="0" err="1"/>
              <a:t>Maskit</a:t>
            </a:r>
            <a:r>
              <a:rPr lang="en-GB" dirty="0"/>
              <a:t> talked about the challenges of evaluating new teachers within the mentoring processes and </a:t>
            </a:r>
            <a:r>
              <a:rPr lang="en-GB" dirty="0" err="1"/>
              <a:t>Dr.</a:t>
            </a:r>
            <a:r>
              <a:rPr lang="en-GB" dirty="0"/>
              <a:t> </a:t>
            </a:r>
            <a:r>
              <a:rPr lang="en-GB" dirty="0" err="1"/>
              <a:t>Ornat</a:t>
            </a:r>
            <a:r>
              <a:rPr lang="en-GB" dirty="0"/>
              <a:t> Turin  spoke about mentor-teachers in the movies. </a:t>
            </a:r>
            <a:endParaRPr lang="en-US" dirty="0"/>
          </a:p>
        </p:txBody>
      </p:sp>
    </p:spTree>
    <p:extLst>
      <p:ext uri="{BB962C8B-B14F-4D97-AF65-F5344CB8AC3E}">
        <p14:creationId xmlns:p14="http://schemas.microsoft.com/office/powerpoint/2010/main" val="416988536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rtl="0"/>
            <a:r>
              <a:rPr lang="en-GB" b="1" dirty="0" smtClean="0"/>
              <a:t>Specific and measurable indicators of achievement</a:t>
            </a:r>
            <a:endParaRPr lang="he-IL" dirty="0"/>
          </a:p>
        </p:txBody>
      </p:sp>
      <p:sp>
        <p:nvSpPr>
          <p:cNvPr id="3" name="מציין מיקום תוכן 2"/>
          <p:cNvSpPr>
            <a:spLocks noGrp="1"/>
          </p:cNvSpPr>
          <p:nvPr>
            <p:ph idx="1"/>
          </p:nvPr>
        </p:nvSpPr>
        <p:spPr/>
        <p:txBody>
          <a:bodyPr/>
          <a:lstStyle/>
          <a:p>
            <a:pPr lvl="0" algn="just" rtl="0"/>
            <a:r>
              <a:rPr lang="en-GB" dirty="0">
                <a:latin typeface="Century Gothic" panose="020B0502020202020204" pitchFamily="34" charset="0"/>
              </a:rPr>
              <a:t>● </a:t>
            </a:r>
            <a:r>
              <a:rPr lang="en-GB" dirty="0" smtClean="0"/>
              <a:t>It </a:t>
            </a:r>
            <a:r>
              <a:rPr lang="en-GB" dirty="0"/>
              <a:t>allowed the dissemination of </a:t>
            </a:r>
            <a:r>
              <a:rPr lang="en-GB" dirty="0" err="1"/>
              <a:t>Proteach</a:t>
            </a:r>
            <a:r>
              <a:rPr lang="en-GB" dirty="0"/>
              <a:t> project to the mentor teachers that guide our new teachers and faculty members.</a:t>
            </a:r>
            <a:endParaRPr lang="en-US" dirty="0"/>
          </a:p>
          <a:p>
            <a:pPr algn="just" rtl="0"/>
            <a:r>
              <a:rPr lang="en-GB" dirty="0">
                <a:latin typeface="Century Gothic" panose="020B0502020202020204" pitchFamily="34" charset="0"/>
              </a:rPr>
              <a:t>● </a:t>
            </a:r>
            <a:r>
              <a:rPr lang="en-GB" dirty="0" smtClean="0"/>
              <a:t>We </a:t>
            </a:r>
            <a:r>
              <a:rPr lang="en-GB" dirty="0"/>
              <a:t>got positive feedback from the mentors who wanted to learn more about the project and how they can take part in it.</a:t>
            </a:r>
            <a:endParaRPr lang="he-IL" dirty="0"/>
          </a:p>
        </p:txBody>
      </p:sp>
    </p:spTree>
    <p:extLst>
      <p:ext uri="{BB962C8B-B14F-4D97-AF65-F5344CB8AC3E}">
        <p14:creationId xmlns:p14="http://schemas.microsoft.com/office/powerpoint/2010/main" val="114292483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מבט לאחור">
  <a:themeElements>
    <a:clrScheme name="מבט לאחור">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מבט לאחור">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בט לאחור">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483</TotalTime>
  <Words>515</Words>
  <Application>Microsoft Office PowerPoint</Application>
  <PresentationFormat>מסך רחב</PresentationFormat>
  <Paragraphs>41</Paragraphs>
  <Slides>9</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9</vt:i4>
      </vt:variant>
    </vt:vector>
  </HeadingPairs>
  <TitlesOfParts>
    <vt:vector size="15" baseType="lpstr">
      <vt:lpstr>Arial</vt:lpstr>
      <vt:lpstr>Calibri</vt:lpstr>
      <vt:lpstr>Calibri Light</vt:lpstr>
      <vt:lpstr>Century Gothic</vt:lpstr>
      <vt:lpstr>Times New Roman</vt:lpstr>
      <vt:lpstr>מבט לאחור</vt:lpstr>
      <vt:lpstr>Dissemination Activities In GACE</vt:lpstr>
      <vt:lpstr>First Event:National Induction Conference 14/2/17</vt:lpstr>
      <vt:lpstr>Partners responsible or involved</vt:lpstr>
      <vt:lpstr>Description of the activity carried out</vt:lpstr>
      <vt:lpstr>Specific and measurable indicators of achievement</vt:lpstr>
      <vt:lpstr>2nd Event:Mentor Teachers Conference- Evaluation of new teachers 15/5/17</vt:lpstr>
      <vt:lpstr>Partners responsible or involved</vt:lpstr>
      <vt:lpstr>Description of the activity carried out </vt:lpstr>
      <vt:lpstr>Specific and measurable indicators of achievement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Dissemination activities In GACE</dc:title>
  <dc:creator>מלכה צינקר</dc:creator>
  <cp:lastModifiedBy>מלכה צינקר</cp:lastModifiedBy>
  <cp:revision>10</cp:revision>
  <dcterms:created xsi:type="dcterms:W3CDTF">2017-05-31T06:39:19Z</dcterms:created>
  <dcterms:modified xsi:type="dcterms:W3CDTF">2017-05-31T16:10:26Z</dcterms:modified>
</cp:coreProperties>
</file>