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8" r:id="rId2"/>
    <p:sldId id="277" r:id="rId3"/>
    <p:sldId id="279" r:id="rId4"/>
    <p:sldId id="280" r:id="rId5"/>
    <p:sldId id="282" r:id="rId6"/>
    <p:sldId id="290" r:id="rId7"/>
    <p:sldId id="289" r:id="rId8"/>
    <p:sldId id="291" r:id="rId9"/>
    <p:sldId id="292" r:id="rId10"/>
    <p:sldId id="293" r:id="rId11"/>
    <p:sldId id="294" r:id="rId12"/>
    <p:sldId id="284" r:id="rId13"/>
    <p:sldId id="295" r:id="rId14"/>
    <p:sldId id="288" r:id="rId15"/>
    <p:sldId id="286" r:id="rId16"/>
    <p:sldId id="285" r:id="rId17"/>
    <p:sldId id="287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28" autoAdjust="0"/>
    <p:restoredTop sz="96192" autoAdjust="0"/>
  </p:normalViewPr>
  <p:slideViewPr>
    <p:cSldViewPr snapToGrid="0">
      <p:cViewPr>
        <p:scale>
          <a:sx n="50" d="100"/>
          <a:sy n="50" d="100"/>
        </p:scale>
        <p:origin x="56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FE35E2-B39E-40D9-BDA4-17363035DED7}" type="datetimeFigureOut">
              <a:rPr lang="he-IL" smtClean="0"/>
              <a:t>כ"א/כסלו/תשע"ט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CFB0FE-872B-4C52-8F10-A2BEC815C95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5216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B95DA7-0D21-43F4-BE70-FA13D336C2F4}" type="datetimeFigureOut">
              <a:rPr lang="he-IL" smtClean="0"/>
              <a:t>כ"א/כסלו/תשע"ט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181B03B-F862-48CC-95F8-BF2DB47D83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69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B03B-F862-48CC-95F8-BF2DB47D8385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723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B03B-F862-48CC-95F8-BF2DB47D8385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766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Was a baseline established in order to assess the change following the project? 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B03B-F862-48CC-95F8-BF2DB47D8385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03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was the </a:t>
            </a:r>
            <a:r>
              <a:rPr lang="en-US" dirty="0" smtClean="0">
                <a:solidFill>
                  <a:schemeClr val="accent5"/>
                </a:solidFill>
              </a:rPr>
              <a:t>methodology </a:t>
            </a:r>
            <a:r>
              <a:rPr lang="en-US" dirty="0" smtClean="0"/>
              <a:t>decided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B03B-F862-48CC-95F8-BF2DB47D8385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6720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B03B-F862-48CC-95F8-BF2DB47D8385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6329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B03B-F862-48CC-95F8-BF2DB47D8385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941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+mn-lt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8C8-9FF5-4B3C-A89C-D386C943C25C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Bild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5723" y="6353808"/>
            <a:ext cx="1766277" cy="50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2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>
            <a:normAutofit/>
          </a:bodyPr>
          <a:lstStyle>
            <a:lvl1pPr algn="l" rtl="0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8C8-9FF5-4B3C-A89C-D386C943C25C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8191500" cy="4351338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8" name="כותרת משנה 2"/>
          <p:cNvSpPr>
            <a:spLocks noGrp="1"/>
          </p:cNvSpPr>
          <p:nvPr>
            <p:ph type="subTitle" idx="13"/>
          </p:nvPr>
        </p:nvSpPr>
        <p:spPr>
          <a:xfrm>
            <a:off x="9131300" y="1831975"/>
            <a:ext cx="2832100" cy="4344988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pic>
        <p:nvPicPr>
          <p:cNvPr id="9" name="Bild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5723" y="6353808"/>
            <a:ext cx="1766277" cy="50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3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83D6E-3FF0-4E58-B8C7-6A06DDE1CE42}" type="datetimeFigureOut">
              <a:rPr lang="he-IL" smtClean="0"/>
              <a:t>כ"א/כסלו/תשע"ט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E8C8-9FF5-4B3C-A89C-D386C943C2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163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ducation/policy/higher-education/bologna-process_en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06499"/>
            <a:ext cx="9144000" cy="1122363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Field monitoring</a:t>
            </a:r>
            <a:br>
              <a:rPr lang="en-US" sz="3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US" sz="3600" u="sng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(number and title</a:t>
            </a:r>
            <a:r>
              <a:rPr lang="en-US" sz="3600" u="sng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200" y="3182938"/>
            <a:ext cx="9499600" cy="1655762"/>
          </a:xfrm>
        </p:spPr>
        <p:txBody>
          <a:bodyPr>
            <a:normAutofit/>
          </a:bodyPr>
          <a:lstStyle/>
          <a:p>
            <a:pPr rtl="0">
              <a:lnSpc>
                <a:spcPct val="100000"/>
              </a:lnSpc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Replace this text with your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website link</a:t>
            </a:r>
            <a:endParaRPr lang="en-US" sz="2000" b="1" u="sng" dirty="0">
              <a:solidFill>
                <a:schemeClr val="accent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Date 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endParaRPr lang="he-IL" sz="2000" dirty="0">
              <a:solidFill>
                <a:schemeClr val="accent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Place: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902" y="6416537"/>
            <a:ext cx="23836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project logo here</a:t>
            </a:r>
            <a:endParaRPr lang="he-IL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5044440"/>
            <a:ext cx="1737360" cy="5762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Raul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WP4 - Dissemination &amp; exploitation </a:t>
            </a:r>
            <a:endParaRPr lang="he-IL" sz="3600" dirty="0">
              <a:solidFill>
                <a:schemeClr val="accent5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was the Dissemination team chosen? Who does it include? </a:t>
            </a:r>
            <a:endParaRPr lang="en-US" sz="2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Explain your dissemination strategy</a:t>
            </a:r>
            <a:endParaRPr lang="en-US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are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 associated partners involved in this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activity?</a:t>
            </a:r>
            <a:endParaRPr lang="en-US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Elaborate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your dissemination &amp; exploitation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mechanisms within your institution? To other </a:t>
            </a:r>
            <a:r>
              <a:rPr lang="en-US" sz="2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HEIs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Israel? To other relevant non-academic stakeholders?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/>
          </a:p>
          <a:p>
            <a:endParaRPr lang="he-IL" sz="2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Attach</a:t>
            </a: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Dissemination plan</a:t>
            </a:r>
          </a:p>
          <a:p>
            <a:pPr algn="l" rtl="0"/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rtl="0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Are your project outputs:</a:t>
            </a: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Erasmus+ Project Results Platform? </a:t>
            </a: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your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institution’s website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the Erasmus+ Israel website?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e-IL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4815840"/>
            <a:ext cx="2179320" cy="13055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b">
            <a:normAutofit fontScale="70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Raul (first), then Haya and/or </a:t>
            </a:r>
            <a:r>
              <a:rPr lang="en-US" sz="36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reuma</a:t>
            </a:r>
            <a:r>
              <a:rPr lang="en-US" sz="3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as needed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The impact of our project:</a:t>
            </a:r>
            <a:endParaRPr lang="he-IL" sz="3600" dirty="0">
              <a:solidFill>
                <a:schemeClr val="accent5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Describe the </a:t>
            </a:r>
            <a:r>
              <a:rPr lang="en-US" sz="2200" b="1" i="1" dirty="0">
                <a:solidFill>
                  <a:srgbClr val="FF0000"/>
                </a:solidFill>
              </a:rPr>
              <a:t>actual change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within your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institution, contributed </a:t>
            </a:r>
            <a:r>
              <a:rPr lang="en-US" sz="2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solely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the project, on the different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levels: students, other faculty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members,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 department,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management, other…</a:t>
            </a:r>
            <a:endParaRPr lang="en-US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indicators are you using to measure the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impact (/change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)?</a:t>
            </a:r>
            <a:endParaRPr lang="en-US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Describe the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capacities (to be) built in your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institution</a:t>
            </a:r>
            <a:endParaRPr lang="en-US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Describe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expected national impact</a:t>
            </a:r>
          </a:p>
          <a:p>
            <a:endParaRPr lang="he-I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Facts &amp; Figures</a:t>
            </a:r>
          </a:p>
          <a:p>
            <a:endParaRPr lang="he-IL" dirty="0"/>
          </a:p>
        </p:txBody>
      </p:sp>
      <p:pic>
        <p:nvPicPr>
          <p:cNvPr id="5" name="Picture 2" descr="Image result for impa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446" y="411708"/>
            <a:ext cx="1345955" cy="820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76400" y="5044439"/>
            <a:ext cx="2103120" cy="113252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b">
            <a:normAutofit fontScale="8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Raul from mid-term report stuff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45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What we want to sustain:</a:t>
            </a:r>
            <a:endParaRPr lang="he-IL" sz="3600" dirty="0">
              <a:solidFill>
                <a:schemeClr val="accent5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Describe your </a:t>
            </a:r>
            <a:r>
              <a:rPr lang="en-US" sz="2200" b="1" i="1" dirty="0">
                <a:solidFill>
                  <a:srgbClr val="FF0000"/>
                </a:solidFill>
              </a:rPr>
              <a:t>strategy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sustain the project’s outputs within your specific </a:t>
            </a:r>
            <a:r>
              <a:rPr lang="en-US" sz="2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HEI</a:t>
            </a:r>
            <a:endParaRPr lang="en-US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often do you meet with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 institutional / departmental management or any other relevant factor within your institution who is crucial for the implementation and sustainability of your outputs?</a:t>
            </a:r>
          </a:p>
          <a:p>
            <a:endParaRPr lang="he-I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Facts &amp; Figures:</a:t>
            </a:r>
          </a:p>
          <a:p>
            <a:pPr algn="l" rtl="0"/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rtl="0"/>
            <a:endParaRPr lang="he-IL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תמונה 9"/>
          <p:cNvPicPr>
            <a:picLocks noChangeAspect="1"/>
          </p:cNvPicPr>
          <p:nvPr/>
        </p:nvPicPr>
        <p:blipFill rotWithShape="1">
          <a:blip r:embed="rId2"/>
          <a:srcRect r="19270" b="54126"/>
          <a:stretch/>
        </p:blipFill>
        <p:spPr>
          <a:xfrm>
            <a:off x="10088543" y="194102"/>
            <a:ext cx="1888908" cy="8581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76400" y="5044440"/>
            <a:ext cx="1737360" cy="5762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Raul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WP5 - Management</a:t>
            </a:r>
            <a:endParaRPr lang="he-IL" sz="3600" dirty="0">
              <a:solidFill>
                <a:schemeClr val="accent5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Describe the different managerial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tools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bodies that were set in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Describe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decisions are made and problems are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solved</a:t>
            </a:r>
            <a:endParaRPr lang="en-US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Describe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2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methods and frequency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communication –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between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teams and with the coordinator.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information </a:t>
            </a:r>
            <a:r>
              <a:rPr lang="en-US" sz="2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available and transparent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all partners?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was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Partnership Agreement agreed upon?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What’s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process of reporting to the coordinator?</a:t>
            </a:r>
          </a:p>
          <a:p>
            <a:endParaRPr lang="he-IL" sz="2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 rtl="0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Attach</a:t>
            </a: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Partnership Agreement(s)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rtl="0"/>
            <a:endParaRPr lang="en-US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rtl="0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Partnership agreement:</a:t>
            </a: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Bilateral </a:t>
            </a: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Multilateral</a:t>
            </a: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pic>
        <p:nvPicPr>
          <p:cNvPr id="5" name="Picture 2" descr="Image result for project manag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104" y="471359"/>
            <a:ext cx="1527085" cy="84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76400" y="5044440"/>
            <a:ext cx="1737360" cy="5762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Raul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The financial </a:t>
            </a:r>
            <a:r>
              <a:rPr lang="en-US" sz="3600" dirty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management: </a:t>
            </a:r>
            <a:endParaRPr lang="he-IL" sz="3600" dirty="0">
              <a:solidFill>
                <a:schemeClr val="accent5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Were there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problems with the transfer of funds? </a:t>
            </a:r>
            <a:endParaRPr lang="en-US" sz="2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Who manages the funds within the individual partners?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Are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financial matters transparent between the partners?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Who keeps the supporting documents? How is finance reported to the coordinator?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Were any changes made to the original equipment list to be purchased? Why? What kind of change? And was it notified to you PO (approved if necessary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equipment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purchased?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If so,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 it registered in your HEIs inventory? Was an E+ sticker placed?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you ensure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 all guidelines are respected?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 working mechanisms with your Auditor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US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indicate: </a:t>
            </a:r>
          </a:p>
          <a:p>
            <a:pPr algn="l" rtl="0"/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rtl="0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of budget use so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far</a:t>
            </a:r>
          </a:p>
          <a:p>
            <a:pPr algn="l" rtl="0"/>
            <a:endParaRPr lang="en-US" sz="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rtl="0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equipment purchased so far: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Computers &amp; software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Audio-visual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 materials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Books/materials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</a:t>
            </a:r>
          </a:p>
          <a:p>
            <a:pPr algn="l" rtl="0"/>
            <a:endParaRPr lang="he-IL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5044440"/>
            <a:ext cx="1737360" cy="5762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Raul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How does the project address the Bologna Process?</a:t>
            </a:r>
            <a:endParaRPr lang="he-IL" sz="3600" dirty="0">
              <a:solidFill>
                <a:schemeClr val="accent5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Please describe how your project addresses and incorporates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Learning Outcomes?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ECTS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centered learning?</a:t>
            </a:r>
          </a:p>
          <a:p>
            <a:endParaRPr lang="he-IL" sz="2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 rtl="0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Read all about it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l" rtl="0"/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rtl="0"/>
            <a:r>
              <a:rPr lang="he-IL" sz="2200" dirty="0">
                <a:hlinkClick r:id="rId3"/>
              </a:rPr>
              <a:t>http://ec.europa.eu/education/policy/higher-education/bologna-process_en</a:t>
            </a:r>
            <a:r>
              <a:rPr lang="he-IL" sz="2200" dirty="0"/>
              <a:t> </a:t>
            </a:r>
          </a:p>
          <a:p>
            <a:pPr algn="l" rtl="0"/>
            <a:endParaRPr lang="he-I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6400" y="5044439"/>
            <a:ext cx="2103120" cy="113252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b">
            <a:normAutofit fontScale="8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Raul from mid-term report stuff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33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Horizontal issues?</a:t>
            </a:r>
            <a:endParaRPr lang="he-IL" sz="3600" dirty="0">
              <a:solidFill>
                <a:schemeClr val="accent5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Refers 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the extent to which the project is aligned with the EU policy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transparency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convergence tools developed in the context of the Bologna Process policies: </a:t>
            </a:r>
            <a:r>
              <a:rPr lang="en-US" sz="1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ECTS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DS, study cycles, </a:t>
            </a:r>
            <a:r>
              <a:rPr lang="en-US" sz="1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EQF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QA, etc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gender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equality, social inclusion, youth unemployment, sustainable development, etc.) </a:t>
            </a:r>
            <a:endParaRPr lang="he-IL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Describe how recommendations made to your project in previous FMs and the intermediate report were addressed</a:t>
            </a:r>
          </a:p>
          <a:p>
            <a:pPr marL="0" indent="0">
              <a:buNone/>
            </a:pPr>
            <a:endParaRPr lang="he-IL" sz="2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Facts &amp; Figures</a:t>
            </a:r>
          </a:p>
          <a:p>
            <a:endParaRPr lang="he-IL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01440" y="5196839"/>
            <a:ext cx="2103120" cy="113252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b">
            <a:normAutofit fontScale="8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Raul from mid-term report stuff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Information to be shared</a:t>
            </a:r>
            <a:endParaRPr lang="he-IL" sz="3600" dirty="0">
              <a:solidFill>
                <a:schemeClr val="accent5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for our efforts to represent Israeli participation in E+ and disseminate your important outcomes.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indicate special/unique stories that can be shared as an added value of the project?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Anything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interesting you would like us to upload to our website for dissemination purposes? </a:t>
            </a:r>
          </a:p>
          <a:p>
            <a:endParaRPr lang="he-I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 rtl="0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Relevant Links:</a:t>
            </a:r>
          </a:p>
          <a:p>
            <a:endParaRPr lang="en-US" dirty="0"/>
          </a:p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Videos?</a:t>
            </a: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Facts &amp; Figures</a:t>
            </a: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 Outcomes?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5044439"/>
            <a:ext cx="2103120" cy="113252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Reuma</a:t>
            </a:r>
            <a:r>
              <a:rPr lang="en-US" sz="3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(+?)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What are </a:t>
            </a:r>
            <a:r>
              <a:rPr lang="en-US" sz="3600" dirty="0" smtClean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the project objectives?</a:t>
            </a:r>
            <a:endParaRPr lang="he-IL" sz="3600" dirty="0"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Facts&amp; Figures</a:t>
            </a:r>
            <a:endParaRPr lang="he-I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2" descr="Image result for go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430" y="194103"/>
            <a:ext cx="1101298" cy="1101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written in your project application: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Please indicated the main objectives of your project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Under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priority(s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does your project fall</a:t>
            </a:r>
            <a:endParaRPr lang="he-IL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02" y="6416537"/>
            <a:ext cx="23836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project logo here</a:t>
            </a:r>
            <a:endParaRPr lang="he-IL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6400" y="5044440"/>
            <a:ext cx="1737360" cy="5762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Raul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Who are our partners?</a:t>
            </a:r>
            <a:endParaRPr lang="he-IL" sz="3600" dirty="0">
              <a:solidFill>
                <a:schemeClr val="accent5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Full list of consortium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members: </a:t>
            </a:r>
            <a:endParaRPr lang="he-I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e-IL" dirty="0"/>
          </a:p>
          <a:p>
            <a:endParaRPr lang="he-IL" dirty="0"/>
          </a:p>
        </p:txBody>
      </p:sp>
      <p:pic>
        <p:nvPicPr>
          <p:cNvPr id="5" name="Picture 6" descr="Image result for world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1831975"/>
            <a:ext cx="6934443" cy="431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902" y="6416537"/>
            <a:ext cx="23836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project logo here</a:t>
            </a:r>
            <a:endParaRPr lang="he-IL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6400" y="5044440"/>
            <a:ext cx="1737360" cy="5762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Raul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Why is </a:t>
            </a:r>
            <a:r>
              <a:rPr lang="en-US" sz="3600" dirty="0" smtClean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our project </a:t>
            </a:r>
            <a:r>
              <a:rPr lang="en-US" sz="3600" dirty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important</a:t>
            </a:r>
            <a:r>
              <a:rPr lang="en-US" sz="3600" dirty="0" smtClean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Tell us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the need of your partner countries that this project fulfills 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(will) the activities implemented by the project address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need?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Explain how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project relates to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 institutional / faculty strategic plan</a:t>
            </a:r>
            <a:endParaRPr lang="he-IL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e-I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Facts &amp;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Figures</a:t>
            </a:r>
            <a:endParaRPr lang="he-I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99902" y="6416537"/>
            <a:ext cx="23836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project logo here</a:t>
            </a:r>
            <a:endParaRPr lang="he-IL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2" descr="Image result for relevanc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531" y="206803"/>
            <a:ext cx="1310383" cy="847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76400" y="5044440"/>
            <a:ext cx="1737360" cy="5762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Raul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WP1 – Preparation </a:t>
            </a:r>
            <a:endParaRPr lang="he-IL" sz="3600" dirty="0">
              <a:solidFill>
                <a:schemeClr val="accent5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 using the table below, please describe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relation to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 original 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work-plan and </a:t>
            </a:r>
            <a:r>
              <a:rPr lang="en-US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LFM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activities that were originally planned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the activities actually implemented in this WP.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9131300" y="1831975"/>
            <a:ext cx="2819400" cy="4344988"/>
          </a:xfrm>
        </p:spPr>
        <p:txBody>
          <a:bodyPr>
            <a:noAutofit/>
          </a:bodyPr>
          <a:lstStyle/>
          <a:p>
            <a:pPr algn="l" rtl="0"/>
            <a:r>
              <a:rPr lang="en-US" sz="1500" b="1" dirty="0">
                <a:solidFill>
                  <a:srgbClr val="FF0000"/>
                </a:solidFill>
                <a:latin typeface="Arial Black" panose="020B0A04020102020204" pitchFamily="34" charset="0"/>
              </a:rPr>
              <a:t>! 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 tangible Outputs </a:t>
            </a:r>
          </a:p>
          <a:p>
            <a:pPr algn="l" rtl="0"/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also information on: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Changes in the original work-plan. Why did they occur? How 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 the delay </a:t>
            </a: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addressed?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Anything wasn’t achieved as planed? Why? 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Did the preparation stage 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affect the original planned activities </a:t>
            </a: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other WPs? Did it revise 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 impact assessment</a:t>
            </a: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(if any) was the role of the EU partners in this stage/Associated partners</a:t>
            </a: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)?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Describe student </a:t>
            </a: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involvement </a:t>
            </a:r>
            <a:endParaRPr lang="en-US" sz="15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endParaRPr lang="en-US" sz="15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783960"/>
              </p:ext>
            </p:extLst>
          </p:nvPr>
        </p:nvGraphicFramePr>
        <p:xfrm>
          <a:off x="647700" y="3644583"/>
          <a:ext cx="7899400" cy="1249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59189"/>
                <a:gridCol w="1025436"/>
                <a:gridCol w="1283280"/>
                <a:gridCol w="2075395"/>
                <a:gridCol w="23561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Comments 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Actual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Outcomes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What actually happened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Activities</a:t>
                      </a:r>
                      <a:r>
                        <a:rPr lang="en-US" sz="1400" baseline="0" dirty="0" smtClean="0"/>
                        <a:t> according to o</a:t>
                      </a:r>
                      <a:r>
                        <a:rPr lang="en-US" sz="1400" dirty="0" smtClean="0"/>
                        <a:t>riginal work plan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Team </a:t>
                      </a:r>
                      <a:endParaRPr lang="he-I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indent="-228600" algn="l" rtl="0">
                        <a:buAutoNum type="arabicPeriod"/>
                      </a:pPr>
                      <a:r>
                        <a:rPr lang="en-US" sz="1400" dirty="0" smtClean="0"/>
                        <a:t>Delay</a:t>
                      </a:r>
                    </a:p>
                    <a:p>
                      <a:pPr marL="228600" indent="-228600" algn="l" rtl="0">
                        <a:buAutoNum type="arabicPeriod"/>
                      </a:pPr>
                      <a:r>
                        <a:rPr lang="en-US" sz="1400" dirty="0" smtClean="0"/>
                        <a:t>Plan to…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…..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1.1</a:t>
                      </a:r>
                      <a:r>
                        <a:rPr lang="en-US" sz="1400" baseline="0" dirty="0" smtClean="0"/>
                        <a:t> conducting a survey amongst industry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P1 (name, role in activity)</a:t>
                      </a:r>
                    </a:p>
                    <a:p>
                      <a:pPr algn="l" rtl="0"/>
                      <a:r>
                        <a:rPr lang="en-US" sz="1400" dirty="0" smtClean="0"/>
                        <a:t>P5</a:t>
                      </a:r>
                    </a:p>
                    <a:p>
                      <a:pPr algn="l" rtl="0"/>
                      <a:r>
                        <a:rPr lang="en-US" sz="1400" dirty="0" smtClean="0"/>
                        <a:t>P7</a:t>
                      </a:r>
                      <a:endParaRPr lang="he-IL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676400" y="5044440"/>
            <a:ext cx="1737360" cy="5762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Reuma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WP2 - Development</a:t>
            </a:r>
            <a:endParaRPr lang="he-IL" sz="3600" dirty="0">
              <a:solidFill>
                <a:schemeClr val="accent5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using the table below, please describe, in relation to your original 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work-plan and LFM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 activities that were originally planned and the activities actually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implemented in this WP.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500" b="1" dirty="0">
                <a:solidFill>
                  <a:srgbClr val="FF0000"/>
                </a:solidFill>
                <a:latin typeface="Arial Black" panose="020B0A04020102020204" pitchFamily="34" charset="0"/>
              </a:rPr>
              <a:t>!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 tangible Outputs </a:t>
            </a:r>
          </a:p>
          <a:p>
            <a:pPr algn="l" rtl="0"/>
            <a:endParaRPr lang="en-US" sz="105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Describe student involvement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(if any) was the role of the EU partners in this stage/Associated partners</a:t>
            </a: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)?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 remaining main activities of the </a:t>
            </a: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</a:t>
            </a:r>
            <a:endParaRPr lang="en-US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Please indicate % of activities implemented according to the original work plan</a:t>
            </a:r>
          </a:p>
          <a:p>
            <a:pPr algn="l" rtl="0"/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Attach: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Original 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plan </a:t>
            </a:r>
            <a:endParaRPr lang="en-US" sz="15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LFM</a:t>
            </a:r>
            <a:endParaRPr lang="he-IL" sz="15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Image result for develop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322" y="304955"/>
            <a:ext cx="1295977" cy="863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84200" y="3857625"/>
            <a:ext cx="81915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US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229784"/>
              </p:ext>
            </p:extLst>
          </p:nvPr>
        </p:nvGraphicFramePr>
        <p:xfrm>
          <a:off x="730250" y="3684588"/>
          <a:ext cx="7899400" cy="1249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59189"/>
                <a:gridCol w="1025436"/>
                <a:gridCol w="1283280"/>
                <a:gridCol w="2075395"/>
                <a:gridCol w="23561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Comments 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Actual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Outcomes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What actually happened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Activities</a:t>
                      </a:r>
                      <a:r>
                        <a:rPr lang="en-US" sz="1400" baseline="0" dirty="0" smtClean="0"/>
                        <a:t> according to o</a:t>
                      </a:r>
                      <a:r>
                        <a:rPr lang="en-US" sz="1400" dirty="0" smtClean="0"/>
                        <a:t>riginal work plan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Team </a:t>
                      </a:r>
                      <a:endParaRPr lang="he-I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indent="-228600" algn="l" rtl="0">
                        <a:buAutoNum type="arabicPeriod"/>
                      </a:pPr>
                      <a:r>
                        <a:rPr lang="en-US" sz="1400" dirty="0" smtClean="0"/>
                        <a:t>Delay</a:t>
                      </a:r>
                    </a:p>
                    <a:p>
                      <a:pPr marL="228600" indent="-228600" algn="l" rtl="0">
                        <a:buAutoNum type="arabicPeriod"/>
                      </a:pPr>
                      <a:r>
                        <a:rPr lang="en-US" sz="1400" dirty="0" smtClean="0"/>
                        <a:t>Plan to…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…..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1.1</a:t>
                      </a:r>
                      <a:r>
                        <a:rPr lang="en-US" sz="1400" baseline="0" dirty="0" smtClean="0"/>
                        <a:t> conducting a survey amongst industry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P1 (name, role in activity)</a:t>
                      </a:r>
                    </a:p>
                    <a:p>
                      <a:pPr algn="l" rtl="0"/>
                      <a:r>
                        <a:rPr lang="en-US" sz="1400" dirty="0" smtClean="0"/>
                        <a:t>P5</a:t>
                      </a:r>
                    </a:p>
                    <a:p>
                      <a:pPr algn="l" rtl="0"/>
                      <a:r>
                        <a:rPr lang="en-US" sz="1400" dirty="0" smtClean="0"/>
                        <a:t>P7</a:t>
                      </a:r>
                      <a:endParaRPr lang="he-IL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676400" y="5044440"/>
            <a:ext cx="1737360" cy="5762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Reuma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Curriculum </a:t>
            </a:r>
            <a:r>
              <a:rPr lang="en-US" sz="3600" dirty="0" smtClean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Development </a:t>
            </a:r>
            <a:r>
              <a:rPr lang="en-US" sz="2400" dirty="0" smtClean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(if applicable)</a:t>
            </a:r>
            <a:endParaRPr lang="he-IL" sz="2400" dirty="0">
              <a:solidFill>
                <a:schemeClr val="accent5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 the courses and Modules (to be)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Describe how and why the methodology was chosen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Elaborate on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new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introduced teaching methodologies and technologies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 students involved in the development stage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the role of the EU partners? </a:t>
            </a:r>
            <a:endParaRPr lang="en-US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Describe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involvement of your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Associate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Partners.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Elaborate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the academic accreditation process and the sustainability plan for the courses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Which academic level are your courses for:</a:t>
            </a: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 </a:t>
            </a: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 </a:t>
            </a:r>
            <a:endParaRPr lang="he-I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2" descr="Image result for curriculum develop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327025"/>
            <a:ext cx="1170161" cy="86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76400" y="5044440"/>
            <a:ext cx="1737360" cy="5762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Reuma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Training </a:t>
            </a:r>
            <a:endParaRPr lang="he-IL" sz="3600" dirty="0">
              <a:solidFill>
                <a:schemeClr val="accent5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 the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 courses, describe their development process, their purpose and what you have learned from them 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Elaborate on new introduced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content,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methodologies and technologies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the role of the EU partners? </a:t>
            </a:r>
            <a:endParaRPr lang="en-US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Describe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involvement of your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Associate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Partners.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did you evaluate the quality of these activities?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 outputs / change from these activities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are (will) the trainings utilized for increasing impact and dissemination? 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Target Audience: </a:t>
            </a:r>
          </a:p>
          <a:p>
            <a:pPr algn="l" rtl="0"/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rtl="0"/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Nr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of Students trained</a:t>
            </a:r>
          </a:p>
          <a:p>
            <a:pPr algn="l" rtl="0"/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of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Academic Staff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trained</a:t>
            </a:r>
          </a:p>
          <a:p>
            <a:pPr algn="l" rtl="0"/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of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Administrative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Staff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trained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rtl="0"/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Staff trained from institutions beyond the consortium?</a:t>
            </a:r>
            <a:endParaRPr lang="he-I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4" descr="Image result for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856" y="362625"/>
            <a:ext cx="1361051" cy="89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76400" y="5044440"/>
            <a:ext cx="1737360" cy="5762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Reuma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WP3 - Quality </a:t>
            </a:r>
            <a:r>
              <a:rPr lang="en-US" sz="3600" dirty="0">
                <a:solidFill>
                  <a:schemeClr val="accent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assurance mechanisms</a:t>
            </a:r>
            <a:endParaRPr lang="he-IL" sz="3600" dirty="0">
              <a:solidFill>
                <a:schemeClr val="accent5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was the QA team chosen? Who does it include? </a:t>
            </a:r>
            <a:endParaRPr lang="en-US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Please explain your QA plan and how was it developed?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an external evaluator?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his role?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do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evaluate the quality of your </a:t>
            </a:r>
            <a:r>
              <a:rPr lang="en-US" sz="20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outputs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Please describe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methods of assessment. Which indicators are used? How were they chosen?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does the team communicate the findings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did the QA activities conducted changed/improved your activities and outputs?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e-I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 rtl="0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Attach</a:t>
            </a: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QA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</a:t>
            </a: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Evaluations conducted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e-IL" dirty="0"/>
          </a:p>
        </p:txBody>
      </p:sp>
      <p:pic>
        <p:nvPicPr>
          <p:cNvPr id="5" name="Picture 2" descr="Image result for quality assura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547" y="327025"/>
            <a:ext cx="1348358" cy="986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76400" y="5044440"/>
            <a:ext cx="1737360" cy="5762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Reuma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Times New Roman"/>
      </a:majorFont>
      <a:minorFont>
        <a:latin typeface="Calibri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11193</TotalTime>
  <Words>1341</Words>
  <Application>Microsoft Office PowerPoint</Application>
  <PresentationFormat>Widescreen</PresentationFormat>
  <Paragraphs>204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ערכת נושא Office</vt:lpstr>
      <vt:lpstr>Field monitoring Project (number and title)</vt:lpstr>
      <vt:lpstr>What are the project objectives?</vt:lpstr>
      <vt:lpstr>Who are our partners?</vt:lpstr>
      <vt:lpstr>Why is our project important?</vt:lpstr>
      <vt:lpstr>WP1 – Preparation </vt:lpstr>
      <vt:lpstr>WP2 - Development</vt:lpstr>
      <vt:lpstr>Curriculum Development (if applicable)</vt:lpstr>
      <vt:lpstr>Training </vt:lpstr>
      <vt:lpstr>WP3 - Quality assurance mechanisms</vt:lpstr>
      <vt:lpstr>WP4 - Dissemination &amp; exploitation </vt:lpstr>
      <vt:lpstr>The impact of our project:</vt:lpstr>
      <vt:lpstr>What we want to sustain:</vt:lpstr>
      <vt:lpstr>WP5 - Management</vt:lpstr>
      <vt:lpstr>The financial management: </vt:lpstr>
      <vt:lpstr>How does the project address the Bologna Process?</vt:lpstr>
      <vt:lpstr>Horizontal issues?</vt:lpstr>
      <vt:lpstr>Information to be shared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Dina Gallero</dc:creator>
  <cp:lastModifiedBy>OWNER</cp:lastModifiedBy>
  <cp:revision>112</cp:revision>
  <dcterms:created xsi:type="dcterms:W3CDTF">2018-02-13T10:46:32Z</dcterms:created>
  <dcterms:modified xsi:type="dcterms:W3CDTF">2018-11-29T11:42:39Z</dcterms:modified>
</cp:coreProperties>
</file>