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5" r:id="rId12"/>
    <p:sldId id="268" r:id="rId13"/>
  </p:sldIdLst>
  <p:sldSz cx="9144000" cy="6858000" type="screen4x3"/>
  <p:notesSz cx="6858000" cy="10052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8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7490D-963F-44E2-BEFE-0B9709915A9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8F29D-7C42-4BBF-8BBF-FEAD2BB98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86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3EF40-7142-409D-AC3D-A06680E8B6F9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55713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837549"/>
            <a:ext cx="5486400" cy="395799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8E42A-838C-4AC7-8F51-4942BB08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0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3/21/2017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80534" y="4616069"/>
            <a:ext cx="6400800" cy="1200838"/>
          </a:xfrm>
        </p:spPr>
        <p:txBody>
          <a:bodyPr/>
          <a:lstStyle/>
          <a:p>
            <a:endParaRPr lang="en-GB" dirty="0"/>
          </a:p>
          <a:p>
            <a:r>
              <a:rPr lang="en-GB" dirty="0" smtClean="0"/>
              <a:t>Dr Karen Walshe </a:t>
            </a:r>
          </a:p>
          <a:p>
            <a:r>
              <a:rPr lang="en-GB" dirty="0" smtClean="0"/>
              <a:t>BRYAN SMITH</a:t>
            </a:r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13" y="500199"/>
            <a:ext cx="1371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http://eacea.ec.europa.eu/img/logos/erasmus_plus/eu_flag_co_funded_pos_%5Brgb%5D_left.jpg"/>
          <p:cNvPicPr preferRelativeResize="0"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824" y="320176"/>
            <a:ext cx="3534221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OWNER\Raul\BEIT BERL\Erasmus Plus - Mofet\Dissemination\Reuma 310117 proteach LOGO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137" y="320176"/>
            <a:ext cx="1468639" cy="97917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08682" y="2809301"/>
            <a:ext cx="7772400" cy="11259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Some reflections on the syllabi (MITs)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8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3. </a:t>
            </a:r>
            <a:r>
              <a:rPr lang="en-GB" dirty="0" err="1" smtClean="0"/>
              <a:t>Hadassim</a:t>
            </a:r>
            <a:r>
              <a:rPr lang="en-GB" dirty="0" smtClean="0"/>
              <a:t> </a:t>
            </a:r>
            <a:r>
              <a:rPr lang="en-GB" dirty="0"/>
              <a:t>High school: First-year teachers’ presentation: ‘How my expertise contributes to the school’.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Is </a:t>
            </a:r>
            <a:r>
              <a:rPr lang="en-GB" dirty="0"/>
              <a:t>this something that could be done earlier than May? Or even twice, at the beginning of the year and again at the end of the year?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78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dirty="0" smtClean="0"/>
              <a:t>4. How </a:t>
            </a:r>
            <a:r>
              <a:rPr lang="en-GB" dirty="0"/>
              <a:t>useful is the notion of an Incubator model which aims to create a school environment designed for optimal absorption? </a:t>
            </a: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idea of absorption into a system may be at odds with the idea of helping BTs to shape their school environment (e.g. through various BT led initiatives)</a:t>
            </a:r>
            <a:r>
              <a:rPr lang="en-GB" dirty="0" smtClean="0"/>
              <a:t>.</a:t>
            </a:r>
          </a:p>
          <a:p>
            <a:pPr marL="0" lvl="0" indent="0">
              <a:buNone/>
            </a:pPr>
            <a:r>
              <a:rPr lang="en-GB" dirty="0" smtClean="0"/>
              <a:t>Moreover</a:t>
            </a:r>
            <a:r>
              <a:rPr lang="en-GB" dirty="0"/>
              <a:t>, the idea of an incubator may give the impression that the BTs are not actively involved in their growth and development. </a:t>
            </a: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Notions of ‘empowerment</a:t>
            </a:r>
            <a:r>
              <a:rPr lang="en-GB" smtClean="0"/>
              <a:t>’ and ‘integration</a:t>
            </a:r>
            <a:r>
              <a:rPr lang="en-GB" dirty="0" smtClean="0"/>
              <a:t>’ may be more helpful. </a:t>
            </a: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47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useful is the idea of ‘amplifying’ BTs’ voices?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amplify is to make louder </a:t>
            </a:r>
            <a:r>
              <a:rPr lang="mr-IN" dirty="0" smtClean="0"/>
              <a:t>–</a:t>
            </a:r>
            <a:r>
              <a:rPr lang="en-US" dirty="0" smtClean="0"/>
              <a:t> no matter how loud one talks, it is possible not to be heard.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ay </a:t>
            </a:r>
            <a:r>
              <a:rPr lang="en-US" dirty="0"/>
              <a:t>be better conceptualised as strengthening BTs’ voices and enabling those voices to be heard.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AIMS OF 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 fontAlgn="base">
              <a:buFont typeface="+mj-lt"/>
              <a:buAutoNum type="arabicPeriod"/>
            </a:pPr>
            <a:r>
              <a:rPr lang="en-GB" dirty="0" smtClean="0"/>
              <a:t>To </a:t>
            </a:r>
            <a:r>
              <a:rPr lang="en-GB" dirty="0"/>
              <a:t>improve the quality of teacher training in higher education institutions in Israel through multilateral stakeholder partnerships in the teacher induction process (MITs - Multiplayer Induction Teams)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GB" dirty="0"/>
              <a:t>To amplify beginning teachers’ voices.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GB" dirty="0"/>
              <a:t>To improve retention rates of beginning teachers in the profession, as well as their contribution to and integration into schools.</a:t>
            </a:r>
          </a:p>
          <a:p>
            <a:pPr fontAlgn="base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69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3600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Constituent elements of professional knowledge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8754975"/>
              </p:ext>
            </p:extLst>
          </p:nvPr>
        </p:nvGraphicFramePr>
        <p:xfrm>
          <a:off x="277640" y="1674562"/>
          <a:ext cx="8504238" cy="4311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279"/>
                <a:gridCol w="2804276"/>
                <a:gridCol w="5388683"/>
              </a:tblGrid>
              <a:tr h="5102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Type of Knowledge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Definition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  <a:tr h="510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GB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Subject/phase specific content knowledge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The content knowledge related to the specific subject/phase of schooling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  <a:tr h="510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Subject/phase specific pedagogic knowledge </a:t>
                      </a:r>
                      <a:endParaRPr lang="en-GB" sz="1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Knowledge of subject/phase specific pedagogical methods 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  <a:tr h="1020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Orientative knowledge</a:t>
                      </a:r>
                      <a:endParaRPr lang="en-GB" sz="1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Knowledge pertaining to the aims and purposes of the specific subject/wider curriculum/schooling in general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  <a:tr h="510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</a:t>
                      </a:r>
                      <a:endParaRPr lang="en-GB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Generic pedagogical knowledge</a:t>
                      </a:r>
                      <a:endParaRPr lang="en-GB" sz="1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Knowledge of generic pedagogic methods 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  <a:tr h="1020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</a:t>
                      </a:r>
                      <a:endParaRPr lang="en-GB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Professional identity, role and responsibilities knowledge</a:t>
                      </a:r>
                      <a:endParaRPr lang="en-GB" sz="1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Knowledge of the professional identities, roles and responsibilities of teachers. 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19" marR="5981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2747"/>
            <a:ext cx="277640" cy="50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300" b="0" i="0" u="none" strike="noStrike" cap="none" normalizeH="0" baseline="0" dirty="0" smtClean="0">
                <a:ln>
                  <a:noFill/>
                </a:ln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0833" y="6020585"/>
            <a:ext cx="3310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(adapted from </a:t>
            </a:r>
            <a:r>
              <a:rPr lang="en-GB" altLang="en-US" dirty="0" err="1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Freathy</a:t>
            </a:r>
            <a:r>
              <a:rPr lang="en-GB" altLang="en-US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 </a:t>
            </a:r>
            <a:r>
              <a:rPr lang="en-GB" altLang="en-US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768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MIT: </a:t>
            </a:r>
            <a:r>
              <a:rPr lang="en-GB" dirty="0" err="1" smtClean="0"/>
              <a:t>Hadassim</a:t>
            </a:r>
            <a:r>
              <a:rPr lang="en-GB" dirty="0" smtClean="0"/>
              <a:t> </a:t>
            </a:r>
            <a:r>
              <a:rPr lang="en-GB" dirty="0"/>
              <a:t>High school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1123361"/>
              </p:ext>
            </p:extLst>
          </p:nvPr>
        </p:nvGraphicFramePr>
        <p:xfrm>
          <a:off x="301625" y="1421177"/>
          <a:ext cx="8534527" cy="4978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5826"/>
                <a:gridCol w="3523689"/>
                <a:gridCol w="1705012"/>
              </a:tblGrid>
              <a:tr h="243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PROFESISONAL KNOWLEDGE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EXAMPLES FROM SYLLABUS CONTENT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PROJECT AIMS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730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Orientative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Familiarisation with school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First-year teachers’ presentation: How my expertise contributes to the school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Amplify BTs’ </a:t>
                      </a:r>
                      <a:r>
                        <a:rPr lang="en-GB" sz="1200" dirty="0" smtClean="0">
                          <a:effectLst/>
                        </a:rPr>
                        <a:t>voices</a:t>
                      </a:r>
                      <a:endParaRPr lang="en-GB" sz="1200" dirty="0">
                        <a:effectLst/>
                      </a:endParaRPr>
                    </a:p>
                  </a:txBody>
                  <a:tcPr marL="68338" marR="68338" marT="0" marB="0"/>
                </a:tc>
              </a:tr>
              <a:tr h="1102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Professional identity, role and responsibilities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Forming a professional Identity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Preparation for key tasks/events such as parents’ days and report cards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Resilience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First-year teachers’ presentation: How my expertise contributes to the school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Amplify BTs’ voices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retention rates of beginning teachers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1102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Generic pedagogical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Classroom discipline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Positive relationships with students as key to learning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Supporting students for whom Hebrew is not their first language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Experiential learning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Managing whole class discussions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the quality of teacher training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14603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Relationship between types of knowledge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Congruence between teachers’ perceptions of their roles and the school’s vision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How to manage difficult situations such as when the head-teacher disagrees with teacher’s comments on a report card.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Amplify BTs’ voices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68338" marR="68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16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MIT: </a:t>
            </a:r>
            <a:r>
              <a:rPr lang="en-GB" dirty="0" err="1" smtClean="0"/>
              <a:t>Mekif</a:t>
            </a:r>
            <a:r>
              <a:rPr lang="en-GB" dirty="0" smtClean="0"/>
              <a:t> </a:t>
            </a:r>
            <a:r>
              <a:rPr lang="en-GB" dirty="0" err="1"/>
              <a:t>Vav</a:t>
            </a:r>
            <a:r>
              <a:rPr lang="en-GB" dirty="0"/>
              <a:t> Comprehensive </a:t>
            </a:r>
            <a:r>
              <a:rPr lang="en-GB" dirty="0" smtClean="0"/>
              <a:t>School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10852843"/>
              </p:ext>
            </p:extLst>
          </p:nvPr>
        </p:nvGraphicFramePr>
        <p:xfrm>
          <a:off x="373610" y="1553377"/>
          <a:ext cx="8390683" cy="4703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5349"/>
                <a:gridCol w="3849059"/>
                <a:gridCol w="1676275"/>
              </a:tblGrid>
              <a:tr h="361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PROFESISONAL KNOWLEDGE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EXAMPLES FROM SYLLABUS CONTENT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PROJECT AIMS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2351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Professional identity, role and responsibilities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Introduction of oneself, strengths, capabilities, efficacies.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Myself as a student/learner/teacher and the dialogue between them.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My core professional identity and values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The intern in the induction stage: building the identity of the novice teacher and the identity of the group.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Challenges in teaching: how do I act?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Focus on proactivity and autonomy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Amplify BTs’ voices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retention rates of beginning teachers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1085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Orientative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Initial familiarization with the organization and with its culture and procedures.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Questions and dialogue on values that arise in the teaching process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Amplify BTs’ voices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9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Relationship between types of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Joint development of rules for safe discourse.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Amplify BTs’ voices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43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MIT: Gil </a:t>
            </a:r>
            <a:r>
              <a:rPr lang="en-GB" dirty="0"/>
              <a:t>&amp; </a:t>
            </a:r>
            <a:r>
              <a:rPr lang="en-GB" dirty="0" err="1"/>
              <a:t>Yahdav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44937598"/>
              </p:ext>
            </p:extLst>
          </p:nvPr>
        </p:nvGraphicFramePr>
        <p:xfrm>
          <a:off x="301752" y="1320903"/>
          <a:ext cx="8632928" cy="5053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9381"/>
                <a:gridCol w="4628877"/>
                <a:gridCol w="1724670"/>
              </a:tblGrid>
              <a:tr h="405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PROFESISONAL KNOWLEDGE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EXAMPLES FROM SYLLABUS CONTENT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PROJECT AIMS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2018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Professional identity, role and responsibilities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Introduction, needs analysis (professional and personal)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What is the place of the BT in the school?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'From ideal to real': strengths and weakness, successful experiences, specific challenges.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'The light in me'. Learning from success stories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Dreams and initiatives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Is my voice heard?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Discourse and communication tools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Amplify BTs’ voices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retention rates of beginning teachers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81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Orientative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The school as an organization and a learning environment'.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Diving deep: from theory to practice.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the quality of teacher training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1009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Subject/phase specific pedagogic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Classroom management skills in the special education class (ASD)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Ways of communicating with parents of ASD children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Sexual behaviour among children with special needs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the quality of teacher training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  <a:tr h="81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Generic pedagogic knowledge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Mid-year assessment and evaluation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Between assessment and support: mentoring and its challenge</a:t>
                      </a:r>
                      <a:endParaRPr lang="en-GB" sz="12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integration of BTs into schools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Improve the quality of teacher training</a:t>
                      </a:r>
                      <a:endParaRPr lang="en-GB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38" marR="68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36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Strengths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/>
              <a:t>Focus in all three syllabi is clearly on providing opportunities and frameworks for genuine dialogue between beginning teachers, mentors and coordinators/school leaders </a:t>
            </a:r>
          </a:p>
          <a:p>
            <a:pPr lvl="0"/>
            <a:r>
              <a:rPr lang="en-GB" dirty="0"/>
              <a:t>Activities clearly relate to the aims of the project</a:t>
            </a:r>
          </a:p>
          <a:p>
            <a:pPr lvl="0"/>
            <a:r>
              <a:rPr lang="en-GB" dirty="0"/>
              <a:t>Activities clearly relate to key elements of professional knowledge</a:t>
            </a:r>
          </a:p>
          <a:p>
            <a:pPr lvl="0"/>
            <a:r>
              <a:rPr lang="en-GB" dirty="0"/>
              <a:t>Aim of all syllabi is to help beginning teachers to be proactive and autonomous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894" y="228600"/>
            <a:ext cx="1733778" cy="11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9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1. Some </a:t>
            </a:r>
            <a:r>
              <a:rPr lang="en-GB" dirty="0"/>
              <a:t>syllabi focus on some of the projects aims more than others. </a:t>
            </a: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For </a:t>
            </a:r>
            <a:r>
              <a:rPr lang="en-GB" dirty="0"/>
              <a:t>example, the </a:t>
            </a:r>
            <a:r>
              <a:rPr lang="en-GB" dirty="0" err="1"/>
              <a:t>Mekif</a:t>
            </a:r>
            <a:r>
              <a:rPr lang="en-GB" dirty="0"/>
              <a:t> </a:t>
            </a:r>
            <a:r>
              <a:rPr lang="en-GB" dirty="0" err="1"/>
              <a:t>Vav</a:t>
            </a:r>
            <a:r>
              <a:rPr lang="en-GB" dirty="0"/>
              <a:t> Comprehensive School syllabus includes a column which asks (in relation to each topic) ‘How does one give the interns a voice?’ This reflects the overall focus of this syllabus on strengthening BTs’ voices which includes a session on the joint development of rules for safe discourse.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600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2. There </a:t>
            </a:r>
            <a:r>
              <a:rPr lang="en-GB" dirty="0"/>
              <a:t>is less attention paid to subject/phase specific content and pedagogic knowledge.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Does </a:t>
            </a:r>
            <a:r>
              <a:rPr lang="en-GB" dirty="0"/>
              <a:t>this matter? To what extent do/should/could these teachers identify themselves as subject/phase specialists?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90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452</TotalTime>
  <Words>1052</Words>
  <Application>Microsoft Office PowerPoint</Application>
  <PresentationFormat>On-screen Show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Some reflections on the syllabi (MITs)</vt:lpstr>
      <vt:lpstr>AIMS OF THE PROJECT</vt:lpstr>
      <vt:lpstr>Constituent elements of professional knowledge</vt:lpstr>
      <vt:lpstr>MIT: Hadassim High school</vt:lpstr>
      <vt:lpstr>MIT: Mekif Vav Comprehensive School</vt:lpstr>
      <vt:lpstr>MIT: Gil &amp; Yahdav</vt:lpstr>
      <vt:lpstr>Key Strengths</vt:lpstr>
      <vt:lpstr>Things to consider</vt:lpstr>
      <vt:lpstr>PowerPoint Presentation</vt:lpstr>
      <vt:lpstr>PowerPoint Presentation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Gaps</dc:title>
  <dc:creator>Karen Walshe</dc:creator>
  <cp:lastModifiedBy>ראומה</cp:lastModifiedBy>
  <cp:revision>67</cp:revision>
  <cp:lastPrinted>2017-03-01T16:27:35Z</cp:lastPrinted>
  <dcterms:created xsi:type="dcterms:W3CDTF">2016-09-07T16:00:59Z</dcterms:created>
  <dcterms:modified xsi:type="dcterms:W3CDTF">2017-03-21T11:42:42Z</dcterms:modified>
</cp:coreProperties>
</file>