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1" r:id="rId3"/>
    <p:sldId id="302" r:id="rId4"/>
    <p:sldId id="303" r:id="rId5"/>
    <p:sldId id="305" r:id="rId6"/>
    <p:sldId id="304" r:id="rId7"/>
    <p:sldId id="261" r:id="rId8"/>
    <p:sldId id="292" r:id="rId9"/>
    <p:sldId id="294" r:id="rId10"/>
    <p:sldId id="297" r:id="rId11"/>
    <p:sldId id="296" r:id="rId12"/>
    <p:sldId id="298" r:id="rId13"/>
    <p:sldId id="299" r:id="rId14"/>
    <p:sldId id="306" r:id="rId15"/>
    <p:sldId id="309" r:id="rId16"/>
    <p:sldId id="308" r:id="rId17"/>
    <p:sldId id="311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3EF40-7142-409D-AC3D-A06680E8B6F9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E42A-838C-4AC7-8F51-4942BB08F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0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E42A-838C-4AC7-8F51-4942BB08FD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3/21/2017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tain-projec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0534" y="4616069"/>
            <a:ext cx="6400800" cy="1200838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Dr Karen Walshe </a:t>
            </a:r>
          </a:p>
          <a:p>
            <a:r>
              <a:rPr lang="en-GB" dirty="0" smtClean="0"/>
              <a:t>BRYAN SMITH</a:t>
            </a: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3" y="500199"/>
            <a:ext cx="1371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eacea.ec.europa.eu/img/logos/erasmus_plus/eu_flag_co_funded_pos_%5Brgb%5D_left.jp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24" y="320176"/>
            <a:ext cx="3534221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OWNER\Raul\BEIT BERL\Erasmus Plus - Mofet\Dissemination\Reuma 310117 proteach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37" y="320176"/>
            <a:ext cx="1468639" cy="979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8682" y="2809301"/>
            <a:ext cx="7772400" cy="11259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SUGGESTED TOOLS</a:t>
            </a:r>
            <a:br>
              <a:rPr lang="en-GB" dirty="0" smtClean="0"/>
            </a:br>
            <a:r>
              <a:rPr lang="en-GB" dirty="0" smtClean="0"/>
              <a:t>for preparing trainees to enter MITs at the HEI level.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8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IDENTITY: PICTOGRAMS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5400000">
            <a:off x="1891129" y="270990"/>
            <a:ext cx="4932083" cy="73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6" y="228600"/>
            <a:ext cx="8714966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PROFESSIONAL IDENTITY: 6 THINKING HATS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/>
          <a:stretch/>
        </p:blipFill>
        <p:spPr bwMode="auto">
          <a:xfrm>
            <a:off x="121186" y="1388125"/>
            <a:ext cx="8901628" cy="546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48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INCLUSION: THE INCLUSION COMPASS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4736" y="1382617"/>
            <a:ext cx="6621138" cy="5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INCLUSION: REVERSE MENTORING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37166" r="2671" b="15451"/>
          <a:stretch/>
        </p:blipFill>
        <p:spPr bwMode="auto">
          <a:xfrm>
            <a:off x="1071096" y="2104222"/>
            <a:ext cx="6995711" cy="3172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mage result for MENTORING IMAG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07" y="4293824"/>
            <a:ext cx="2949767" cy="19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6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COLLABORATION: LESSON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Cyclical process involving (usually) a triad of teachers who collaboratively plan a lesson. </a:t>
            </a:r>
            <a:endParaRPr lang="en-GB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Teacher </a:t>
            </a:r>
            <a:r>
              <a:rPr lang="en-GB" i="1" dirty="0"/>
              <a:t>1 teaches the lesson observed by the others. All three evaluate the lesson and revise it.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Teacher </a:t>
            </a:r>
            <a:r>
              <a:rPr lang="en-GB" i="1" dirty="0"/>
              <a:t>2 teaches revised lesson observed by the others.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All </a:t>
            </a:r>
            <a:r>
              <a:rPr lang="en-GB" i="1" dirty="0"/>
              <a:t>three evaluate the lesson and revise it.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Teacher </a:t>
            </a:r>
            <a:r>
              <a:rPr lang="en-GB" i="1" dirty="0"/>
              <a:t>3 teaches revised lesson observed by the other.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All </a:t>
            </a:r>
            <a:r>
              <a:rPr lang="en-GB" i="1" dirty="0"/>
              <a:t>three evaluate the lesson.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2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0" y="682677"/>
            <a:ext cx="8453254" cy="51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2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a valuable tool?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Fosters </a:t>
            </a:r>
            <a:r>
              <a:rPr lang="en-GB" dirty="0"/>
              <a:t>shared ownership of the lesson. Sense of ‘risk’ is shared. </a:t>
            </a:r>
          </a:p>
          <a:p>
            <a:r>
              <a:rPr lang="en-GB" dirty="0"/>
              <a:t>Enables critically reflective </a:t>
            </a:r>
            <a:r>
              <a:rPr lang="en-GB" dirty="0" smtClean="0"/>
              <a:t>evidence based thinking </a:t>
            </a:r>
            <a:r>
              <a:rPr lang="en-GB" dirty="0"/>
              <a:t>about the impact of the teaching on pupils’ learning.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5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0441"/>
              </p:ext>
            </p:extLst>
          </p:nvPr>
        </p:nvGraphicFramePr>
        <p:xfrm>
          <a:off x="301625" y="312144"/>
          <a:ext cx="8504238" cy="589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PROTEACH</a:t>
                      </a:r>
                      <a:r>
                        <a:rPr lang="en-GB" baseline="0" dirty="0" smtClean="0"/>
                        <a:t> PROJECT AIMS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TOOLS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fontAlgn="base">
                        <a:buFont typeface="+mj-lt"/>
                        <a:buNone/>
                      </a:pPr>
                      <a:r>
                        <a:rPr lang="en-GB" sz="1600" dirty="0" smtClean="0"/>
                        <a:t>To improve the quality of teacher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Framework</a:t>
                      </a:r>
                      <a:r>
                        <a:rPr lang="en-GB" sz="1600" baseline="0" dirty="0" smtClean="0"/>
                        <a:t> for Collaborative Dialogue</a:t>
                      </a:r>
                    </a:p>
                    <a:p>
                      <a:r>
                        <a:rPr lang="en-GB" sz="1600" baseline="0" dirty="0" smtClean="0"/>
                        <a:t>Lesson Study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amplify beginning teachers’ voices and their</a:t>
                      </a:r>
                      <a:r>
                        <a:rPr lang="en-GB" sz="1600" baseline="0" dirty="0" smtClean="0"/>
                        <a:t> contribution to their school</a:t>
                      </a:r>
                      <a:r>
                        <a:rPr lang="en-GB" sz="1600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Reverse</a:t>
                      </a:r>
                      <a:r>
                        <a:rPr lang="en-GB" sz="1600" baseline="0" dirty="0" smtClean="0"/>
                        <a:t> Mentoring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Inclusion Compass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Framework</a:t>
                      </a:r>
                      <a:r>
                        <a:rPr lang="en-GB" sz="1600" baseline="0" dirty="0" smtClean="0"/>
                        <a:t> for Collaborative Dialogue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Lesson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World Café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Edward de Bono’s six thinking hats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 improve the integration of beginning teachers into their schools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Inclusion Compass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Framework</a:t>
                      </a:r>
                      <a:r>
                        <a:rPr lang="en-GB" sz="1600" baseline="0" dirty="0" smtClean="0"/>
                        <a:t> for Collaborative Dialogue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Lesson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Analysis of organisation’s role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Vision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Role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SWOT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Situate oneself on a 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Changing/evolving representations of the role of the teacher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World café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Edward de Bono’s six thinking hats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Improve retention rates of beginning teachers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6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THEORETICLAL FOUNDATIONS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Social constructivist theories of learning (e.g. Vygotsky</a:t>
            </a:r>
            <a:r>
              <a:rPr lang="en-GB" sz="2800" dirty="0"/>
              <a:t>, 1978) </a:t>
            </a:r>
            <a:endParaRPr lang="en-GB" sz="2800" dirty="0" smtClean="0"/>
          </a:p>
          <a:p>
            <a:r>
              <a:rPr lang="en-GB" sz="2800" dirty="0"/>
              <a:t>Schools as communities of </a:t>
            </a:r>
            <a:r>
              <a:rPr lang="en-GB" sz="2800" dirty="0" smtClean="0"/>
              <a:t>practice  </a:t>
            </a:r>
            <a:r>
              <a:rPr lang="en-GB" sz="2800" dirty="0"/>
              <a:t>(see Lave and Wenger, 1991</a:t>
            </a:r>
            <a:r>
              <a:rPr lang="en-GB" sz="2800" dirty="0" smtClean="0"/>
              <a:t>)</a:t>
            </a:r>
          </a:p>
          <a:p>
            <a:r>
              <a:rPr lang="en-GB" sz="2800" dirty="0" err="1" smtClean="0"/>
              <a:t>Scaffolded</a:t>
            </a:r>
            <a:r>
              <a:rPr lang="en-GB" sz="2800" dirty="0" smtClean="0"/>
              <a:t> </a:t>
            </a:r>
            <a:r>
              <a:rPr lang="en-GB" sz="2800" dirty="0"/>
              <a:t>progress towards independent practice </a:t>
            </a:r>
            <a:r>
              <a:rPr lang="en-GB" sz="2800" dirty="0" smtClean="0"/>
              <a:t>(e.g. Bruner</a:t>
            </a:r>
            <a:r>
              <a:rPr lang="en-GB" sz="2800" dirty="0"/>
              <a:t>, 1978) </a:t>
            </a:r>
            <a:endParaRPr lang="en-GB" sz="2800" dirty="0" smtClean="0"/>
          </a:p>
          <a:p>
            <a:r>
              <a:rPr lang="en-GB" sz="2800" dirty="0" smtClean="0"/>
              <a:t>Activity theory - teachers taking action for change (e.g. </a:t>
            </a:r>
            <a:r>
              <a:rPr lang="en-GB" sz="2800" dirty="0" err="1"/>
              <a:t>Engeström</a:t>
            </a:r>
            <a:r>
              <a:rPr lang="en-GB" sz="2800" dirty="0"/>
              <a:t>, </a:t>
            </a:r>
            <a:r>
              <a:rPr lang="en-GB" sz="2800" dirty="0" smtClean="0"/>
              <a:t>1999)</a:t>
            </a:r>
          </a:p>
          <a:p>
            <a:r>
              <a:rPr lang="en-GB" sz="2800" dirty="0" smtClean="0"/>
              <a:t>Reflective practice (e.g. Brookfield 1995)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9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PROTEACH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1621"/>
            <a:ext cx="8503920" cy="4572000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/>
            </a:pPr>
            <a:r>
              <a:rPr lang="en-GB" dirty="0" smtClean="0"/>
              <a:t>To improve the quality of teacher training in higher education institutions in Israel through multilateral stakeholder partnerships in the teacher induction process (MITs - Multiplayer Induction Teams)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amplify beginning teachers’ voices.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To improve retention rates of beginning teachers in the profession, as well as their contribution to and integration into schools.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dirty="0"/>
              <a:t/>
            </a:r>
            <a:br>
              <a:rPr lang="en-GB" dirty="0"/>
            </a:br>
            <a:r>
              <a:rPr lang="en-GB" dirty="0"/>
              <a:t>What tools might help </a:t>
            </a:r>
            <a:r>
              <a:rPr lang="en-GB" dirty="0" smtClean="0"/>
              <a:t>to </a:t>
            </a:r>
            <a:r>
              <a:rPr lang="en-GB" dirty="0"/>
              <a:t>achieve these aims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100" u="sng" dirty="0" smtClean="0">
                <a:solidFill>
                  <a:srgbClr val="FF0000"/>
                </a:solidFill>
              </a:rPr>
              <a:t>1. Exeter model of Initial Teacher Education </a:t>
            </a:r>
            <a:endParaRPr lang="en-GB" sz="3100" dirty="0"/>
          </a:p>
          <a:p>
            <a:pPr marL="0" indent="0">
              <a:buNone/>
            </a:pPr>
            <a:r>
              <a:rPr lang="en-GB" sz="3100" dirty="0" smtClean="0"/>
              <a:t>Deliberately </a:t>
            </a:r>
            <a:r>
              <a:rPr lang="en-GB" sz="3100" dirty="0" err="1" smtClean="0"/>
              <a:t>scaffolded</a:t>
            </a:r>
            <a:r>
              <a:rPr lang="en-GB" sz="3100" dirty="0" smtClean="0"/>
              <a:t> and phased approach to ITE</a:t>
            </a:r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u="sng" dirty="0" smtClean="0">
                <a:solidFill>
                  <a:srgbClr val="FF0000"/>
                </a:solidFill>
              </a:rPr>
              <a:t>2. RETAIN project</a:t>
            </a:r>
          </a:p>
          <a:p>
            <a:pPr marL="0" indent="0">
              <a:buNone/>
            </a:pPr>
            <a:r>
              <a:rPr lang="en-GB" sz="3100" dirty="0" smtClean="0"/>
              <a:t>EU-funded collaborative </a:t>
            </a:r>
            <a:r>
              <a:rPr lang="en-GB" sz="3100" dirty="0"/>
              <a:t>research project involving partners from five countries (Denmark, Belgium, Turkey, Spain and the UK</a:t>
            </a:r>
            <a:r>
              <a:rPr lang="en-GB" sz="3100" dirty="0" smtClean="0"/>
              <a:t>).</a:t>
            </a:r>
            <a:endParaRPr lang="en-GB" sz="3100" dirty="0"/>
          </a:p>
          <a:p>
            <a:pPr marL="0" indent="0">
              <a:buNone/>
            </a:pPr>
            <a:r>
              <a:rPr lang="en-US" sz="3100" u="sng" dirty="0" smtClean="0"/>
              <a:t>Overall aim: </a:t>
            </a:r>
            <a:r>
              <a:rPr lang="en-US" sz="3100" dirty="0" smtClean="0"/>
              <a:t>To </a:t>
            </a:r>
            <a:r>
              <a:rPr lang="en-US" sz="3100" dirty="0"/>
              <a:t>help schools to create and develop an inclusive and creative environment </a:t>
            </a:r>
            <a:r>
              <a:rPr lang="en-US" sz="3100" dirty="0" smtClean="0"/>
              <a:t>to improve </a:t>
            </a:r>
            <a:r>
              <a:rPr lang="en-US" sz="3100" dirty="0"/>
              <a:t>the retention of high quality teachers. </a:t>
            </a:r>
            <a:endParaRPr lang="en-GB" sz="3100" dirty="0"/>
          </a:p>
          <a:p>
            <a:pPr marL="0" lvl="0" indent="0">
              <a:buNone/>
            </a:pPr>
            <a:r>
              <a:rPr lang="en-GB" sz="3100" u="sng" dirty="0" smtClean="0"/>
              <a:t>Key objective: </a:t>
            </a:r>
            <a:r>
              <a:rPr lang="en-GB" sz="3100" dirty="0" smtClean="0"/>
              <a:t>To </a:t>
            </a:r>
            <a:r>
              <a:rPr lang="en-GB" sz="3100" dirty="0"/>
              <a:t>develop and trial a set of tools designed to help </a:t>
            </a:r>
            <a:r>
              <a:rPr lang="en-US" sz="3100" dirty="0"/>
              <a:t>school managers and teachers to create an inclusive and creative working environment</a:t>
            </a:r>
            <a:endParaRPr lang="en-GB" sz="3100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Exeter Model of Initial Teacher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Framework for Collaborative Dialogue </a:t>
            </a:r>
            <a:r>
              <a:rPr lang="en-GB" sz="1800" dirty="0" smtClean="0"/>
              <a:t>(or the </a:t>
            </a:r>
            <a:r>
              <a:rPr lang="en-GB" sz="1800" i="1" dirty="0" smtClean="0"/>
              <a:t>Framework for Dialogue about Teaching</a:t>
            </a:r>
            <a:r>
              <a:rPr lang="en-GB" sz="1800" dirty="0" smtClean="0"/>
              <a:t>)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5995" r="1909" b="8343"/>
          <a:stretch/>
        </p:blipFill>
        <p:spPr>
          <a:xfrm>
            <a:off x="492851" y="2875402"/>
            <a:ext cx="4361136" cy="24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9757" y="3074384"/>
            <a:ext cx="336014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Rooted in Activity Theory – supporting teachers in exploring how they can take action for change in relation to a key </a:t>
            </a:r>
            <a:r>
              <a:rPr lang="en-GB" dirty="0" smtClean="0"/>
              <a:t>issue/problem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use the FDT in developing BT/trainee voice at HEI level?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6273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As a tool to structure trainee teachers’ reflections, when planning or evaluating a lesson/unit of work</a:t>
            </a:r>
          </a:p>
          <a:p>
            <a:r>
              <a:rPr lang="en-GB" dirty="0" smtClean="0"/>
              <a:t>As a tool to facilitate paired/small group discussion of a key issue </a:t>
            </a:r>
          </a:p>
          <a:p>
            <a:r>
              <a:rPr lang="en-GB" dirty="0" smtClean="0"/>
              <a:t>As a tool to scaffold small group discussion of a key issue (individual reflection in advance followed by small group discussion)</a:t>
            </a:r>
          </a:p>
          <a:p>
            <a:r>
              <a:rPr lang="en-GB" dirty="0" smtClean="0"/>
              <a:t>As a tool to help trainees to negotiate their way through complex and often conflicting points of view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E</a:t>
            </a:r>
            <a:r>
              <a:rPr lang="en-GB" sz="2400" dirty="0" smtClean="0">
                <a:solidFill>
                  <a:srgbClr val="FF0000"/>
                </a:solidFill>
              </a:rPr>
              <a:t>nsures that more than one voice is heard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Facilitates exploration of an issue from multiple perspectives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Gives them a model of effective dialogue for use in the BT phase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53" y="4318656"/>
            <a:ext cx="888344" cy="8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/>
          <a:stretch/>
        </p:blipFill>
        <p:spPr>
          <a:xfrm>
            <a:off x="-130728" y="0"/>
            <a:ext cx="9550858" cy="62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Why is it a useful tool?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Previous research </a:t>
            </a:r>
            <a:r>
              <a:rPr lang="en-GB" dirty="0"/>
              <a:t>identified the importance of dialogue, in particular, </a:t>
            </a:r>
            <a:r>
              <a:rPr lang="en-GB" dirty="0">
                <a:solidFill>
                  <a:srgbClr val="FF0000"/>
                </a:solidFill>
              </a:rPr>
              <a:t>small group dialogue</a:t>
            </a:r>
            <a:r>
              <a:rPr lang="en-GB" dirty="0"/>
              <a:t>, in teacher education, as it provides a valuable forum within which trainees/teachers can articulate currently held conceptions; engage in critical conversations; and explore unfamiliar, differing and conflicting </a:t>
            </a:r>
            <a:r>
              <a:rPr lang="en-GB" dirty="0" smtClean="0"/>
              <a:t>perspectives (Agee 1998). </a:t>
            </a:r>
          </a:p>
          <a:p>
            <a:endParaRPr lang="en-US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0" y="5729013"/>
            <a:ext cx="1371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08" y="40804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Recent </a:t>
            </a:r>
            <a:r>
              <a:rPr lang="en-GB" dirty="0"/>
              <a:t>studies have shown that not only is it important for teacher education to provide such </a:t>
            </a:r>
            <a:r>
              <a:rPr lang="en-GB" dirty="0">
                <a:solidFill>
                  <a:srgbClr val="FF0000"/>
                </a:solidFill>
              </a:rPr>
              <a:t>opportunities </a:t>
            </a:r>
            <a:r>
              <a:rPr lang="en-GB" dirty="0"/>
              <a:t>but also to </a:t>
            </a:r>
            <a:r>
              <a:rPr lang="en-GB" dirty="0">
                <a:solidFill>
                  <a:srgbClr val="FF0000"/>
                </a:solidFill>
              </a:rPr>
              <a:t>provide a means </a:t>
            </a:r>
            <a:r>
              <a:rPr lang="en-GB" dirty="0"/>
              <a:t>(such as a </a:t>
            </a:r>
            <a:r>
              <a:rPr lang="en-GB" dirty="0" smtClean="0"/>
              <a:t>framework) </a:t>
            </a:r>
            <a:r>
              <a:rPr lang="en-GB" dirty="0"/>
              <a:t>by which participants can analyse, synthesise and evaluate ideas in order to begin to construct a coherent theory (see for example </a:t>
            </a:r>
            <a:r>
              <a:rPr lang="en-GB" dirty="0" err="1"/>
              <a:t>Himangshe</a:t>
            </a:r>
            <a:r>
              <a:rPr lang="en-GB" dirty="0"/>
              <a:t> 2012). </a:t>
            </a:r>
          </a:p>
          <a:p>
            <a:endParaRPr lang="en-GB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5729013"/>
            <a:ext cx="1371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84" y="4069795"/>
            <a:ext cx="2754169" cy="21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 preferRelativeResize="0">
            <a:picLocks noChangeAspect="1"/>
          </p:cNvPicPr>
          <p:nvPr/>
        </p:nvPicPr>
        <p:blipFill rotWithShape="1">
          <a:blip r:embed="rId3"/>
          <a:srcRect b="7539"/>
          <a:stretch/>
        </p:blipFill>
        <p:spPr>
          <a:xfrm>
            <a:off x="557526" y="771179"/>
            <a:ext cx="8029200" cy="555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7" y="287991"/>
            <a:ext cx="876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Implementing tools from RETAIN project Toolbox</a:t>
            </a:r>
            <a:endParaRPr lang="en-GB" sz="3600" dirty="0" smtClean="0"/>
          </a:p>
          <a:p>
            <a:pPr algn="ctr"/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11094" y="5657334"/>
            <a:ext cx="3293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hlinkClick r:id="rId4"/>
              </a:rPr>
              <a:t>http://www.retain-project.eu/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3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394</TotalTime>
  <Words>739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SOME SUGGESTED TOOLS for preparing trainees to enter MITs at the HEI level.</vt:lpstr>
      <vt:lpstr>AIMS OF THE PROTEACH PROJECT</vt:lpstr>
      <vt:lpstr> What tools might help to achieve these aims?</vt:lpstr>
      <vt:lpstr>1. Exeter Model of Initial Teacher Education</vt:lpstr>
      <vt:lpstr>How do we use the FDT in developing BT/trainee voice at HEI level?</vt:lpstr>
      <vt:lpstr>PowerPoint Presentation</vt:lpstr>
      <vt:lpstr>Why is it a useful tool?</vt:lpstr>
      <vt:lpstr>PowerPoint Presentation</vt:lpstr>
      <vt:lpstr>PowerPoint Presentation</vt:lpstr>
      <vt:lpstr>PROFESSIONAL IDENTITY: PICTOGRAMS</vt:lpstr>
      <vt:lpstr>PROFESSIONAL IDENTITY: 6 THINKING HATS</vt:lpstr>
      <vt:lpstr>INCLUSION: THE INCLUSION COMPASS</vt:lpstr>
      <vt:lpstr>INCLUSION: REVERSE MENTORING</vt:lpstr>
      <vt:lpstr>COLLABORATION: LESSON STUDY</vt:lpstr>
      <vt:lpstr>PowerPoint Presentation</vt:lpstr>
      <vt:lpstr>Why is it a valuable tool?</vt:lpstr>
      <vt:lpstr>PowerPoint Presentation</vt:lpstr>
      <vt:lpstr>THEORETICLAL FOUNDATIONS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Gaps</dc:title>
  <dc:creator>Karen Walshe</dc:creator>
  <cp:lastModifiedBy>ראומה</cp:lastModifiedBy>
  <cp:revision>63</cp:revision>
  <dcterms:created xsi:type="dcterms:W3CDTF">2016-09-07T16:00:59Z</dcterms:created>
  <dcterms:modified xsi:type="dcterms:W3CDTF">2017-03-21T11:41:36Z</dcterms:modified>
</cp:coreProperties>
</file>