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heme/themeOverride1.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60" r:id="rId2"/>
  </p:sldMasterIdLst>
  <p:notesMasterIdLst>
    <p:notesMasterId r:id="rId21"/>
  </p:notesMasterIdLst>
  <p:sldIdLst>
    <p:sldId id="375" r:id="rId3"/>
    <p:sldId id="326" r:id="rId4"/>
    <p:sldId id="378" r:id="rId5"/>
    <p:sldId id="379" r:id="rId6"/>
    <p:sldId id="380" r:id="rId7"/>
    <p:sldId id="381" r:id="rId8"/>
    <p:sldId id="390" r:id="rId9"/>
    <p:sldId id="384" r:id="rId10"/>
    <p:sldId id="385" r:id="rId11"/>
    <p:sldId id="388" r:id="rId12"/>
    <p:sldId id="386" r:id="rId13"/>
    <p:sldId id="387" r:id="rId14"/>
    <p:sldId id="391" r:id="rId15"/>
    <p:sldId id="396" r:id="rId16"/>
    <p:sldId id="394" r:id="rId17"/>
    <p:sldId id="393" r:id="rId18"/>
    <p:sldId id="395" r:id="rId19"/>
    <p:sldId id="389" r:id="rId20"/>
  </p:sldIdLst>
  <p:sldSz cx="10693400" cy="7561263"/>
  <p:notesSz cx="6858000" cy="9144000"/>
  <p:defaultTextStyle>
    <a:defPPr>
      <a:defRPr lang="he-IL"/>
    </a:defPPr>
    <a:lvl1pPr marL="0" algn="r" defTabSz="1043056" rtl="1" eaLnBrk="1" latinLnBrk="0" hangingPunct="1">
      <a:defRPr sz="2100" kern="1200">
        <a:solidFill>
          <a:schemeClr val="tx1"/>
        </a:solidFill>
        <a:latin typeface="+mn-lt"/>
        <a:ea typeface="+mn-ea"/>
        <a:cs typeface="+mn-cs"/>
      </a:defRPr>
    </a:lvl1pPr>
    <a:lvl2pPr marL="521528" algn="r" defTabSz="1043056" rtl="1" eaLnBrk="1" latinLnBrk="0" hangingPunct="1">
      <a:defRPr sz="2100" kern="1200">
        <a:solidFill>
          <a:schemeClr val="tx1"/>
        </a:solidFill>
        <a:latin typeface="+mn-lt"/>
        <a:ea typeface="+mn-ea"/>
        <a:cs typeface="+mn-cs"/>
      </a:defRPr>
    </a:lvl2pPr>
    <a:lvl3pPr marL="1043056" algn="r" defTabSz="1043056" rtl="1" eaLnBrk="1" latinLnBrk="0" hangingPunct="1">
      <a:defRPr sz="2100" kern="1200">
        <a:solidFill>
          <a:schemeClr val="tx1"/>
        </a:solidFill>
        <a:latin typeface="+mn-lt"/>
        <a:ea typeface="+mn-ea"/>
        <a:cs typeface="+mn-cs"/>
      </a:defRPr>
    </a:lvl3pPr>
    <a:lvl4pPr marL="1564584" algn="r" defTabSz="1043056" rtl="1" eaLnBrk="1" latinLnBrk="0" hangingPunct="1">
      <a:defRPr sz="2100" kern="1200">
        <a:solidFill>
          <a:schemeClr val="tx1"/>
        </a:solidFill>
        <a:latin typeface="+mn-lt"/>
        <a:ea typeface="+mn-ea"/>
        <a:cs typeface="+mn-cs"/>
      </a:defRPr>
    </a:lvl4pPr>
    <a:lvl5pPr marL="2086112" algn="r" defTabSz="1043056" rtl="1" eaLnBrk="1" latinLnBrk="0" hangingPunct="1">
      <a:defRPr sz="2100" kern="1200">
        <a:solidFill>
          <a:schemeClr val="tx1"/>
        </a:solidFill>
        <a:latin typeface="+mn-lt"/>
        <a:ea typeface="+mn-ea"/>
        <a:cs typeface="+mn-cs"/>
      </a:defRPr>
    </a:lvl5pPr>
    <a:lvl6pPr marL="2607640" algn="r" defTabSz="1043056" rtl="1" eaLnBrk="1" latinLnBrk="0" hangingPunct="1">
      <a:defRPr sz="2100" kern="1200">
        <a:solidFill>
          <a:schemeClr val="tx1"/>
        </a:solidFill>
        <a:latin typeface="+mn-lt"/>
        <a:ea typeface="+mn-ea"/>
        <a:cs typeface="+mn-cs"/>
      </a:defRPr>
    </a:lvl6pPr>
    <a:lvl7pPr marL="3129168" algn="r" defTabSz="1043056" rtl="1" eaLnBrk="1" latinLnBrk="0" hangingPunct="1">
      <a:defRPr sz="2100" kern="1200">
        <a:solidFill>
          <a:schemeClr val="tx1"/>
        </a:solidFill>
        <a:latin typeface="+mn-lt"/>
        <a:ea typeface="+mn-ea"/>
        <a:cs typeface="+mn-cs"/>
      </a:defRPr>
    </a:lvl7pPr>
    <a:lvl8pPr marL="3650696" algn="r" defTabSz="1043056" rtl="1" eaLnBrk="1" latinLnBrk="0" hangingPunct="1">
      <a:defRPr sz="2100" kern="1200">
        <a:solidFill>
          <a:schemeClr val="tx1"/>
        </a:solidFill>
        <a:latin typeface="+mn-lt"/>
        <a:ea typeface="+mn-ea"/>
        <a:cs typeface="+mn-cs"/>
      </a:defRPr>
    </a:lvl8pPr>
    <a:lvl9pPr marL="4172224" algn="r" defTabSz="1043056" rtl="1"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382">
          <p15:clr>
            <a:srgbClr val="A4A3A4"/>
          </p15:clr>
        </p15:guide>
        <p15:guide id="2" pos="3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283B6"/>
    <a:srgbClr val="FFFF99"/>
    <a:srgbClr val="FFCC99"/>
    <a:srgbClr val="5FCDB8"/>
    <a:srgbClr val="0B629D"/>
    <a:srgbClr val="43893F"/>
    <a:srgbClr val="8AC75D"/>
    <a:srgbClr val="B1EC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719" autoAdjust="0"/>
  </p:normalViewPr>
  <p:slideViewPr>
    <p:cSldViewPr>
      <p:cViewPr>
        <p:scale>
          <a:sx n="66" d="100"/>
          <a:sy n="66" d="100"/>
        </p:scale>
        <p:origin x="-944" y="228"/>
      </p:cViewPr>
      <p:guideLst>
        <p:guide orient="horz" pos="2382"/>
        <p:guide pos="3368"/>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6A5DF5FD-12B2-4A51-9FC7-D4383E1CFA36}" type="datetimeFigureOut">
              <a:rPr lang="he-IL" smtClean="0"/>
              <a:pPr/>
              <a:t>כ"ח/סיון/תשע"ז</a:t>
            </a:fld>
            <a:endParaRPr lang="he-IL"/>
          </a:p>
        </p:txBody>
      </p:sp>
      <p:sp>
        <p:nvSpPr>
          <p:cNvPr id="4" name="מציין מיקום של תמונת שקופית 3"/>
          <p:cNvSpPr>
            <a:spLocks noGrp="1" noRot="1" noChangeAspect="1"/>
          </p:cNvSpPr>
          <p:nvPr>
            <p:ph type="sldImg" idx="2"/>
          </p:nvPr>
        </p:nvSpPr>
        <p:spPr>
          <a:xfrm>
            <a:off x="1246188" y="1143000"/>
            <a:ext cx="4365625" cy="30861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8900F425-CDE0-44CE-BFDB-B925A3E4FF9F}" type="slidenum">
              <a:rPr lang="he-IL" smtClean="0"/>
              <a:pPr/>
              <a:t>‹#›</a:t>
            </a:fld>
            <a:endParaRPr lang="he-IL"/>
          </a:p>
        </p:txBody>
      </p:sp>
    </p:spTree>
    <p:extLst>
      <p:ext uri="{BB962C8B-B14F-4D97-AF65-F5344CB8AC3E}">
        <p14:creationId xmlns:p14="http://schemas.microsoft.com/office/powerpoint/2010/main" val="57786823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dirty="0"/>
          </a:p>
        </p:txBody>
      </p:sp>
      <p:sp>
        <p:nvSpPr>
          <p:cNvPr id="4" name="Slide Number Placeholder 3"/>
          <p:cNvSpPr>
            <a:spLocks noGrp="1"/>
          </p:cNvSpPr>
          <p:nvPr>
            <p:ph type="sldNum" sz="quarter" idx="10"/>
          </p:nvPr>
        </p:nvSpPr>
        <p:spPr/>
        <p:txBody>
          <a:bodyPr/>
          <a:lstStyle/>
          <a:p>
            <a:pPr>
              <a:defRPr/>
            </a:pPr>
            <a:fld id="{8900F425-CDE0-44CE-BFDB-B925A3E4FF9F}" type="slidenum">
              <a:rPr lang="he-IL" smtClean="0">
                <a:solidFill>
                  <a:prstClr val="black"/>
                </a:solidFill>
              </a:rPr>
              <a:pPr>
                <a:defRPr/>
              </a:pPr>
              <a:t>1</a:t>
            </a:fld>
            <a:endParaRPr lang="he-IL">
              <a:solidFill>
                <a:prstClr val="black"/>
              </a:solidFill>
            </a:endParaRPr>
          </a:p>
        </p:txBody>
      </p:sp>
    </p:spTree>
    <p:extLst>
      <p:ext uri="{BB962C8B-B14F-4D97-AF65-F5344CB8AC3E}">
        <p14:creationId xmlns:p14="http://schemas.microsoft.com/office/powerpoint/2010/main" val="16712458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a:p>
        </p:txBody>
      </p:sp>
      <p:sp>
        <p:nvSpPr>
          <p:cNvPr id="4" name="Slide Number Placeholder 3"/>
          <p:cNvSpPr>
            <a:spLocks noGrp="1"/>
          </p:cNvSpPr>
          <p:nvPr>
            <p:ph type="sldNum" sz="quarter" idx="10"/>
          </p:nvPr>
        </p:nvSpPr>
        <p:spPr/>
        <p:txBody>
          <a:bodyPr/>
          <a:lstStyle/>
          <a:p>
            <a:fld id="{8900F425-CDE0-44CE-BFDB-B925A3E4FF9F}" type="slidenum">
              <a:rPr lang="he-IL" smtClean="0"/>
              <a:pPr/>
              <a:t>10</a:t>
            </a:fld>
            <a:endParaRPr lang="he-IL"/>
          </a:p>
        </p:txBody>
      </p:sp>
    </p:spTree>
    <p:extLst>
      <p:ext uri="{BB962C8B-B14F-4D97-AF65-F5344CB8AC3E}">
        <p14:creationId xmlns:p14="http://schemas.microsoft.com/office/powerpoint/2010/main" val="38731536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a:p>
        </p:txBody>
      </p:sp>
      <p:sp>
        <p:nvSpPr>
          <p:cNvPr id="4" name="Slide Number Placeholder 3"/>
          <p:cNvSpPr>
            <a:spLocks noGrp="1"/>
          </p:cNvSpPr>
          <p:nvPr>
            <p:ph type="sldNum" sz="quarter" idx="10"/>
          </p:nvPr>
        </p:nvSpPr>
        <p:spPr/>
        <p:txBody>
          <a:bodyPr/>
          <a:lstStyle/>
          <a:p>
            <a:fld id="{8900F425-CDE0-44CE-BFDB-B925A3E4FF9F}" type="slidenum">
              <a:rPr lang="he-IL" smtClean="0"/>
              <a:pPr/>
              <a:t>11</a:t>
            </a:fld>
            <a:endParaRPr lang="he-IL"/>
          </a:p>
        </p:txBody>
      </p:sp>
    </p:spTree>
    <p:extLst>
      <p:ext uri="{BB962C8B-B14F-4D97-AF65-F5344CB8AC3E}">
        <p14:creationId xmlns:p14="http://schemas.microsoft.com/office/powerpoint/2010/main" val="6117106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a:p>
        </p:txBody>
      </p:sp>
      <p:sp>
        <p:nvSpPr>
          <p:cNvPr id="4" name="Slide Number Placeholder 3"/>
          <p:cNvSpPr>
            <a:spLocks noGrp="1"/>
          </p:cNvSpPr>
          <p:nvPr>
            <p:ph type="sldNum" sz="quarter" idx="10"/>
          </p:nvPr>
        </p:nvSpPr>
        <p:spPr/>
        <p:txBody>
          <a:bodyPr/>
          <a:lstStyle/>
          <a:p>
            <a:fld id="{8900F425-CDE0-44CE-BFDB-B925A3E4FF9F}" type="slidenum">
              <a:rPr lang="he-IL" smtClean="0"/>
              <a:pPr/>
              <a:t>12</a:t>
            </a:fld>
            <a:endParaRPr lang="he-IL"/>
          </a:p>
        </p:txBody>
      </p:sp>
    </p:spTree>
    <p:extLst>
      <p:ext uri="{BB962C8B-B14F-4D97-AF65-F5344CB8AC3E}">
        <p14:creationId xmlns:p14="http://schemas.microsoft.com/office/powerpoint/2010/main" val="20591640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מציין מיקום של תמונת שקופית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מציין מיקום של הערות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e-IL" altLang="he-IL" smtClean="0"/>
          </a:p>
        </p:txBody>
      </p:sp>
      <p:sp>
        <p:nvSpPr>
          <p:cNvPr id="5124" name="מציין מיקום של מספר שקופית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100">
                <a:solidFill>
                  <a:schemeClr val="tx1"/>
                </a:solidFill>
                <a:latin typeface="Arial" panose="020B0604020202020204" pitchFamily="34" charset="0"/>
                <a:cs typeface="Arial" panose="020B0604020202020204" pitchFamily="34" charset="0"/>
              </a:defRPr>
            </a:lvl1pPr>
            <a:lvl2pPr marL="742950" indent="-285750">
              <a:defRPr sz="2100">
                <a:solidFill>
                  <a:schemeClr val="tx1"/>
                </a:solidFill>
                <a:latin typeface="Arial" panose="020B0604020202020204" pitchFamily="34" charset="0"/>
                <a:cs typeface="Arial" panose="020B0604020202020204" pitchFamily="34" charset="0"/>
              </a:defRPr>
            </a:lvl2pPr>
            <a:lvl3pPr marL="1143000" indent="-228600">
              <a:defRPr sz="2100">
                <a:solidFill>
                  <a:schemeClr val="tx1"/>
                </a:solidFill>
                <a:latin typeface="Arial" panose="020B0604020202020204" pitchFamily="34" charset="0"/>
                <a:cs typeface="Arial" panose="020B0604020202020204" pitchFamily="34" charset="0"/>
              </a:defRPr>
            </a:lvl3pPr>
            <a:lvl4pPr marL="1600200" indent="-228600">
              <a:defRPr sz="2100">
                <a:solidFill>
                  <a:schemeClr val="tx1"/>
                </a:solidFill>
                <a:latin typeface="Arial" panose="020B0604020202020204" pitchFamily="34" charset="0"/>
                <a:cs typeface="Arial" panose="020B0604020202020204" pitchFamily="34" charset="0"/>
              </a:defRPr>
            </a:lvl4pPr>
            <a:lvl5pPr marL="2057400" indent="-228600">
              <a:defRPr sz="2100">
                <a:solidFill>
                  <a:schemeClr val="tx1"/>
                </a:solidFill>
                <a:latin typeface="Arial" panose="020B0604020202020204" pitchFamily="34" charset="0"/>
                <a:cs typeface="Arial" panose="020B0604020202020204" pitchFamily="34" charset="0"/>
              </a:defRPr>
            </a:lvl5pPr>
            <a:lvl6pPr marL="2514600" indent="-228600" algn="l" defTabSz="1042988" rtl="0" eaLnBrk="0" fontAlgn="base" hangingPunct="0">
              <a:spcBef>
                <a:spcPct val="0"/>
              </a:spcBef>
              <a:spcAft>
                <a:spcPct val="0"/>
              </a:spcAft>
              <a:defRPr sz="2100">
                <a:solidFill>
                  <a:schemeClr val="tx1"/>
                </a:solidFill>
                <a:latin typeface="Arial" panose="020B0604020202020204" pitchFamily="34" charset="0"/>
                <a:cs typeface="Arial" panose="020B0604020202020204" pitchFamily="34" charset="0"/>
              </a:defRPr>
            </a:lvl6pPr>
            <a:lvl7pPr marL="2971800" indent="-228600" algn="l" defTabSz="1042988" rtl="0" eaLnBrk="0" fontAlgn="base" hangingPunct="0">
              <a:spcBef>
                <a:spcPct val="0"/>
              </a:spcBef>
              <a:spcAft>
                <a:spcPct val="0"/>
              </a:spcAft>
              <a:defRPr sz="2100">
                <a:solidFill>
                  <a:schemeClr val="tx1"/>
                </a:solidFill>
                <a:latin typeface="Arial" panose="020B0604020202020204" pitchFamily="34" charset="0"/>
                <a:cs typeface="Arial" panose="020B0604020202020204" pitchFamily="34" charset="0"/>
              </a:defRPr>
            </a:lvl7pPr>
            <a:lvl8pPr marL="3429000" indent="-228600" algn="l" defTabSz="1042988" rtl="0" eaLnBrk="0" fontAlgn="base" hangingPunct="0">
              <a:spcBef>
                <a:spcPct val="0"/>
              </a:spcBef>
              <a:spcAft>
                <a:spcPct val="0"/>
              </a:spcAft>
              <a:defRPr sz="2100">
                <a:solidFill>
                  <a:schemeClr val="tx1"/>
                </a:solidFill>
                <a:latin typeface="Arial" panose="020B0604020202020204" pitchFamily="34" charset="0"/>
                <a:cs typeface="Arial" panose="020B0604020202020204" pitchFamily="34" charset="0"/>
              </a:defRPr>
            </a:lvl8pPr>
            <a:lvl9pPr marL="3886200" indent="-228600" algn="l" defTabSz="1042988" rtl="0" eaLnBrk="0" fontAlgn="base" hangingPunct="0">
              <a:spcBef>
                <a:spcPct val="0"/>
              </a:spcBef>
              <a:spcAft>
                <a:spcPct val="0"/>
              </a:spcAft>
              <a:defRPr sz="2100">
                <a:solidFill>
                  <a:schemeClr val="tx1"/>
                </a:solidFill>
                <a:latin typeface="Arial" panose="020B0604020202020204" pitchFamily="34" charset="0"/>
                <a:cs typeface="Arial" panose="020B0604020202020204" pitchFamily="34" charset="0"/>
              </a:defRPr>
            </a:lvl9pPr>
          </a:lstStyle>
          <a:p>
            <a:fld id="{18E82555-98E7-4083-B655-5ECD3EE8E9E2}" type="slidenum">
              <a:rPr lang="he-IL" altLang="he-IL" sz="1200">
                <a:solidFill>
                  <a:prstClr val="black"/>
                </a:solidFill>
                <a:latin typeface="Calibri" panose="020F0502020204030204" pitchFamily="34" charset="0"/>
              </a:rPr>
              <a:pPr/>
              <a:t>13</a:t>
            </a:fld>
            <a:endParaRPr lang="he-IL" altLang="he-IL" sz="1200">
              <a:solidFill>
                <a:prstClr val="black"/>
              </a:solidFill>
              <a:latin typeface="Calibri" panose="020F0502020204030204" pitchFamily="34" charset="0"/>
            </a:endParaRPr>
          </a:p>
        </p:txBody>
      </p:sp>
    </p:spTree>
    <p:extLst>
      <p:ext uri="{BB962C8B-B14F-4D97-AF65-F5344CB8AC3E}">
        <p14:creationId xmlns:p14="http://schemas.microsoft.com/office/powerpoint/2010/main" val="23037282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a:p>
        </p:txBody>
      </p:sp>
      <p:sp>
        <p:nvSpPr>
          <p:cNvPr id="4" name="Slide Number Placeholder 3"/>
          <p:cNvSpPr>
            <a:spLocks noGrp="1"/>
          </p:cNvSpPr>
          <p:nvPr>
            <p:ph type="sldNum" sz="quarter" idx="10"/>
          </p:nvPr>
        </p:nvSpPr>
        <p:spPr/>
        <p:txBody>
          <a:bodyPr/>
          <a:lstStyle/>
          <a:p>
            <a:fld id="{8900F425-CDE0-44CE-BFDB-B925A3E4FF9F}" type="slidenum">
              <a:rPr lang="he-IL" smtClean="0"/>
              <a:pPr/>
              <a:t>14</a:t>
            </a:fld>
            <a:endParaRPr lang="he-IL"/>
          </a:p>
        </p:txBody>
      </p:sp>
    </p:spTree>
    <p:extLst>
      <p:ext uri="{BB962C8B-B14F-4D97-AF65-F5344CB8AC3E}">
        <p14:creationId xmlns:p14="http://schemas.microsoft.com/office/powerpoint/2010/main" val="24982429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dirty="0"/>
          </a:p>
        </p:txBody>
      </p:sp>
      <p:sp>
        <p:nvSpPr>
          <p:cNvPr id="4" name="Slide Number Placeholder 3"/>
          <p:cNvSpPr>
            <a:spLocks noGrp="1"/>
          </p:cNvSpPr>
          <p:nvPr>
            <p:ph type="sldNum" sz="quarter" idx="10"/>
          </p:nvPr>
        </p:nvSpPr>
        <p:spPr/>
        <p:txBody>
          <a:bodyPr/>
          <a:lstStyle/>
          <a:p>
            <a:fld id="{8900F425-CDE0-44CE-BFDB-B925A3E4FF9F}" type="slidenum">
              <a:rPr lang="he-IL" smtClean="0"/>
              <a:pPr/>
              <a:t>15</a:t>
            </a:fld>
            <a:endParaRPr lang="he-IL"/>
          </a:p>
        </p:txBody>
      </p:sp>
    </p:spTree>
    <p:extLst>
      <p:ext uri="{BB962C8B-B14F-4D97-AF65-F5344CB8AC3E}">
        <p14:creationId xmlns:p14="http://schemas.microsoft.com/office/powerpoint/2010/main" val="26730407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a:p>
        </p:txBody>
      </p:sp>
      <p:sp>
        <p:nvSpPr>
          <p:cNvPr id="4" name="Slide Number Placeholder 3"/>
          <p:cNvSpPr>
            <a:spLocks noGrp="1"/>
          </p:cNvSpPr>
          <p:nvPr>
            <p:ph type="sldNum" sz="quarter" idx="10"/>
          </p:nvPr>
        </p:nvSpPr>
        <p:spPr/>
        <p:txBody>
          <a:bodyPr/>
          <a:lstStyle/>
          <a:p>
            <a:fld id="{8900F425-CDE0-44CE-BFDB-B925A3E4FF9F}" type="slidenum">
              <a:rPr lang="he-IL" smtClean="0"/>
              <a:pPr/>
              <a:t>16</a:t>
            </a:fld>
            <a:endParaRPr lang="he-IL"/>
          </a:p>
        </p:txBody>
      </p:sp>
    </p:spTree>
    <p:extLst>
      <p:ext uri="{BB962C8B-B14F-4D97-AF65-F5344CB8AC3E}">
        <p14:creationId xmlns:p14="http://schemas.microsoft.com/office/powerpoint/2010/main" val="15396865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a:p>
        </p:txBody>
      </p:sp>
      <p:sp>
        <p:nvSpPr>
          <p:cNvPr id="4" name="Slide Number Placeholder 3"/>
          <p:cNvSpPr>
            <a:spLocks noGrp="1"/>
          </p:cNvSpPr>
          <p:nvPr>
            <p:ph type="sldNum" sz="quarter" idx="10"/>
          </p:nvPr>
        </p:nvSpPr>
        <p:spPr/>
        <p:txBody>
          <a:bodyPr/>
          <a:lstStyle/>
          <a:p>
            <a:fld id="{8900F425-CDE0-44CE-BFDB-B925A3E4FF9F}" type="slidenum">
              <a:rPr lang="he-IL" smtClean="0"/>
              <a:pPr/>
              <a:t>17</a:t>
            </a:fld>
            <a:endParaRPr lang="he-IL"/>
          </a:p>
        </p:txBody>
      </p:sp>
    </p:spTree>
    <p:extLst>
      <p:ext uri="{BB962C8B-B14F-4D97-AF65-F5344CB8AC3E}">
        <p14:creationId xmlns:p14="http://schemas.microsoft.com/office/powerpoint/2010/main" val="35735458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a:p>
        </p:txBody>
      </p:sp>
      <p:sp>
        <p:nvSpPr>
          <p:cNvPr id="4" name="Slide Number Placeholder 3"/>
          <p:cNvSpPr>
            <a:spLocks noGrp="1"/>
          </p:cNvSpPr>
          <p:nvPr>
            <p:ph type="sldNum" sz="quarter" idx="10"/>
          </p:nvPr>
        </p:nvSpPr>
        <p:spPr/>
        <p:txBody>
          <a:bodyPr/>
          <a:lstStyle/>
          <a:p>
            <a:fld id="{8900F425-CDE0-44CE-BFDB-B925A3E4FF9F}" type="slidenum">
              <a:rPr lang="he-IL" smtClean="0"/>
              <a:pPr/>
              <a:t>18</a:t>
            </a:fld>
            <a:endParaRPr lang="he-IL"/>
          </a:p>
        </p:txBody>
      </p:sp>
    </p:spTree>
    <p:extLst>
      <p:ext uri="{BB962C8B-B14F-4D97-AF65-F5344CB8AC3E}">
        <p14:creationId xmlns:p14="http://schemas.microsoft.com/office/powerpoint/2010/main" val="21661649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dirty="0"/>
          </a:p>
        </p:txBody>
      </p:sp>
      <p:sp>
        <p:nvSpPr>
          <p:cNvPr id="4" name="Slide Number Placeholder 3"/>
          <p:cNvSpPr>
            <a:spLocks noGrp="1"/>
          </p:cNvSpPr>
          <p:nvPr>
            <p:ph type="sldNum" sz="quarter" idx="10"/>
          </p:nvPr>
        </p:nvSpPr>
        <p:spPr/>
        <p:txBody>
          <a:bodyPr/>
          <a:lstStyle/>
          <a:p>
            <a:fld id="{8900F425-CDE0-44CE-BFDB-B925A3E4FF9F}" type="slidenum">
              <a:rPr lang="he-IL" smtClean="0"/>
              <a:pPr/>
              <a:t>2</a:t>
            </a:fld>
            <a:endParaRPr lang="he-IL"/>
          </a:p>
        </p:txBody>
      </p:sp>
    </p:spTree>
    <p:extLst>
      <p:ext uri="{BB962C8B-B14F-4D97-AF65-F5344CB8AC3E}">
        <p14:creationId xmlns:p14="http://schemas.microsoft.com/office/powerpoint/2010/main" val="36277411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a:p>
        </p:txBody>
      </p:sp>
      <p:sp>
        <p:nvSpPr>
          <p:cNvPr id="4" name="Slide Number Placeholder 3"/>
          <p:cNvSpPr>
            <a:spLocks noGrp="1"/>
          </p:cNvSpPr>
          <p:nvPr>
            <p:ph type="sldNum" sz="quarter" idx="10"/>
          </p:nvPr>
        </p:nvSpPr>
        <p:spPr/>
        <p:txBody>
          <a:bodyPr/>
          <a:lstStyle/>
          <a:p>
            <a:fld id="{8900F425-CDE0-44CE-BFDB-B925A3E4FF9F}" type="slidenum">
              <a:rPr lang="he-IL" smtClean="0"/>
              <a:pPr/>
              <a:t>3</a:t>
            </a:fld>
            <a:endParaRPr lang="he-IL"/>
          </a:p>
        </p:txBody>
      </p:sp>
    </p:spTree>
    <p:extLst>
      <p:ext uri="{BB962C8B-B14F-4D97-AF65-F5344CB8AC3E}">
        <p14:creationId xmlns:p14="http://schemas.microsoft.com/office/powerpoint/2010/main" val="15047362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a:p>
        </p:txBody>
      </p:sp>
      <p:sp>
        <p:nvSpPr>
          <p:cNvPr id="4" name="Slide Number Placeholder 3"/>
          <p:cNvSpPr>
            <a:spLocks noGrp="1"/>
          </p:cNvSpPr>
          <p:nvPr>
            <p:ph type="sldNum" sz="quarter" idx="10"/>
          </p:nvPr>
        </p:nvSpPr>
        <p:spPr/>
        <p:txBody>
          <a:bodyPr/>
          <a:lstStyle/>
          <a:p>
            <a:fld id="{8900F425-CDE0-44CE-BFDB-B925A3E4FF9F}" type="slidenum">
              <a:rPr lang="he-IL" smtClean="0"/>
              <a:pPr/>
              <a:t>4</a:t>
            </a:fld>
            <a:endParaRPr lang="he-IL"/>
          </a:p>
        </p:txBody>
      </p:sp>
    </p:spTree>
    <p:extLst>
      <p:ext uri="{BB962C8B-B14F-4D97-AF65-F5344CB8AC3E}">
        <p14:creationId xmlns:p14="http://schemas.microsoft.com/office/powerpoint/2010/main" val="947018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a:p>
        </p:txBody>
      </p:sp>
      <p:sp>
        <p:nvSpPr>
          <p:cNvPr id="4" name="Slide Number Placeholder 3"/>
          <p:cNvSpPr>
            <a:spLocks noGrp="1"/>
          </p:cNvSpPr>
          <p:nvPr>
            <p:ph type="sldNum" sz="quarter" idx="10"/>
          </p:nvPr>
        </p:nvSpPr>
        <p:spPr/>
        <p:txBody>
          <a:bodyPr/>
          <a:lstStyle/>
          <a:p>
            <a:fld id="{8900F425-CDE0-44CE-BFDB-B925A3E4FF9F}" type="slidenum">
              <a:rPr lang="he-IL" smtClean="0"/>
              <a:pPr/>
              <a:t>5</a:t>
            </a:fld>
            <a:endParaRPr lang="he-IL"/>
          </a:p>
        </p:txBody>
      </p:sp>
    </p:spTree>
    <p:extLst>
      <p:ext uri="{BB962C8B-B14F-4D97-AF65-F5344CB8AC3E}">
        <p14:creationId xmlns:p14="http://schemas.microsoft.com/office/powerpoint/2010/main" val="42318064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a:p>
        </p:txBody>
      </p:sp>
      <p:sp>
        <p:nvSpPr>
          <p:cNvPr id="4" name="Slide Number Placeholder 3"/>
          <p:cNvSpPr>
            <a:spLocks noGrp="1"/>
          </p:cNvSpPr>
          <p:nvPr>
            <p:ph type="sldNum" sz="quarter" idx="10"/>
          </p:nvPr>
        </p:nvSpPr>
        <p:spPr/>
        <p:txBody>
          <a:bodyPr/>
          <a:lstStyle/>
          <a:p>
            <a:fld id="{8900F425-CDE0-44CE-BFDB-B925A3E4FF9F}" type="slidenum">
              <a:rPr lang="he-IL" smtClean="0"/>
              <a:pPr/>
              <a:t>6</a:t>
            </a:fld>
            <a:endParaRPr lang="he-IL"/>
          </a:p>
        </p:txBody>
      </p:sp>
    </p:spTree>
    <p:extLst>
      <p:ext uri="{BB962C8B-B14F-4D97-AF65-F5344CB8AC3E}">
        <p14:creationId xmlns:p14="http://schemas.microsoft.com/office/powerpoint/2010/main" val="1259614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a:p>
        </p:txBody>
      </p:sp>
      <p:sp>
        <p:nvSpPr>
          <p:cNvPr id="4" name="Slide Number Placeholder 3"/>
          <p:cNvSpPr>
            <a:spLocks noGrp="1"/>
          </p:cNvSpPr>
          <p:nvPr>
            <p:ph type="sldNum" sz="quarter" idx="10"/>
          </p:nvPr>
        </p:nvSpPr>
        <p:spPr/>
        <p:txBody>
          <a:bodyPr/>
          <a:lstStyle/>
          <a:p>
            <a:fld id="{8900F425-CDE0-44CE-BFDB-B925A3E4FF9F}" type="slidenum">
              <a:rPr lang="he-IL" smtClean="0"/>
              <a:pPr/>
              <a:t>7</a:t>
            </a:fld>
            <a:endParaRPr lang="he-IL"/>
          </a:p>
        </p:txBody>
      </p:sp>
    </p:spTree>
    <p:extLst>
      <p:ext uri="{BB962C8B-B14F-4D97-AF65-F5344CB8AC3E}">
        <p14:creationId xmlns:p14="http://schemas.microsoft.com/office/powerpoint/2010/main" val="38585271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a:p>
        </p:txBody>
      </p:sp>
      <p:sp>
        <p:nvSpPr>
          <p:cNvPr id="4" name="Slide Number Placeholder 3"/>
          <p:cNvSpPr>
            <a:spLocks noGrp="1"/>
          </p:cNvSpPr>
          <p:nvPr>
            <p:ph type="sldNum" sz="quarter" idx="10"/>
          </p:nvPr>
        </p:nvSpPr>
        <p:spPr/>
        <p:txBody>
          <a:bodyPr/>
          <a:lstStyle/>
          <a:p>
            <a:fld id="{8900F425-CDE0-44CE-BFDB-B925A3E4FF9F}" type="slidenum">
              <a:rPr lang="he-IL" smtClean="0"/>
              <a:pPr/>
              <a:t>8</a:t>
            </a:fld>
            <a:endParaRPr lang="he-IL"/>
          </a:p>
        </p:txBody>
      </p:sp>
    </p:spTree>
    <p:extLst>
      <p:ext uri="{BB962C8B-B14F-4D97-AF65-F5344CB8AC3E}">
        <p14:creationId xmlns:p14="http://schemas.microsoft.com/office/powerpoint/2010/main" val="37637576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a:p>
        </p:txBody>
      </p:sp>
      <p:sp>
        <p:nvSpPr>
          <p:cNvPr id="4" name="Slide Number Placeholder 3"/>
          <p:cNvSpPr>
            <a:spLocks noGrp="1"/>
          </p:cNvSpPr>
          <p:nvPr>
            <p:ph type="sldNum" sz="quarter" idx="10"/>
          </p:nvPr>
        </p:nvSpPr>
        <p:spPr/>
        <p:txBody>
          <a:bodyPr/>
          <a:lstStyle/>
          <a:p>
            <a:fld id="{8900F425-CDE0-44CE-BFDB-B925A3E4FF9F}" type="slidenum">
              <a:rPr lang="he-IL" smtClean="0"/>
              <a:pPr/>
              <a:t>9</a:t>
            </a:fld>
            <a:endParaRPr lang="he-IL"/>
          </a:p>
        </p:txBody>
      </p:sp>
    </p:spTree>
    <p:extLst>
      <p:ext uri="{BB962C8B-B14F-4D97-AF65-F5344CB8AC3E}">
        <p14:creationId xmlns:p14="http://schemas.microsoft.com/office/powerpoint/2010/main" val="3478505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802005" y="2348893"/>
            <a:ext cx="9089390" cy="1620771"/>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604010" y="4284716"/>
            <a:ext cx="7485380" cy="1932323"/>
          </a:xfrm>
        </p:spPr>
        <p:txBody>
          <a:bodyPr/>
          <a:lstStyle>
            <a:lvl1pPr marL="0" indent="0" algn="ctr">
              <a:buNone/>
              <a:defRPr>
                <a:solidFill>
                  <a:schemeClr val="tx1">
                    <a:tint val="75000"/>
                  </a:schemeClr>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4D2B1224-F879-49A3-B163-88E7E1BC284B}" type="datetimeFigureOut">
              <a:rPr lang="he-IL" smtClean="0"/>
              <a:pPr/>
              <a:t>כ"ח/סיון/תשע"ז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57541960-337A-4C12-AD5B-F5F67C3B9C39}" type="slidenum">
              <a:rPr lang="he-IL" smtClean="0"/>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4D2B1224-F879-49A3-B163-88E7E1BC284B}" type="datetimeFigureOut">
              <a:rPr lang="he-IL" smtClean="0"/>
              <a:pPr/>
              <a:t>כ"ח/סיון/תשע"ז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57541960-337A-4C12-AD5B-F5F67C3B9C39}"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9067112" y="334306"/>
            <a:ext cx="2812588" cy="7113188"/>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625639" y="334306"/>
            <a:ext cx="8263250" cy="7113188"/>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4D2B1224-F879-49A3-B163-88E7E1BC284B}" type="datetimeFigureOut">
              <a:rPr lang="he-IL" smtClean="0"/>
              <a:pPr/>
              <a:t>כ"ח/סיון/תשע"ז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57541960-337A-4C12-AD5B-F5F67C3B9C39}" type="slidenum">
              <a:rPr lang="he-IL" smtClean="0"/>
              <a:pPr/>
              <a:t>‹#›</a:t>
            </a:fld>
            <a:endParaRPr lang="he-I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802005" y="2348893"/>
            <a:ext cx="9089390" cy="1620771"/>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604010" y="4284716"/>
            <a:ext cx="7485380" cy="1932323"/>
          </a:xfrm>
        </p:spPr>
        <p:txBody>
          <a:bodyPr/>
          <a:lstStyle>
            <a:lvl1pPr marL="0" indent="0" algn="ctr">
              <a:buNone/>
              <a:defRPr>
                <a:solidFill>
                  <a:schemeClr val="tx1">
                    <a:tint val="75000"/>
                  </a:schemeClr>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lvl1pPr>
              <a:defRPr/>
            </a:lvl1pPr>
          </a:lstStyle>
          <a:p>
            <a:pPr>
              <a:defRPr/>
            </a:pPr>
            <a:fld id="{94094359-5427-4D97-9F0E-C78752E9F57E}" type="datetimeFigureOut">
              <a:rPr lang="he-IL">
                <a:solidFill>
                  <a:prstClr val="black">
                    <a:tint val="75000"/>
                  </a:prstClr>
                </a:solidFill>
              </a:rPr>
              <a:pPr>
                <a:defRPr/>
              </a:pPr>
              <a:t>כ"ח/סיון/תשע"ז</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lvl1pPr>
              <a:defRPr/>
            </a:lvl1pPr>
          </a:lstStyle>
          <a:p>
            <a:pPr>
              <a:defRPr/>
            </a:pPr>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lvl1pPr>
              <a:defRPr/>
            </a:lvl1pPr>
          </a:lstStyle>
          <a:p>
            <a:fld id="{AF87C1CD-78BF-4CE9-BDF1-EBFD63613689}" type="slidenum">
              <a:rPr lang="he-IL" altLang="he-IL"/>
              <a:pPr/>
              <a:t>‹#›</a:t>
            </a:fld>
            <a:endParaRPr lang="he-IL" altLang="he-IL"/>
          </a:p>
        </p:txBody>
      </p:sp>
    </p:spTree>
    <p:extLst>
      <p:ext uri="{BB962C8B-B14F-4D97-AF65-F5344CB8AC3E}">
        <p14:creationId xmlns:p14="http://schemas.microsoft.com/office/powerpoint/2010/main" val="29204925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lvl1pPr>
              <a:defRPr/>
            </a:lvl1pPr>
          </a:lstStyle>
          <a:p>
            <a:pPr>
              <a:defRPr/>
            </a:pPr>
            <a:fld id="{F30681B8-1AFB-4FB7-8BB4-599CECC19898}" type="datetimeFigureOut">
              <a:rPr lang="he-IL">
                <a:solidFill>
                  <a:prstClr val="black">
                    <a:tint val="75000"/>
                  </a:prstClr>
                </a:solidFill>
              </a:rPr>
              <a:pPr>
                <a:defRPr/>
              </a:pPr>
              <a:t>כ"ח/סיון/תשע"ז</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lvl1pPr>
              <a:defRPr/>
            </a:lvl1pPr>
          </a:lstStyle>
          <a:p>
            <a:pPr>
              <a:defRPr/>
            </a:pPr>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lvl1pPr>
              <a:defRPr/>
            </a:lvl1pPr>
          </a:lstStyle>
          <a:p>
            <a:fld id="{0EE8FC5F-0B04-4722-9B6D-472D5D00F26B}" type="slidenum">
              <a:rPr lang="he-IL" altLang="he-IL"/>
              <a:pPr/>
              <a:t>‹#›</a:t>
            </a:fld>
            <a:endParaRPr lang="he-IL" altLang="he-IL"/>
          </a:p>
        </p:txBody>
      </p:sp>
    </p:spTree>
    <p:extLst>
      <p:ext uri="{BB962C8B-B14F-4D97-AF65-F5344CB8AC3E}">
        <p14:creationId xmlns:p14="http://schemas.microsoft.com/office/powerpoint/2010/main" val="7551456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44705" y="4858812"/>
            <a:ext cx="9089390" cy="1501751"/>
          </a:xfrm>
        </p:spPr>
        <p:txBody>
          <a:bodyPr anchor="t"/>
          <a:lstStyle>
            <a:lvl1pPr algn="r">
              <a:defRPr sz="46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44705" y="3204786"/>
            <a:ext cx="9089390" cy="1654026"/>
          </a:xfrm>
        </p:spPr>
        <p:txBody>
          <a:bodyPr anchor="b"/>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lvl1pPr>
              <a:defRPr/>
            </a:lvl1pPr>
          </a:lstStyle>
          <a:p>
            <a:pPr>
              <a:defRPr/>
            </a:pPr>
            <a:fld id="{A6F1A4F1-A7D1-492F-9F13-0B8769380ED1}" type="datetimeFigureOut">
              <a:rPr lang="he-IL">
                <a:solidFill>
                  <a:prstClr val="black">
                    <a:tint val="75000"/>
                  </a:prstClr>
                </a:solidFill>
              </a:rPr>
              <a:pPr>
                <a:defRPr/>
              </a:pPr>
              <a:t>כ"ח/סיון/תשע"ז</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lvl1pPr>
              <a:defRPr/>
            </a:lvl1pPr>
          </a:lstStyle>
          <a:p>
            <a:pPr>
              <a:defRPr/>
            </a:pPr>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lvl1pPr>
              <a:defRPr/>
            </a:lvl1pPr>
          </a:lstStyle>
          <a:p>
            <a:fld id="{E561978C-29C5-48CE-A88C-BD2B3DEF6F67}" type="slidenum">
              <a:rPr lang="he-IL" altLang="he-IL"/>
              <a:pPr/>
              <a:t>‹#›</a:t>
            </a:fld>
            <a:endParaRPr lang="he-IL" altLang="he-IL"/>
          </a:p>
        </p:txBody>
      </p:sp>
    </p:spTree>
    <p:extLst>
      <p:ext uri="{BB962C8B-B14F-4D97-AF65-F5344CB8AC3E}">
        <p14:creationId xmlns:p14="http://schemas.microsoft.com/office/powerpoint/2010/main" val="30756749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625639" y="1944575"/>
            <a:ext cx="5537918" cy="55029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341781" y="1944575"/>
            <a:ext cx="5537919" cy="55029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3"/>
          <p:cNvSpPr>
            <a:spLocks noGrp="1"/>
          </p:cNvSpPr>
          <p:nvPr>
            <p:ph type="dt" sz="half" idx="10"/>
          </p:nvPr>
        </p:nvSpPr>
        <p:spPr/>
        <p:txBody>
          <a:bodyPr/>
          <a:lstStyle>
            <a:lvl1pPr>
              <a:defRPr/>
            </a:lvl1pPr>
          </a:lstStyle>
          <a:p>
            <a:pPr>
              <a:defRPr/>
            </a:pPr>
            <a:fld id="{1267AEB1-1C4A-43C5-B6F2-5A1C12DD916C}" type="datetimeFigureOut">
              <a:rPr lang="he-IL">
                <a:solidFill>
                  <a:prstClr val="black">
                    <a:tint val="75000"/>
                  </a:prstClr>
                </a:solidFill>
              </a:rPr>
              <a:pPr>
                <a:defRPr/>
              </a:pPr>
              <a:t>כ"ח/סיון/תשע"ז</a:t>
            </a:fld>
            <a:endParaRPr lang="he-IL">
              <a:solidFill>
                <a:prstClr val="black">
                  <a:tint val="75000"/>
                </a:prstClr>
              </a:solidFill>
            </a:endParaRPr>
          </a:p>
        </p:txBody>
      </p:sp>
      <p:sp>
        <p:nvSpPr>
          <p:cNvPr id="6" name="מציין מיקום של כותרת תחתונה 4"/>
          <p:cNvSpPr>
            <a:spLocks noGrp="1"/>
          </p:cNvSpPr>
          <p:nvPr>
            <p:ph type="ftr" sz="quarter" idx="11"/>
          </p:nvPr>
        </p:nvSpPr>
        <p:spPr/>
        <p:txBody>
          <a:bodyPr/>
          <a:lstStyle>
            <a:lvl1pPr>
              <a:defRPr/>
            </a:lvl1pPr>
          </a:lstStyle>
          <a:p>
            <a:pPr>
              <a:defRPr/>
            </a:pPr>
            <a:endParaRPr lang="he-IL">
              <a:solidFill>
                <a:prstClr val="black">
                  <a:tint val="75000"/>
                </a:prstClr>
              </a:solidFill>
            </a:endParaRPr>
          </a:p>
        </p:txBody>
      </p:sp>
      <p:sp>
        <p:nvSpPr>
          <p:cNvPr id="7" name="מציין מיקום של מספר שקופית 5"/>
          <p:cNvSpPr>
            <a:spLocks noGrp="1"/>
          </p:cNvSpPr>
          <p:nvPr>
            <p:ph type="sldNum" sz="quarter" idx="12"/>
          </p:nvPr>
        </p:nvSpPr>
        <p:spPr/>
        <p:txBody>
          <a:bodyPr/>
          <a:lstStyle>
            <a:lvl1pPr>
              <a:defRPr/>
            </a:lvl1pPr>
          </a:lstStyle>
          <a:p>
            <a:fld id="{6C271A59-D02A-45A8-89B1-5292CF5960C1}" type="slidenum">
              <a:rPr lang="he-IL" altLang="he-IL"/>
              <a:pPr/>
              <a:t>‹#›</a:t>
            </a:fld>
            <a:endParaRPr lang="he-IL" altLang="he-IL"/>
          </a:p>
        </p:txBody>
      </p:sp>
    </p:spTree>
    <p:extLst>
      <p:ext uri="{BB962C8B-B14F-4D97-AF65-F5344CB8AC3E}">
        <p14:creationId xmlns:p14="http://schemas.microsoft.com/office/powerpoint/2010/main" val="32624974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534670" y="302801"/>
            <a:ext cx="9624060" cy="1260211"/>
          </a:xfrm>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534670" y="1692533"/>
            <a:ext cx="4724775" cy="705367"/>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534670" y="2397901"/>
            <a:ext cx="4724775" cy="4356478"/>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5432099" y="1692533"/>
            <a:ext cx="4726631" cy="705367"/>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5432099" y="2397901"/>
            <a:ext cx="4726631" cy="4356478"/>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3"/>
          <p:cNvSpPr>
            <a:spLocks noGrp="1"/>
          </p:cNvSpPr>
          <p:nvPr>
            <p:ph type="dt" sz="half" idx="10"/>
          </p:nvPr>
        </p:nvSpPr>
        <p:spPr/>
        <p:txBody>
          <a:bodyPr/>
          <a:lstStyle>
            <a:lvl1pPr>
              <a:defRPr/>
            </a:lvl1pPr>
          </a:lstStyle>
          <a:p>
            <a:pPr>
              <a:defRPr/>
            </a:pPr>
            <a:fld id="{0269BC99-0B8B-4596-8604-935653A41A7E}" type="datetimeFigureOut">
              <a:rPr lang="he-IL">
                <a:solidFill>
                  <a:prstClr val="black">
                    <a:tint val="75000"/>
                  </a:prstClr>
                </a:solidFill>
              </a:rPr>
              <a:pPr>
                <a:defRPr/>
              </a:pPr>
              <a:t>כ"ח/סיון/תשע"ז</a:t>
            </a:fld>
            <a:endParaRPr lang="he-IL">
              <a:solidFill>
                <a:prstClr val="black">
                  <a:tint val="75000"/>
                </a:prstClr>
              </a:solidFill>
            </a:endParaRPr>
          </a:p>
        </p:txBody>
      </p:sp>
      <p:sp>
        <p:nvSpPr>
          <p:cNvPr id="8" name="מציין מיקום של כותרת תחתונה 4"/>
          <p:cNvSpPr>
            <a:spLocks noGrp="1"/>
          </p:cNvSpPr>
          <p:nvPr>
            <p:ph type="ftr" sz="quarter" idx="11"/>
          </p:nvPr>
        </p:nvSpPr>
        <p:spPr/>
        <p:txBody>
          <a:bodyPr/>
          <a:lstStyle>
            <a:lvl1pPr>
              <a:defRPr/>
            </a:lvl1pPr>
          </a:lstStyle>
          <a:p>
            <a:pPr>
              <a:defRPr/>
            </a:pPr>
            <a:endParaRPr lang="he-IL">
              <a:solidFill>
                <a:prstClr val="black">
                  <a:tint val="75000"/>
                </a:prstClr>
              </a:solidFill>
            </a:endParaRPr>
          </a:p>
        </p:txBody>
      </p:sp>
      <p:sp>
        <p:nvSpPr>
          <p:cNvPr id="9" name="מציין מיקום של מספר שקופית 5"/>
          <p:cNvSpPr>
            <a:spLocks noGrp="1"/>
          </p:cNvSpPr>
          <p:nvPr>
            <p:ph type="sldNum" sz="quarter" idx="12"/>
          </p:nvPr>
        </p:nvSpPr>
        <p:spPr/>
        <p:txBody>
          <a:bodyPr/>
          <a:lstStyle>
            <a:lvl1pPr>
              <a:defRPr/>
            </a:lvl1pPr>
          </a:lstStyle>
          <a:p>
            <a:fld id="{056F60BC-A032-4C32-BBF4-4506F6F7B111}" type="slidenum">
              <a:rPr lang="he-IL" altLang="he-IL"/>
              <a:pPr/>
              <a:t>‹#›</a:t>
            </a:fld>
            <a:endParaRPr lang="he-IL" altLang="he-IL"/>
          </a:p>
        </p:txBody>
      </p:sp>
    </p:spTree>
    <p:extLst>
      <p:ext uri="{BB962C8B-B14F-4D97-AF65-F5344CB8AC3E}">
        <p14:creationId xmlns:p14="http://schemas.microsoft.com/office/powerpoint/2010/main" val="29353280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3"/>
          <p:cNvSpPr>
            <a:spLocks noGrp="1"/>
          </p:cNvSpPr>
          <p:nvPr>
            <p:ph type="dt" sz="half" idx="10"/>
          </p:nvPr>
        </p:nvSpPr>
        <p:spPr/>
        <p:txBody>
          <a:bodyPr/>
          <a:lstStyle>
            <a:lvl1pPr>
              <a:defRPr/>
            </a:lvl1pPr>
          </a:lstStyle>
          <a:p>
            <a:pPr>
              <a:defRPr/>
            </a:pPr>
            <a:fld id="{027DD9FE-0953-48E1-A1D1-1FBDED0BE629}" type="datetimeFigureOut">
              <a:rPr lang="he-IL">
                <a:solidFill>
                  <a:prstClr val="black">
                    <a:tint val="75000"/>
                  </a:prstClr>
                </a:solidFill>
              </a:rPr>
              <a:pPr>
                <a:defRPr/>
              </a:pPr>
              <a:t>כ"ח/סיון/תשע"ז</a:t>
            </a:fld>
            <a:endParaRPr lang="he-IL">
              <a:solidFill>
                <a:prstClr val="black">
                  <a:tint val="75000"/>
                </a:prstClr>
              </a:solidFill>
            </a:endParaRPr>
          </a:p>
        </p:txBody>
      </p:sp>
      <p:sp>
        <p:nvSpPr>
          <p:cNvPr id="4" name="מציין מיקום של כותרת תחתונה 4"/>
          <p:cNvSpPr>
            <a:spLocks noGrp="1"/>
          </p:cNvSpPr>
          <p:nvPr>
            <p:ph type="ftr" sz="quarter" idx="11"/>
          </p:nvPr>
        </p:nvSpPr>
        <p:spPr/>
        <p:txBody>
          <a:bodyPr/>
          <a:lstStyle>
            <a:lvl1pPr>
              <a:defRPr/>
            </a:lvl1pPr>
          </a:lstStyle>
          <a:p>
            <a:pPr>
              <a:defRPr/>
            </a:pPr>
            <a:endParaRPr lang="he-IL">
              <a:solidFill>
                <a:prstClr val="black">
                  <a:tint val="75000"/>
                </a:prstClr>
              </a:solidFill>
            </a:endParaRPr>
          </a:p>
        </p:txBody>
      </p:sp>
      <p:sp>
        <p:nvSpPr>
          <p:cNvPr id="5" name="מציין מיקום של מספר שקופית 5"/>
          <p:cNvSpPr>
            <a:spLocks noGrp="1"/>
          </p:cNvSpPr>
          <p:nvPr>
            <p:ph type="sldNum" sz="quarter" idx="12"/>
          </p:nvPr>
        </p:nvSpPr>
        <p:spPr/>
        <p:txBody>
          <a:bodyPr/>
          <a:lstStyle>
            <a:lvl1pPr>
              <a:defRPr/>
            </a:lvl1pPr>
          </a:lstStyle>
          <a:p>
            <a:fld id="{19563922-9203-49AE-B17F-BF3642303C1A}" type="slidenum">
              <a:rPr lang="he-IL" altLang="he-IL"/>
              <a:pPr/>
              <a:t>‹#›</a:t>
            </a:fld>
            <a:endParaRPr lang="he-IL" altLang="he-IL"/>
          </a:p>
        </p:txBody>
      </p:sp>
    </p:spTree>
    <p:extLst>
      <p:ext uri="{BB962C8B-B14F-4D97-AF65-F5344CB8AC3E}">
        <p14:creationId xmlns:p14="http://schemas.microsoft.com/office/powerpoint/2010/main" val="26086655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3"/>
          <p:cNvSpPr>
            <a:spLocks noGrp="1"/>
          </p:cNvSpPr>
          <p:nvPr>
            <p:ph type="dt" sz="half" idx="10"/>
          </p:nvPr>
        </p:nvSpPr>
        <p:spPr/>
        <p:txBody>
          <a:bodyPr/>
          <a:lstStyle>
            <a:lvl1pPr>
              <a:defRPr/>
            </a:lvl1pPr>
          </a:lstStyle>
          <a:p>
            <a:pPr>
              <a:defRPr/>
            </a:pPr>
            <a:fld id="{91CD94CD-FA65-4205-B17D-00DC4C1F3695}" type="datetimeFigureOut">
              <a:rPr lang="he-IL">
                <a:solidFill>
                  <a:prstClr val="black">
                    <a:tint val="75000"/>
                  </a:prstClr>
                </a:solidFill>
              </a:rPr>
              <a:pPr>
                <a:defRPr/>
              </a:pPr>
              <a:t>כ"ח/סיון/תשע"ז</a:t>
            </a:fld>
            <a:endParaRPr lang="he-IL">
              <a:solidFill>
                <a:prstClr val="black">
                  <a:tint val="75000"/>
                </a:prstClr>
              </a:solidFill>
            </a:endParaRPr>
          </a:p>
        </p:txBody>
      </p:sp>
      <p:sp>
        <p:nvSpPr>
          <p:cNvPr id="3" name="מציין מיקום של כותרת תחתונה 4"/>
          <p:cNvSpPr>
            <a:spLocks noGrp="1"/>
          </p:cNvSpPr>
          <p:nvPr>
            <p:ph type="ftr" sz="quarter" idx="11"/>
          </p:nvPr>
        </p:nvSpPr>
        <p:spPr/>
        <p:txBody>
          <a:bodyPr/>
          <a:lstStyle>
            <a:lvl1pPr>
              <a:defRPr/>
            </a:lvl1pPr>
          </a:lstStyle>
          <a:p>
            <a:pPr>
              <a:defRPr/>
            </a:pPr>
            <a:endParaRPr lang="he-IL">
              <a:solidFill>
                <a:prstClr val="black">
                  <a:tint val="75000"/>
                </a:prstClr>
              </a:solidFill>
            </a:endParaRPr>
          </a:p>
        </p:txBody>
      </p:sp>
      <p:sp>
        <p:nvSpPr>
          <p:cNvPr id="4" name="מציין מיקום של מספר שקופית 5"/>
          <p:cNvSpPr>
            <a:spLocks noGrp="1"/>
          </p:cNvSpPr>
          <p:nvPr>
            <p:ph type="sldNum" sz="quarter" idx="12"/>
          </p:nvPr>
        </p:nvSpPr>
        <p:spPr/>
        <p:txBody>
          <a:bodyPr/>
          <a:lstStyle>
            <a:lvl1pPr>
              <a:defRPr/>
            </a:lvl1pPr>
          </a:lstStyle>
          <a:p>
            <a:fld id="{27AED12B-5670-4157-9A35-1961A6444FC6}" type="slidenum">
              <a:rPr lang="he-IL" altLang="he-IL"/>
              <a:pPr/>
              <a:t>‹#›</a:t>
            </a:fld>
            <a:endParaRPr lang="he-IL" altLang="he-IL"/>
          </a:p>
        </p:txBody>
      </p:sp>
    </p:spTree>
    <p:extLst>
      <p:ext uri="{BB962C8B-B14F-4D97-AF65-F5344CB8AC3E}">
        <p14:creationId xmlns:p14="http://schemas.microsoft.com/office/powerpoint/2010/main" val="34080341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534671" y="301050"/>
            <a:ext cx="3518055" cy="1281214"/>
          </a:xfrm>
        </p:spPr>
        <p:txBody>
          <a:bodyPr anchor="b"/>
          <a:lstStyle>
            <a:lvl1pPr algn="r">
              <a:defRPr sz="23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4180822" y="301051"/>
            <a:ext cx="5977908" cy="6453328"/>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534671" y="1582265"/>
            <a:ext cx="3518055" cy="5172114"/>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lang="he-IL" smtClean="0"/>
              <a:t>לחץ כדי לערוך סגנונות טקסט של תבנית בסיס</a:t>
            </a:r>
          </a:p>
        </p:txBody>
      </p:sp>
      <p:sp>
        <p:nvSpPr>
          <p:cNvPr id="5" name="מציין מיקום של תאריך 3"/>
          <p:cNvSpPr>
            <a:spLocks noGrp="1"/>
          </p:cNvSpPr>
          <p:nvPr>
            <p:ph type="dt" sz="half" idx="10"/>
          </p:nvPr>
        </p:nvSpPr>
        <p:spPr/>
        <p:txBody>
          <a:bodyPr/>
          <a:lstStyle>
            <a:lvl1pPr>
              <a:defRPr/>
            </a:lvl1pPr>
          </a:lstStyle>
          <a:p>
            <a:pPr>
              <a:defRPr/>
            </a:pPr>
            <a:fld id="{B54E7BF2-3885-45A1-A34D-1E14110CF104}" type="datetimeFigureOut">
              <a:rPr lang="he-IL">
                <a:solidFill>
                  <a:prstClr val="black">
                    <a:tint val="75000"/>
                  </a:prstClr>
                </a:solidFill>
              </a:rPr>
              <a:pPr>
                <a:defRPr/>
              </a:pPr>
              <a:t>כ"ח/סיון/תשע"ז</a:t>
            </a:fld>
            <a:endParaRPr lang="he-IL">
              <a:solidFill>
                <a:prstClr val="black">
                  <a:tint val="75000"/>
                </a:prstClr>
              </a:solidFill>
            </a:endParaRPr>
          </a:p>
        </p:txBody>
      </p:sp>
      <p:sp>
        <p:nvSpPr>
          <p:cNvPr id="6" name="מציין מיקום של כותרת תחתונה 4"/>
          <p:cNvSpPr>
            <a:spLocks noGrp="1"/>
          </p:cNvSpPr>
          <p:nvPr>
            <p:ph type="ftr" sz="quarter" idx="11"/>
          </p:nvPr>
        </p:nvSpPr>
        <p:spPr/>
        <p:txBody>
          <a:bodyPr/>
          <a:lstStyle>
            <a:lvl1pPr>
              <a:defRPr/>
            </a:lvl1pPr>
          </a:lstStyle>
          <a:p>
            <a:pPr>
              <a:defRPr/>
            </a:pPr>
            <a:endParaRPr lang="he-IL">
              <a:solidFill>
                <a:prstClr val="black">
                  <a:tint val="75000"/>
                </a:prstClr>
              </a:solidFill>
            </a:endParaRPr>
          </a:p>
        </p:txBody>
      </p:sp>
      <p:sp>
        <p:nvSpPr>
          <p:cNvPr id="7" name="מציין מיקום של מספר שקופית 5"/>
          <p:cNvSpPr>
            <a:spLocks noGrp="1"/>
          </p:cNvSpPr>
          <p:nvPr>
            <p:ph type="sldNum" sz="quarter" idx="12"/>
          </p:nvPr>
        </p:nvSpPr>
        <p:spPr/>
        <p:txBody>
          <a:bodyPr/>
          <a:lstStyle>
            <a:lvl1pPr>
              <a:defRPr/>
            </a:lvl1pPr>
          </a:lstStyle>
          <a:p>
            <a:fld id="{9FE67EA5-F01C-4412-B66F-EECA58123991}" type="slidenum">
              <a:rPr lang="he-IL" altLang="he-IL"/>
              <a:pPr/>
              <a:t>‹#›</a:t>
            </a:fld>
            <a:endParaRPr lang="he-IL" altLang="he-IL"/>
          </a:p>
        </p:txBody>
      </p:sp>
    </p:spTree>
    <p:extLst>
      <p:ext uri="{BB962C8B-B14F-4D97-AF65-F5344CB8AC3E}">
        <p14:creationId xmlns:p14="http://schemas.microsoft.com/office/powerpoint/2010/main" val="403908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4D2B1224-F879-49A3-B163-88E7E1BC284B}" type="datetimeFigureOut">
              <a:rPr lang="he-IL" smtClean="0"/>
              <a:pPr/>
              <a:t>כ"ח/סיון/תשע"ז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57541960-337A-4C12-AD5B-F5F67C3B9C39}" type="slidenum">
              <a:rPr lang="he-IL" smtClean="0"/>
              <a:pPr/>
              <a:t>‹#›</a:t>
            </a:fld>
            <a:endParaRPr lang="he-IL"/>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2095981" y="5292884"/>
            <a:ext cx="6416040" cy="624855"/>
          </a:xfrm>
        </p:spPr>
        <p:txBody>
          <a:bodyPr anchor="b"/>
          <a:lstStyle>
            <a:lvl1pPr algn="r">
              <a:defRPr sz="23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2095981" y="675613"/>
            <a:ext cx="6416040" cy="4536758"/>
          </a:xfrm>
        </p:spPr>
        <p:txBody>
          <a:bodyPr rtlCol="1">
            <a:normAutofit/>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pPr lvl="0"/>
            <a:endParaRPr lang="he-IL" noProof="0"/>
          </a:p>
        </p:txBody>
      </p:sp>
      <p:sp>
        <p:nvSpPr>
          <p:cNvPr id="4" name="מציין מיקום טקסט 3"/>
          <p:cNvSpPr>
            <a:spLocks noGrp="1"/>
          </p:cNvSpPr>
          <p:nvPr>
            <p:ph type="body" sz="half" idx="2"/>
          </p:nvPr>
        </p:nvSpPr>
        <p:spPr>
          <a:xfrm>
            <a:off x="2095981" y="5917739"/>
            <a:ext cx="6416040" cy="887398"/>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lang="he-IL" smtClean="0"/>
              <a:t>לחץ כדי לערוך סגנונות טקסט של תבנית בסיס</a:t>
            </a:r>
          </a:p>
        </p:txBody>
      </p:sp>
      <p:sp>
        <p:nvSpPr>
          <p:cNvPr id="5" name="מציין מיקום של תאריך 3"/>
          <p:cNvSpPr>
            <a:spLocks noGrp="1"/>
          </p:cNvSpPr>
          <p:nvPr>
            <p:ph type="dt" sz="half" idx="10"/>
          </p:nvPr>
        </p:nvSpPr>
        <p:spPr/>
        <p:txBody>
          <a:bodyPr/>
          <a:lstStyle>
            <a:lvl1pPr>
              <a:defRPr/>
            </a:lvl1pPr>
          </a:lstStyle>
          <a:p>
            <a:pPr>
              <a:defRPr/>
            </a:pPr>
            <a:fld id="{D35D9BCE-4CF2-4542-9F23-FA2902E42736}" type="datetimeFigureOut">
              <a:rPr lang="he-IL">
                <a:solidFill>
                  <a:prstClr val="black">
                    <a:tint val="75000"/>
                  </a:prstClr>
                </a:solidFill>
              </a:rPr>
              <a:pPr>
                <a:defRPr/>
              </a:pPr>
              <a:t>כ"ח/סיון/תשע"ז</a:t>
            </a:fld>
            <a:endParaRPr lang="he-IL">
              <a:solidFill>
                <a:prstClr val="black">
                  <a:tint val="75000"/>
                </a:prstClr>
              </a:solidFill>
            </a:endParaRPr>
          </a:p>
        </p:txBody>
      </p:sp>
      <p:sp>
        <p:nvSpPr>
          <p:cNvPr id="6" name="מציין מיקום של כותרת תחתונה 4"/>
          <p:cNvSpPr>
            <a:spLocks noGrp="1"/>
          </p:cNvSpPr>
          <p:nvPr>
            <p:ph type="ftr" sz="quarter" idx="11"/>
          </p:nvPr>
        </p:nvSpPr>
        <p:spPr/>
        <p:txBody>
          <a:bodyPr/>
          <a:lstStyle>
            <a:lvl1pPr>
              <a:defRPr/>
            </a:lvl1pPr>
          </a:lstStyle>
          <a:p>
            <a:pPr>
              <a:defRPr/>
            </a:pPr>
            <a:endParaRPr lang="he-IL">
              <a:solidFill>
                <a:prstClr val="black">
                  <a:tint val="75000"/>
                </a:prstClr>
              </a:solidFill>
            </a:endParaRPr>
          </a:p>
        </p:txBody>
      </p:sp>
      <p:sp>
        <p:nvSpPr>
          <p:cNvPr id="7" name="מציין מיקום של מספר שקופית 5"/>
          <p:cNvSpPr>
            <a:spLocks noGrp="1"/>
          </p:cNvSpPr>
          <p:nvPr>
            <p:ph type="sldNum" sz="quarter" idx="12"/>
          </p:nvPr>
        </p:nvSpPr>
        <p:spPr/>
        <p:txBody>
          <a:bodyPr/>
          <a:lstStyle>
            <a:lvl1pPr>
              <a:defRPr/>
            </a:lvl1pPr>
          </a:lstStyle>
          <a:p>
            <a:fld id="{648124C9-FE28-4B7B-AD5B-D4065109DE31}" type="slidenum">
              <a:rPr lang="he-IL" altLang="he-IL"/>
              <a:pPr/>
              <a:t>‹#›</a:t>
            </a:fld>
            <a:endParaRPr lang="he-IL" altLang="he-IL"/>
          </a:p>
        </p:txBody>
      </p:sp>
    </p:spTree>
    <p:extLst>
      <p:ext uri="{BB962C8B-B14F-4D97-AF65-F5344CB8AC3E}">
        <p14:creationId xmlns:p14="http://schemas.microsoft.com/office/powerpoint/2010/main" val="39303706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lvl1pPr>
              <a:defRPr/>
            </a:lvl1pPr>
          </a:lstStyle>
          <a:p>
            <a:pPr>
              <a:defRPr/>
            </a:pPr>
            <a:fld id="{586BC8C3-93DC-4B41-AC54-655CA9476B12}" type="datetimeFigureOut">
              <a:rPr lang="he-IL">
                <a:solidFill>
                  <a:prstClr val="black">
                    <a:tint val="75000"/>
                  </a:prstClr>
                </a:solidFill>
              </a:rPr>
              <a:pPr>
                <a:defRPr/>
              </a:pPr>
              <a:t>כ"ח/סיון/תשע"ז</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lvl1pPr>
              <a:defRPr/>
            </a:lvl1pPr>
          </a:lstStyle>
          <a:p>
            <a:pPr>
              <a:defRPr/>
            </a:pPr>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lvl1pPr>
              <a:defRPr/>
            </a:lvl1pPr>
          </a:lstStyle>
          <a:p>
            <a:fld id="{163EF02A-76AF-45C9-8948-B6913BB4D344}" type="slidenum">
              <a:rPr lang="he-IL" altLang="he-IL"/>
              <a:pPr/>
              <a:t>‹#›</a:t>
            </a:fld>
            <a:endParaRPr lang="he-IL" altLang="he-IL"/>
          </a:p>
        </p:txBody>
      </p:sp>
    </p:spTree>
    <p:extLst>
      <p:ext uri="{BB962C8B-B14F-4D97-AF65-F5344CB8AC3E}">
        <p14:creationId xmlns:p14="http://schemas.microsoft.com/office/powerpoint/2010/main" val="41513812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9067112" y="334306"/>
            <a:ext cx="2812588" cy="7113188"/>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625639" y="334306"/>
            <a:ext cx="8263250" cy="7113188"/>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lvl1pPr>
              <a:defRPr/>
            </a:lvl1pPr>
          </a:lstStyle>
          <a:p>
            <a:pPr>
              <a:defRPr/>
            </a:pPr>
            <a:fld id="{4E9FD8B4-0BFB-4F5E-AAC3-0FC8A8A35EDD}" type="datetimeFigureOut">
              <a:rPr lang="he-IL">
                <a:solidFill>
                  <a:prstClr val="black">
                    <a:tint val="75000"/>
                  </a:prstClr>
                </a:solidFill>
              </a:rPr>
              <a:pPr>
                <a:defRPr/>
              </a:pPr>
              <a:t>כ"ח/סיון/תשע"ז</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lvl1pPr>
              <a:defRPr/>
            </a:lvl1pPr>
          </a:lstStyle>
          <a:p>
            <a:pPr>
              <a:defRPr/>
            </a:pPr>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lvl1pPr>
              <a:defRPr/>
            </a:lvl1pPr>
          </a:lstStyle>
          <a:p>
            <a:fld id="{008E0BFE-2D02-4E6F-8129-C1759BC27761}" type="slidenum">
              <a:rPr lang="he-IL" altLang="he-IL"/>
              <a:pPr/>
              <a:t>‹#›</a:t>
            </a:fld>
            <a:endParaRPr lang="he-IL" altLang="he-IL"/>
          </a:p>
        </p:txBody>
      </p:sp>
    </p:spTree>
    <p:extLst>
      <p:ext uri="{BB962C8B-B14F-4D97-AF65-F5344CB8AC3E}">
        <p14:creationId xmlns:p14="http://schemas.microsoft.com/office/powerpoint/2010/main" val="223822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44705" y="4858812"/>
            <a:ext cx="9089390" cy="1501751"/>
          </a:xfrm>
        </p:spPr>
        <p:txBody>
          <a:bodyPr anchor="t"/>
          <a:lstStyle>
            <a:lvl1pPr algn="r">
              <a:defRPr sz="46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44705" y="3204786"/>
            <a:ext cx="9089390" cy="1654026"/>
          </a:xfrm>
        </p:spPr>
        <p:txBody>
          <a:bodyPr anchor="b"/>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4D2B1224-F879-49A3-B163-88E7E1BC284B}" type="datetimeFigureOut">
              <a:rPr lang="he-IL" smtClean="0"/>
              <a:pPr/>
              <a:t>כ"ח/סיון/תשע"ז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57541960-337A-4C12-AD5B-F5F67C3B9C39}" type="slidenum">
              <a:rPr lang="he-IL" smtClean="0"/>
              <a:pPr/>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625639" y="1944575"/>
            <a:ext cx="5537918" cy="55029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341781" y="1944575"/>
            <a:ext cx="5537919" cy="55029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4D2B1224-F879-49A3-B163-88E7E1BC284B}" type="datetimeFigureOut">
              <a:rPr lang="he-IL" smtClean="0"/>
              <a:pPr/>
              <a:t>כ"ח/סיון/תשע"ז</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57541960-337A-4C12-AD5B-F5F67C3B9C39}" type="slidenum">
              <a:rPr lang="he-IL" smtClean="0"/>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534670" y="302801"/>
            <a:ext cx="9624060" cy="1260211"/>
          </a:xfrm>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534670" y="1692533"/>
            <a:ext cx="4724775" cy="705367"/>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534670" y="2397901"/>
            <a:ext cx="4724775" cy="4356478"/>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5432099" y="1692533"/>
            <a:ext cx="4726631" cy="705367"/>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5432099" y="2397901"/>
            <a:ext cx="4726631" cy="4356478"/>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4D2B1224-F879-49A3-B163-88E7E1BC284B}" type="datetimeFigureOut">
              <a:rPr lang="he-IL" smtClean="0"/>
              <a:pPr/>
              <a:t>כ"ח/סיון/תשע"ז</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57541960-337A-4C12-AD5B-F5F67C3B9C39}" type="slidenum">
              <a:rPr lang="he-IL" smtClean="0"/>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4D2B1224-F879-49A3-B163-88E7E1BC284B}" type="datetimeFigureOut">
              <a:rPr lang="he-IL" smtClean="0"/>
              <a:pPr/>
              <a:t>כ"ח/סיון/תשע"ז</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57541960-337A-4C12-AD5B-F5F67C3B9C39}" type="slidenum">
              <a:rPr lang="he-IL" smtClean="0"/>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4D2B1224-F879-49A3-B163-88E7E1BC284B}" type="datetimeFigureOut">
              <a:rPr lang="he-IL" smtClean="0"/>
              <a:pPr/>
              <a:t>כ"ח/סיון/תשע"ז</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57541960-337A-4C12-AD5B-F5F67C3B9C39}"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534671" y="301050"/>
            <a:ext cx="3518055" cy="1281214"/>
          </a:xfrm>
        </p:spPr>
        <p:txBody>
          <a:bodyPr anchor="b"/>
          <a:lstStyle>
            <a:lvl1pPr algn="r">
              <a:defRPr sz="23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4180822" y="301051"/>
            <a:ext cx="5977908" cy="6453328"/>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534671" y="1582265"/>
            <a:ext cx="3518055" cy="5172114"/>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4D2B1224-F879-49A3-B163-88E7E1BC284B}" type="datetimeFigureOut">
              <a:rPr lang="he-IL" smtClean="0"/>
              <a:pPr/>
              <a:t>כ"ח/סיון/תשע"ז</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57541960-337A-4C12-AD5B-F5F67C3B9C39}" type="slidenum">
              <a:rPr lang="he-IL" smtClean="0"/>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2095981" y="5292884"/>
            <a:ext cx="6416040" cy="624855"/>
          </a:xfrm>
        </p:spPr>
        <p:txBody>
          <a:bodyPr anchor="b"/>
          <a:lstStyle>
            <a:lvl1pPr algn="r">
              <a:defRPr sz="23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2095981" y="675613"/>
            <a:ext cx="6416040" cy="4536758"/>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endParaRPr lang="he-IL"/>
          </a:p>
        </p:txBody>
      </p:sp>
      <p:sp>
        <p:nvSpPr>
          <p:cNvPr id="4" name="מציין מיקום טקסט 3"/>
          <p:cNvSpPr>
            <a:spLocks noGrp="1"/>
          </p:cNvSpPr>
          <p:nvPr>
            <p:ph type="body" sz="half" idx="2"/>
          </p:nvPr>
        </p:nvSpPr>
        <p:spPr>
          <a:xfrm>
            <a:off x="2095981" y="5917739"/>
            <a:ext cx="6416040" cy="887398"/>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4D2B1224-F879-49A3-B163-88E7E1BC284B}" type="datetimeFigureOut">
              <a:rPr lang="he-IL" smtClean="0"/>
              <a:pPr/>
              <a:t>כ"ח/סיון/תשע"ז</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57541960-337A-4C12-AD5B-F5F67C3B9C39}" type="slidenum">
              <a:rPr lang="he-IL" smtClean="0"/>
              <a:pPr/>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534670" y="302801"/>
            <a:ext cx="9624060" cy="1260211"/>
          </a:xfrm>
          <a:prstGeom prst="rect">
            <a:avLst/>
          </a:prstGeom>
        </p:spPr>
        <p:txBody>
          <a:bodyPr vert="horz" lIns="104306" tIns="52153" rIns="104306" bIns="52153"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534670" y="1764295"/>
            <a:ext cx="9624060" cy="4990084"/>
          </a:xfrm>
          <a:prstGeom prst="rect">
            <a:avLst/>
          </a:prstGeom>
        </p:spPr>
        <p:txBody>
          <a:bodyPr vert="horz" lIns="104306" tIns="52153" rIns="104306" bIns="52153"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7663603" y="7008171"/>
            <a:ext cx="2495127" cy="402567"/>
          </a:xfrm>
          <a:prstGeom prst="rect">
            <a:avLst/>
          </a:prstGeom>
        </p:spPr>
        <p:txBody>
          <a:bodyPr vert="horz" lIns="104306" tIns="52153" rIns="104306" bIns="52153" rtlCol="1" anchor="ctr"/>
          <a:lstStyle>
            <a:lvl1pPr algn="r">
              <a:defRPr sz="1400">
                <a:solidFill>
                  <a:schemeClr val="tx1">
                    <a:tint val="75000"/>
                  </a:schemeClr>
                </a:solidFill>
              </a:defRPr>
            </a:lvl1pPr>
          </a:lstStyle>
          <a:p>
            <a:fld id="{4D2B1224-F879-49A3-B163-88E7E1BC284B}" type="datetimeFigureOut">
              <a:rPr lang="he-IL" smtClean="0"/>
              <a:pPr/>
              <a:t>כ"ח/סיון/תשע"ז</a:t>
            </a:fld>
            <a:endParaRPr lang="he-IL"/>
          </a:p>
        </p:txBody>
      </p:sp>
      <p:sp>
        <p:nvSpPr>
          <p:cNvPr id="5" name="מציין מיקום של כותרת תחתונה 4"/>
          <p:cNvSpPr>
            <a:spLocks noGrp="1"/>
          </p:cNvSpPr>
          <p:nvPr>
            <p:ph type="ftr" sz="quarter" idx="3"/>
          </p:nvPr>
        </p:nvSpPr>
        <p:spPr>
          <a:xfrm>
            <a:off x="3653579" y="7008171"/>
            <a:ext cx="3386243" cy="402567"/>
          </a:xfrm>
          <a:prstGeom prst="rect">
            <a:avLst/>
          </a:prstGeom>
        </p:spPr>
        <p:txBody>
          <a:bodyPr vert="horz" lIns="104306" tIns="52153" rIns="104306" bIns="52153" rtlCol="1" anchor="ctr"/>
          <a:lstStyle>
            <a:lvl1pPr algn="ctr">
              <a:defRPr sz="14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534670" y="7008171"/>
            <a:ext cx="2495127" cy="402567"/>
          </a:xfrm>
          <a:prstGeom prst="rect">
            <a:avLst/>
          </a:prstGeom>
        </p:spPr>
        <p:txBody>
          <a:bodyPr vert="horz" lIns="104306" tIns="52153" rIns="104306" bIns="52153" rtlCol="1" anchor="ctr"/>
          <a:lstStyle>
            <a:lvl1pPr algn="l">
              <a:defRPr sz="1400">
                <a:solidFill>
                  <a:schemeClr val="tx1">
                    <a:tint val="75000"/>
                  </a:schemeClr>
                </a:solidFill>
              </a:defRPr>
            </a:lvl1pPr>
          </a:lstStyle>
          <a:p>
            <a:fld id="{57541960-337A-4C12-AD5B-F5F67C3B9C39}"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43056" rtl="1" eaLnBrk="1" latinLnBrk="0" hangingPunct="1">
        <a:spcBef>
          <a:spcPct val="0"/>
        </a:spcBef>
        <a:buNone/>
        <a:defRPr sz="5000" kern="1200">
          <a:solidFill>
            <a:schemeClr val="tx1"/>
          </a:solidFill>
          <a:latin typeface="+mj-lt"/>
          <a:ea typeface="+mj-ea"/>
          <a:cs typeface="+mj-cs"/>
        </a:defRPr>
      </a:lvl1pPr>
    </p:titleStyle>
    <p:bodyStyle>
      <a:lvl1pPr marL="391146" indent="-391146" algn="r" defTabSz="1043056" rtl="1" eaLnBrk="1" latinLnBrk="0" hangingPunct="1">
        <a:spcBef>
          <a:spcPct val="20000"/>
        </a:spcBef>
        <a:buFont typeface="Arial" pitchFamily="34" charset="0"/>
        <a:buChar char="•"/>
        <a:defRPr sz="3700" kern="1200">
          <a:solidFill>
            <a:schemeClr val="tx1"/>
          </a:solidFill>
          <a:latin typeface="+mn-lt"/>
          <a:ea typeface="+mn-ea"/>
          <a:cs typeface="+mn-cs"/>
        </a:defRPr>
      </a:lvl1pPr>
      <a:lvl2pPr marL="847483" indent="-325955" algn="r" defTabSz="1043056" rtl="1" eaLnBrk="1" latinLnBrk="0" hangingPunct="1">
        <a:spcBef>
          <a:spcPct val="20000"/>
        </a:spcBef>
        <a:buFont typeface="Arial" pitchFamily="34" charset="0"/>
        <a:buChar char="–"/>
        <a:defRPr sz="3200" kern="1200">
          <a:solidFill>
            <a:schemeClr val="tx1"/>
          </a:solidFill>
          <a:latin typeface="+mn-lt"/>
          <a:ea typeface="+mn-ea"/>
          <a:cs typeface="+mn-cs"/>
        </a:defRPr>
      </a:lvl2pPr>
      <a:lvl3pPr marL="1303820" indent="-260764" algn="r" defTabSz="1043056" rtl="1" eaLnBrk="1" latinLnBrk="0" hangingPunct="1">
        <a:spcBef>
          <a:spcPct val="20000"/>
        </a:spcBef>
        <a:buFont typeface="Arial" pitchFamily="34" charset="0"/>
        <a:buChar char="•"/>
        <a:defRPr sz="2700" kern="1200">
          <a:solidFill>
            <a:schemeClr val="tx1"/>
          </a:solidFill>
          <a:latin typeface="+mn-lt"/>
          <a:ea typeface="+mn-ea"/>
          <a:cs typeface="+mn-cs"/>
        </a:defRPr>
      </a:lvl3pPr>
      <a:lvl4pPr marL="1825348" indent="-260764" algn="r" defTabSz="1043056" rtl="1" eaLnBrk="1" latinLnBrk="0" hangingPunct="1">
        <a:spcBef>
          <a:spcPct val="20000"/>
        </a:spcBef>
        <a:buFont typeface="Arial" pitchFamily="34" charset="0"/>
        <a:buChar char="–"/>
        <a:defRPr sz="2300" kern="1200">
          <a:solidFill>
            <a:schemeClr val="tx1"/>
          </a:solidFill>
          <a:latin typeface="+mn-lt"/>
          <a:ea typeface="+mn-ea"/>
          <a:cs typeface="+mn-cs"/>
        </a:defRPr>
      </a:lvl4pPr>
      <a:lvl5pPr marL="2346876" indent="-260764" algn="r" defTabSz="1043056" rtl="1" eaLnBrk="1" latinLnBrk="0" hangingPunct="1">
        <a:spcBef>
          <a:spcPct val="20000"/>
        </a:spcBef>
        <a:buFont typeface="Arial" pitchFamily="34" charset="0"/>
        <a:buChar char="»"/>
        <a:defRPr sz="2300" kern="1200">
          <a:solidFill>
            <a:schemeClr val="tx1"/>
          </a:solidFill>
          <a:latin typeface="+mn-lt"/>
          <a:ea typeface="+mn-ea"/>
          <a:cs typeface="+mn-cs"/>
        </a:defRPr>
      </a:lvl5pPr>
      <a:lvl6pPr marL="2868404" indent="-260764" algn="r" defTabSz="1043056" rtl="1"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r" defTabSz="1043056" rtl="1"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r" defTabSz="1043056" rtl="1"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r" defTabSz="1043056" rtl="1"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he-IL"/>
      </a:defPPr>
      <a:lvl1pPr marL="0" algn="r" defTabSz="1043056" rtl="1" eaLnBrk="1" latinLnBrk="0" hangingPunct="1">
        <a:defRPr sz="2100" kern="1200">
          <a:solidFill>
            <a:schemeClr val="tx1"/>
          </a:solidFill>
          <a:latin typeface="+mn-lt"/>
          <a:ea typeface="+mn-ea"/>
          <a:cs typeface="+mn-cs"/>
        </a:defRPr>
      </a:lvl1pPr>
      <a:lvl2pPr marL="521528" algn="r" defTabSz="1043056" rtl="1" eaLnBrk="1" latinLnBrk="0" hangingPunct="1">
        <a:defRPr sz="2100" kern="1200">
          <a:solidFill>
            <a:schemeClr val="tx1"/>
          </a:solidFill>
          <a:latin typeface="+mn-lt"/>
          <a:ea typeface="+mn-ea"/>
          <a:cs typeface="+mn-cs"/>
        </a:defRPr>
      </a:lvl2pPr>
      <a:lvl3pPr marL="1043056" algn="r" defTabSz="1043056" rtl="1" eaLnBrk="1" latinLnBrk="0" hangingPunct="1">
        <a:defRPr sz="2100" kern="1200">
          <a:solidFill>
            <a:schemeClr val="tx1"/>
          </a:solidFill>
          <a:latin typeface="+mn-lt"/>
          <a:ea typeface="+mn-ea"/>
          <a:cs typeface="+mn-cs"/>
        </a:defRPr>
      </a:lvl3pPr>
      <a:lvl4pPr marL="1564584" algn="r" defTabSz="1043056" rtl="1" eaLnBrk="1" latinLnBrk="0" hangingPunct="1">
        <a:defRPr sz="2100" kern="1200">
          <a:solidFill>
            <a:schemeClr val="tx1"/>
          </a:solidFill>
          <a:latin typeface="+mn-lt"/>
          <a:ea typeface="+mn-ea"/>
          <a:cs typeface="+mn-cs"/>
        </a:defRPr>
      </a:lvl4pPr>
      <a:lvl5pPr marL="2086112" algn="r" defTabSz="1043056" rtl="1" eaLnBrk="1" latinLnBrk="0" hangingPunct="1">
        <a:defRPr sz="2100" kern="1200">
          <a:solidFill>
            <a:schemeClr val="tx1"/>
          </a:solidFill>
          <a:latin typeface="+mn-lt"/>
          <a:ea typeface="+mn-ea"/>
          <a:cs typeface="+mn-cs"/>
        </a:defRPr>
      </a:lvl5pPr>
      <a:lvl6pPr marL="2607640" algn="r" defTabSz="1043056" rtl="1" eaLnBrk="1" latinLnBrk="0" hangingPunct="1">
        <a:defRPr sz="2100" kern="1200">
          <a:solidFill>
            <a:schemeClr val="tx1"/>
          </a:solidFill>
          <a:latin typeface="+mn-lt"/>
          <a:ea typeface="+mn-ea"/>
          <a:cs typeface="+mn-cs"/>
        </a:defRPr>
      </a:lvl6pPr>
      <a:lvl7pPr marL="3129168" algn="r" defTabSz="1043056" rtl="1" eaLnBrk="1" latinLnBrk="0" hangingPunct="1">
        <a:defRPr sz="2100" kern="1200">
          <a:solidFill>
            <a:schemeClr val="tx1"/>
          </a:solidFill>
          <a:latin typeface="+mn-lt"/>
          <a:ea typeface="+mn-ea"/>
          <a:cs typeface="+mn-cs"/>
        </a:defRPr>
      </a:lvl7pPr>
      <a:lvl8pPr marL="3650696" algn="r" defTabSz="1043056" rtl="1" eaLnBrk="1" latinLnBrk="0" hangingPunct="1">
        <a:defRPr sz="2100" kern="1200">
          <a:solidFill>
            <a:schemeClr val="tx1"/>
          </a:solidFill>
          <a:latin typeface="+mn-lt"/>
          <a:ea typeface="+mn-ea"/>
          <a:cs typeface="+mn-cs"/>
        </a:defRPr>
      </a:lvl8pPr>
      <a:lvl9pPr marL="4172224" algn="r" defTabSz="1043056" rtl="1" eaLnBrk="1" latinLnBrk="0" hangingPunct="1">
        <a:defRPr sz="21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מציין מיקום של כותרת 1"/>
          <p:cNvSpPr>
            <a:spLocks noGrp="1"/>
          </p:cNvSpPr>
          <p:nvPr>
            <p:ph type="title"/>
          </p:nvPr>
        </p:nvSpPr>
        <p:spPr bwMode="auto">
          <a:xfrm>
            <a:off x="534988" y="303213"/>
            <a:ext cx="9623425" cy="126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306" tIns="52153" rIns="104306" bIns="52153" numCol="1" anchor="ctr" anchorCtr="0" compatLnSpc="1">
            <a:prstTxWarp prst="textNoShape">
              <a:avLst/>
            </a:prstTxWarp>
          </a:bodyPr>
          <a:lstStyle/>
          <a:p>
            <a:pPr lvl="0"/>
            <a:r>
              <a:rPr lang="he-IL" altLang="he-IL" smtClean="0"/>
              <a:t>לחץ כדי לערוך סגנון כותרת של תבנית בסיס</a:t>
            </a:r>
          </a:p>
        </p:txBody>
      </p:sp>
      <p:sp>
        <p:nvSpPr>
          <p:cNvPr id="1027" name="מציין מיקום טקסט 2"/>
          <p:cNvSpPr>
            <a:spLocks noGrp="1"/>
          </p:cNvSpPr>
          <p:nvPr>
            <p:ph type="body" idx="1"/>
          </p:nvPr>
        </p:nvSpPr>
        <p:spPr bwMode="auto">
          <a:xfrm>
            <a:off x="534988" y="1763713"/>
            <a:ext cx="9623425" cy="499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4306" tIns="52153" rIns="104306" bIns="52153" numCol="1" anchor="t" anchorCtr="0" compatLnSpc="1">
            <a:prstTxWarp prst="textNoShape">
              <a:avLst/>
            </a:prstTxWarp>
          </a:bodyPr>
          <a:lstStyle/>
          <a:p>
            <a:pPr lvl="0"/>
            <a:r>
              <a:rPr lang="he-IL" altLang="he-IL" smtClean="0"/>
              <a:t>לחץ כדי לערוך סגנונות טקסט של תבנית בסיס</a:t>
            </a:r>
          </a:p>
          <a:p>
            <a:pPr lvl="1"/>
            <a:r>
              <a:rPr lang="he-IL" altLang="he-IL" smtClean="0"/>
              <a:t>רמה שנייה</a:t>
            </a:r>
          </a:p>
          <a:p>
            <a:pPr lvl="2"/>
            <a:r>
              <a:rPr lang="he-IL" altLang="he-IL" smtClean="0"/>
              <a:t>רמה שלישית</a:t>
            </a:r>
          </a:p>
          <a:p>
            <a:pPr lvl="3"/>
            <a:r>
              <a:rPr lang="he-IL" altLang="he-IL" smtClean="0"/>
              <a:t>רמה רביעית</a:t>
            </a:r>
          </a:p>
          <a:p>
            <a:pPr lvl="4"/>
            <a:r>
              <a:rPr lang="he-IL" altLang="he-IL" smtClean="0"/>
              <a:t>רמה חמישית</a:t>
            </a:r>
          </a:p>
        </p:txBody>
      </p:sp>
      <p:sp>
        <p:nvSpPr>
          <p:cNvPr id="4" name="מציין מיקום של תאריך 3"/>
          <p:cNvSpPr>
            <a:spLocks noGrp="1"/>
          </p:cNvSpPr>
          <p:nvPr>
            <p:ph type="dt" sz="half" idx="2"/>
          </p:nvPr>
        </p:nvSpPr>
        <p:spPr>
          <a:xfrm>
            <a:off x="7662863" y="7008813"/>
            <a:ext cx="2495550" cy="401637"/>
          </a:xfrm>
          <a:prstGeom prst="rect">
            <a:avLst/>
          </a:prstGeom>
        </p:spPr>
        <p:txBody>
          <a:bodyPr vert="horz" lIns="104306" tIns="52153" rIns="104306" bIns="52153" rtlCol="1" anchor="ctr"/>
          <a:lstStyle>
            <a:lvl1pPr algn="r" defTabSz="1043056" rtl="1" eaLnBrk="1" fontAlgn="auto" hangingPunct="1">
              <a:spcBef>
                <a:spcPts val="0"/>
              </a:spcBef>
              <a:spcAft>
                <a:spcPts val="0"/>
              </a:spcAft>
              <a:defRPr sz="1400">
                <a:solidFill>
                  <a:schemeClr val="tx1">
                    <a:tint val="75000"/>
                  </a:schemeClr>
                </a:solidFill>
                <a:latin typeface="+mn-lt"/>
                <a:cs typeface="+mn-cs"/>
              </a:defRPr>
            </a:lvl1pPr>
          </a:lstStyle>
          <a:p>
            <a:pPr>
              <a:defRPr/>
            </a:pPr>
            <a:fld id="{3D7823D9-7DD0-4896-96A7-C33382B482CC}" type="datetimeFigureOut">
              <a:rPr lang="he-IL">
                <a:solidFill>
                  <a:prstClr val="black">
                    <a:tint val="75000"/>
                  </a:prstClr>
                </a:solidFill>
              </a:rPr>
              <a:pPr>
                <a:defRPr/>
              </a:pPr>
              <a:t>כ"ח/סיון/תשע"ז</a:t>
            </a:fld>
            <a:endParaRPr lang="he-IL">
              <a:solidFill>
                <a:prstClr val="black">
                  <a:tint val="75000"/>
                </a:prstClr>
              </a:solidFill>
            </a:endParaRPr>
          </a:p>
        </p:txBody>
      </p:sp>
      <p:sp>
        <p:nvSpPr>
          <p:cNvPr id="5" name="מציין מיקום של כותרת תחתונה 4"/>
          <p:cNvSpPr>
            <a:spLocks noGrp="1"/>
          </p:cNvSpPr>
          <p:nvPr>
            <p:ph type="ftr" sz="quarter" idx="3"/>
          </p:nvPr>
        </p:nvSpPr>
        <p:spPr>
          <a:xfrm>
            <a:off x="3652838" y="7008813"/>
            <a:ext cx="3387725" cy="401637"/>
          </a:xfrm>
          <a:prstGeom prst="rect">
            <a:avLst/>
          </a:prstGeom>
        </p:spPr>
        <p:txBody>
          <a:bodyPr vert="horz" lIns="104306" tIns="52153" rIns="104306" bIns="52153" rtlCol="1" anchor="ctr"/>
          <a:lstStyle>
            <a:lvl1pPr algn="ctr" defTabSz="1043056" rtl="1" eaLnBrk="1" fontAlgn="auto" hangingPunct="1">
              <a:spcBef>
                <a:spcPts val="0"/>
              </a:spcBef>
              <a:spcAft>
                <a:spcPts val="0"/>
              </a:spcAft>
              <a:defRPr sz="1400">
                <a:solidFill>
                  <a:schemeClr val="tx1">
                    <a:tint val="75000"/>
                  </a:schemeClr>
                </a:solidFill>
                <a:latin typeface="+mn-lt"/>
                <a:cs typeface="+mn-cs"/>
              </a:defRPr>
            </a:lvl1pPr>
          </a:lstStyle>
          <a:p>
            <a:pPr>
              <a:defRPr/>
            </a:pPr>
            <a:endParaRPr lang="he-IL">
              <a:solidFill>
                <a:prstClr val="black">
                  <a:tint val="75000"/>
                </a:prstClr>
              </a:solidFill>
            </a:endParaRPr>
          </a:p>
        </p:txBody>
      </p:sp>
      <p:sp>
        <p:nvSpPr>
          <p:cNvPr id="6" name="מציין מיקום של מספר שקופית 5"/>
          <p:cNvSpPr>
            <a:spLocks noGrp="1"/>
          </p:cNvSpPr>
          <p:nvPr>
            <p:ph type="sldNum" sz="quarter" idx="4"/>
          </p:nvPr>
        </p:nvSpPr>
        <p:spPr>
          <a:xfrm>
            <a:off x="534988" y="7008813"/>
            <a:ext cx="2495550" cy="401637"/>
          </a:xfrm>
          <a:prstGeom prst="rect">
            <a:avLst/>
          </a:prstGeom>
        </p:spPr>
        <p:txBody>
          <a:bodyPr vert="horz" wrap="square" lIns="104306" tIns="52153" rIns="104306" bIns="52153" numCol="1" anchor="ctr" anchorCtr="0" compatLnSpc="1">
            <a:prstTxWarp prst="textNoShape">
              <a:avLst/>
            </a:prstTxWarp>
          </a:bodyPr>
          <a:lstStyle>
            <a:lvl1pPr rtl="1" eaLnBrk="1" hangingPunct="1">
              <a:defRPr sz="1400">
                <a:solidFill>
                  <a:srgbClr val="898989"/>
                </a:solidFill>
                <a:latin typeface="Calibri" panose="020F0502020204030204" pitchFamily="34" charset="0"/>
              </a:defRPr>
            </a:lvl1pPr>
          </a:lstStyle>
          <a:p>
            <a:pPr algn="l" defTabSz="1042988" fontAlgn="base">
              <a:spcBef>
                <a:spcPct val="0"/>
              </a:spcBef>
              <a:spcAft>
                <a:spcPct val="0"/>
              </a:spcAft>
            </a:pPr>
            <a:fld id="{FEBF8178-070C-4525-A587-87137ADD3716}" type="slidenum">
              <a:rPr lang="he-IL" altLang="he-IL" smtClean="0"/>
              <a:pPr algn="l" defTabSz="1042988" fontAlgn="base">
                <a:spcBef>
                  <a:spcPct val="0"/>
                </a:spcBef>
                <a:spcAft>
                  <a:spcPct val="0"/>
                </a:spcAft>
              </a:pPr>
              <a:t>‹#›</a:t>
            </a:fld>
            <a:endParaRPr lang="he-IL" altLang="he-IL" smtClean="0"/>
          </a:p>
        </p:txBody>
      </p:sp>
    </p:spTree>
    <p:extLst>
      <p:ext uri="{BB962C8B-B14F-4D97-AF65-F5344CB8AC3E}">
        <p14:creationId xmlns:p14="http://schemas.microsoft.com/office/powerpoint/2010/main" val="11937587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1042988" rtl="1" eaLnBrk="0" fontAlgn="base" hangingPunct="0">
        <a:spcBef>
          <a:spcPct val="0"/>
        </a:spcBef>
        <a:spcAft>
          <a:spcPct val="0"/>
        </a:spcAft>
        <a:defRPr sz="5000" kern="1200">
          <a:solidFill>
            <a:schemeClr val="tx1"/>
          </a:solidFill>
          <a:latin typeface="+mj-lt"/>
          <a:ea typeface="+mj-ea"/>
          <a:cs typeface="+mj-cs"/>
        </a:defRPr>
      </a:lvl1pPr>
      <a:lvl2pPr algn="ctr" defTabSz="1042988" rtl="1" eaLnBrk="0" fontAlgn="base" hangingPunct="0">
        <a:spcBef>
          <a:spcPct val="0"/>
        </a:spcBef>
        <a:spcAft>
          <a:spcPct val="0"/>
        </a:spcAft>
        <a:defRPr sz="5000">
          <a:solidFill>
            <a:schemeClr val="tx1"/>
          </a:solidFill>
          <a:latin typeface="Calibri" pitchFamily="34" charset="0"/>
          <a:cs typeface="Times New Roman" pitchFamily="18" charset="0"/>
        </a:defRPr>
      </a:lvl2pPr>
      <a:lvl3pPr algn="ctr" defTabSz="1042988" rtl="1" eaLnBrk="0" fontAlgn="base" hangingPunct="0">
        <a:spcBef>
          <a:spcPct val="0"/>
        </a:spcBef>
        <a:spcAft>
          <a:spcPct val="0"/>
        </a:spcAft>
        <a:defRPr sz="5000">
          <a:solidFill>
            <a:schemeClr val="tx1"/>
          </a:solidFill>
          <a:latin typeface="Calibri" pitchFamily="34" charset="0"/>
          <a:cs typeface="Times New Roman" pitchFamily="18" charset="0"/>
        </a:defRPr>
      </a:lvl3pPr>
      <a:lvl4pPr algn="ctr" defTabSz="1042988" rtl="1" eaLnBrk="0" fontAlgn="base" hangingPunct="0">
        <a:spcBef>
          <a:spcPct val="0"/>
        </a:spcBef>
        <a:spcAft>
          <a:spcPct val="0"/>
        </a:spcAft>
        <a:defRPr sz="5000">
          <a:solidFill>
            <a:schemeClr val="tx1"/>
          </a:solidFill>
          <a:latin typeface="Calibri" pitchFamily="34" charset="0"/>
          <a:cs typeface="Times New Roman" pitchFamily="18" charset="0"/>
        </a:defRPr>
      </a:lvl4pPr>
      <a:lvl5pPr algn="ctr" defTabSz="1042988" rtl="1" eaLnBrk="0" fontAlgn="base" hangingPunct="0">
        <a:spcBef>
          <a:spcPct val="0"/>
        </a:spcBef>
        <a:spcAft>
          <a:spcPct val="0"/>
        </a:spcAft>
        <a:defRPr sz="5000">
          <a:solidFill>
            <a:schemeClr val="tx1"/>
          </a:solidFill>
          <a:latin typeface="Calibri" pitchFamily="34" charset="0"/>
          <a:cs typeface="Times New Roman" pitchFamily="18" charset="0"/>
        </a:defRPr>
      </a:lvl5pPr>
      <a:lvl6pPr marL="457200" algn="ctr" defTabSz="1042988" rtl="1" fontAlgn="base">
        <a:spcBef>
          <a:spcPct val="0"/>
        </a:spcBef>
        <a:spcAft>
          <a:spcPct val="0"/>
        </a:spcAft>
        <a:defRPr sz="5000">
          <a:solidFill>
            <a:schemeClr val="tx1"/>
          </a:solidFill>
          <a:latin typeface="Calibri" pitchFamily="34" charset="0"/>
          <a:cs typeface="Times New Roman" pitchFamily="18" charset="0"/>
        </a:defRPr>
      </a:lvl6pPr>
      <a:lvl7pPr marL="914400" algn="ctr" defTabSz="1042988" rtl="1" fontAlgn="base">
        <a:spcBef>
          <a:spcPct val="0"/>
        </a:spcBef>
        <a:spcAft>
          <a:spcPct val="0"/>
        </a:spcAft>
        <a:defRPr sz="5000">
          <a:solidFill>
            <a:schemeClr val="tx1"/>
          </a:solidFill>
          <a:latin typeface="Calibri" pitchFamily="34" charset="0"/>
          <a:cs typeface="Times New Roman" pitchFamily="18" charset="0"/>
        </a:defRPr>
      </a:lvl7pPr>
      <a:lvl8pPr marL="1371600" algn="ctr" defTabSz="1042988" rtl="1" fontAlgn="base">
        <a:spcBef>
          <a:spcPct val="0"/>
        </a:spcBef>
        <a:spcAft>
          <a:spcPct val="0"/>
        </a:spcAft>
        <a:defRPr sz="5000">
          <a:solidFill>
            <a:schemeClr val="tx1"/>
          </a:solidFill>
          <a:latin typeface="Calibri" pitchFamily="34" charset="0"/>
          <a:cs typeface="Times New Roman" pitchFamily="18" charset="0"/>
        </a:defRPr>
      </a:lvl8pPr>
      <a:lvl9pPr marL="1828800" algn="ctr" defTabSz="1042988" rtl="1" fontAlgn="base">
        <a:spcBef>
          <a:spcPct val="0"/>
        </a:spcBef>
        <a:spcAft>
          <a:spcPct val="0"/>
        </a:spcAft>
        <a:defRPr sz="5000">
          <a:solidFill>
            <a:schemeClr val="tx1"/>
          </a:solidFill>
          <a:latin typeface="Calibri" pitchFamily="34" charset="0"/>
          <a:cs typeface="Times New Roman" pitchFamily="18" charset="0"/>
        </a:defRPr>
      </a:lvl9pPr>
    </p:titleStyle>
    <p:bodyStyle>
      <a:lvl1pPr marL="390525" indent="-390525" algn="r" defTabSz="1042988" rtl="1" eaLnBrk="0" fontAlgn="base" hangingPunct="0">
        <a:spcBef>
          <a:spcPct val="20000"/>
        </a:spcBef>
        <a:spcAft>
          <a:spcPct val="0"/>
        </a:spcAft>
        <a:buFont typeface="Arial" panose="020B0604020202020204" pitchFamily="34" charset="0"/>
        <a:buChar char="•"/>
        <a:defRPr sz="3700" kern="1200">
          <a:solidFill>
            <a:schemeClr val="tx1"/>
          </a:solidFill>
          <a:latin typeface="+mn-lt"/>
          <a:ea typeface="+mn-ea"/>
          <a:cs typeface="+mn-cs"/>
        </a:defRPr>
      </a:lvl1pPr>
      <a:lvl2pPr marL="846138" indent="-325438" algn="r" defTabSz="1042988" rtl="1"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2pPr>
      <a:lvl3pPr marL="1303338" indent="-260350" algn="r" defTabSz="1042988" rtl="1" eaLnBrk="0" fontAlgn="base" hangingPunct="0">
        <a:spcBef>
          <a:spcPct val="20000"/>
        </a:spcBef>
        <a:spcAft>
          <a:spcPct val="0"/>
        </a:spcAft>
        <a:buFont typeface="Arial" panose="020B0604020202020204" pitchFamily="34" charset="0"/>
        <a:buChar char="•"/>
        <a:defRPr sz="2700" kern="1200">
          <a:solidFill>
            <a:schemeClr val="tx1"/>
          </a:solidFill>
          <a:latin typeface="+mn-lt"/>
          <a:ea typeface="+mn-ea"/>
          <a:cs typeface="+mn-cs"/>
        </a:defRPr>
      </a:lvl3pPr>
      <a:lvl4pPr marL="1824038" indent="-260350" algn="r" defTabSz="1042988" rtl="1" eaLnBrk="0" fontAlgn="base" hangingPunct="0">
        <a:spcBef>
          <a:spcPct val="20000"/>
        </a:spcBef>
        <a:spcAft>
          <a:spcPct val="0"/>
        </a:spcAft>
        <a:buFont typeface="Arial" panose="020B0604020202020204" pitchFamily="34" charset="0"/>
        <a:buChar char="–"/>
        <a:defRPr sz="2300" kern="1200">
          <a:solidFill>
            <a:schemeClr val="tx1"/>
          </a:solidFill>
          <a:latin typeface="+mn-lt"/>
          <a:ea typeface="+mn-ea"/>
          <a:cs typeface="+mn-cs"/>
        </a:defRPr>
      </a:lvl4pPr>
      <a:lvl5pPr marL="2346325" indent="-260350" algn="r" defTabSz="1042988" rtl="1" eaLnBrk="0" fontAlgn="base" hangingPunct="0">
        <a:spcBef>
          <a:spcPct val="20000"/>
        </a:spcBef>
        <a:spcAft>
          <a:spcPct val="0"/>
        </a:spcAft>
        <a:buFont typeface="Arial" panose="020B0604020202020204" pitchFamily="34" charset="0"/>
        <a:buChar char="»"/>
        <a:defRPr sz="2300" kern="1200">
          <a:solidFill>
            <a:schemeClr val="tx1"/>
          </a:solidFill>
          <a:latin typeface="+mn-lt"/>
          <a:ea typeface="+mn-ea"/>
          <a:cs typeface="+mn-cs"/>
        </a:defRPr>
      </a:lvl5pPr>
      <a:lvl6pPr marL="2868404" indent="-260764" algn="r" defTabSz="1043056" rtl="1"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r" defTabSz="1043056" rtl="1"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r" defTabSz="1043056" rtl="1"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r" defTabSz="1043056" rtl="1"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he-IL"/>
      </a:defPPr>
      <a:lvl1pPr marL="0" algn="r" defTabSz="1043056" rtl="1" eaLnBrk="1" latinLnBrk="0" hangingPunct="1">
        <a:defRPr sz="2100" kern="1200">
          <a:solidFill>
            <a:schemeClr val="tx1"/>
          </a:solidFill>
          <a:latin typeface="+mn-lt"/>
          <a:ea typeface="+mn-ea"/>
          <a:cs typeface="+mn-cs"/>
        </a:defRPr>
      </a:lvl1pPr>
      <a:lvl2pPr marL="521528" algn="r" defTabSz="1043056" rtl="1" eaLnBrk="1" latinLnBrk="0" hangingPunct="1">
        <a:defRPr sz="2100" kern="1200">
          <a:solidFill>
            <a:schemeClr val="tx1"/>
          </a:solidFill>
          <a:latin typeface="+mn-lt"/>
          <a:ea typeface="+mn-ea"/>
          <a:cs typeface="+mn-cs"/>
        </a:defRPr>
      </a:lvl2pPr>
      <a:lvl3pPr marL="1043056" algn="r" defTabSz="1043056" rtl="1" eaLnBrk="1" latinLnBrk="0" hangingPunct="1">
        <a:defRPr sz="2100" kern="1200">
          <a:solidFill>
            <a:schemeClr val="tx1"/>
          </a:solidFill>
          <a:latin typeface="+mn-lt"/>
          <a:ea typeface="+mn-ea"/>
          <a:cs typeface="+mn-cs"/>
        </a:defRPr>
      </a:lvl3pPr>
      <a:lvl4pPr marL="1564584" algn="r" defTabSz="1043056" rtl="1" eaLnBrk="1" latinLnBrk="0" hangingPunct="1">
        <a:defRPr sz="2100" kern="1200">
          <a:solidFill>
            <a:schemeClr val="tx1"/>
          </a:solidFill>
          <a:latin typeface="+mn-lt"/>
          <a:ea typeface="+mn-ea"/>
          <a:cs typeface="+mn-cs"/>
        </a:defRPr>
      </a:lvl4pPr>
      <a:lvl5pPr marL="2086112" algn="r" defTabSz="1043056" rtl="1" eaLnBrk="1" latinLnBrk="0" hangingPunct="1">
        <a:defRPr sz="2100" kern="1200">
          <a:solidFill>
            <a:schemeClr val="tx1"/>
          </a:solidFill>
          <a:latin typeface="+mn-lt"/>
          <a:ea typeface="+mn-ea"/>
          <a:cs typeface="+mn-cs"/>
        </a:defRPr>
      </a:lvl5pPr>
      <a:lvl6pPr marL="2607640" algn="r" defTabSz="1043056" rtl="1" eaLnBrk="1" latinLnBrk="0" hangingPunct="1">
        <a:defRPr sz="2100" kern="1200">
          <a:solidFill>
            <a:schemeClr val="tx1"/>
          </a:solidFill>
          <a:latin typeface="+mn-lt"/>
          <a:ea typeface="+mn-ea"/>
          <a:cs typeface="+mn-cs"/>
        </a:defRPr>
      </a:lvl6pPr>
      <a:lvl7pPr marL="3129168" algn="r" defTabSz="1043056" rtl="1" eaLnBrk="1" latinLnBrk="0" hangingPunct="1">
        <a:defRPr sz="2100" kern="1200">
          <a:solidFill>
            <a:schemeClr val="tx1"/>
          </a:solidFill>
          <a:latin typeface="+mn-lt"/>
          <a:ea typeface="+mn-ea"/>
          <a:cs typeface="+mn-cs"/>
        </a:defRPr>
      </a:lvl7pPr>
      <a:lvl8pPr marL="3650696" algn="r" defTabSz="1043056" rtl="1" eaLnBrk="1" latinLnBrk="0" hangingPunct="1">
        <a:defRPr sz="2100" kern="1200">
          <a:solidFill>
            <a:schemeClr val="tx1"/>
          </a:solidFill>
          <a:latin typeface="+mn-lt"/>
          <a:ea typeface="+mn-ea"/>
          <a:cs typeface="+mn-cs"/>
        </a:defRPr>
      </a:lvl8pPr>
      <a:lvl9pPr marL="4172224" algn="r" defTabSz="1043056" rtl="1"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pic>
        <p:nvPicPr>
          <p:cNvPr id="14" name="Picture 2" descr="C:\Users\OWNER\Raul\BEIT BERL\Erasmus Plus - Mofet\Dissemination\Reuma 310117 proteach LOGO.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44965" y="463502"/>
            <a:ext cx="1900555" cy="1267460"/>
          </a:xfrm>
          <a:prstGeom prst="rect">
            <a:avLst/>
          </a:prstGeom>
          <a:noFill/>
          <a:ln>
            <a:noFill/>
          </a:ln>
        </p:spPr>
      </p:pic>
      <p:pic>
        <p:nvPicPr>
          <p:cNvPr id="15" name="Picture 4" descr="http://eacea.ec.europa.eu/img/logos/erasmus_plus/eu_flag_co_funded_pos_%5Brgb%5D_left.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87985" y="829157"/>
            <a:ext cx="2525395" cy="720090"/>
          </a:xfrm>
          <a:prstGeom prst="rect">
            <a:avLst/>
          </a:prstGeom>
          <a:noFill/>
          <a:ln>
            <a:noFill/>
          </a:ln>
        </p:spPr>
      </p:pic>
      <p:pic>
        <p:nvPicPr>
          <p:cNvPr id="1025" name="Picture 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170236" y="1294072"/>
            <a:ext cx="1720907" cy="360000"/>
          </a:xfrm>
          <a:prstGeom prst="rect">
            <a:avLst/>
          </a:prstGeom>
          <a:noFill/>
          <a:extLst>
            <a:ext uri="{909E8E84-426E-40DD-AFC4-6F175D3DCCD1}">
              <a14:hiddenFill xmlns:a14="http://schemas.microsoft.com/office/drawing/2010/main">
                <a:solidFill>
                  <a:srgbClr val="FFFFFF"/>
                </a:solidFill>
              </a14:hiddenFill>
            </a:ext>
          </a:extLst>
        </p:spPr>
      </p:pic>
      <p:sp>
        <p:nvSpPr>
          <p:cNvPr id="11" name="מלבן 10"/>
          <p:cNvSpPr/>
          <p:nvPr/>
        </p:nvSpPr>
        <p:spPr>
          <a:xfrm>
            <a:off x="1883910" y="1856685"/>
            <a:ext cx="6925580" cy="2139047"/>
          </a:xfrm>
          <a:prstGeom prst="rect">
            <a:avLst/>
          </a:prstGeom>
        </p:spPr>
        <p:txBody>
          <a:bodyPr wrap="square">
            <a:spAutoFit/>
          </a:bodyPr>
          <a:lstStyle/>
          <a:p>
            <a:pPr algn="ctr" rtl="0">
              <a:spcBef>
                <a:spcPts val="900"/>
              </a:spcBef>
              <a:spcAft>
                <a:spcPts val="600"/>
              </a:spcAft>
            </a:pPr>
            <a:r>
              <a:rPr lang="en-GB" sz="2800" b="1" dirty="0" smtClean="0">
                <a:solidFill>
                  <a:srgbClr val="003300"/>
                </a:solidFill>
                <a:latin typeface="Arial" panose="020B0604020202020204" pitchFamily="34" charset="0"/>
                <a:ea typeface="SimSun" panose="02010600030101010101" pitchFamily="2" charset="-122"/>
                <a:cs typeface="Arial" panose="020B0604020202020204" pitchFamily="34" charset="0"/>
              </a:rPr>
              <a:t>Deliverable D4.1.2</a:t>
            </a:r>
          </a:p>
          <a:p>
            <a:pPr algn="ctr" rtl="0">
              <a:lnSpc>
                <a:spcPts val="1500"/>
              </a:lnSpc>
              <a:spcBef>
                <a:spcPts val="900"/>
              </a:spcBef>
            </a:pPr>
            <a:r>
              <a:rPr lang="en-GB" sz="2800" b="1" dirty="0">
                <a:solidFill>
                  <a:srgbClr val="003300"/>
                </a:solidFill>
                <a:latin typeface="Arial" panose="020B0604020202020204" pitchFamily="34" charset="0"/>
                <a:ea typeface="SimSun" panose="02010600030101010101" pitchFamily="2" charset="-122"/>
                <a:cs typeface="Arial" panose="020B0604020202020204" pitchFamily="34" charset="0"/>
              </a:rPr>
              <a:t>Dissemination </a:t>
            </a:r>
            <a:r>
              <a:rPr lang="en-GB" sz="2800" b="1" dirty="0" smtClean="0">
                <a:solidFill>
                  <a:srgbClr val="003300"/>
                </a:solidFill>
                <a:latin typeface="Arial" panose="020B0604020202020204" pitchFamily="34" charset="0"/>
                <a:ea typeface="SimSun" panose="02010600030101010101" pitchFamily="2" charset="-122"/>
                <a:cs typeface="Arial" panose="020B0604020202020204" pitchFamily="34" charset="0"/>
              </a:rPr>
              <a:t>Plan</a:t>
            </a:r>
          </a:p>
          <a:p>
            <a:pPr algn="ctr" rtl="0">
              <a:lnSpc>
                <a:spcPts val="1500"/>
              </a:lnSpc>
              <a:spcBef>
                <a:spcPts val="900"/>
              </a:spcBef>
            </a:pPr>
            <a:endParaRPr lang="en-GB" sz="2800" b="1" dirty="0">
              <a:solidFill>
                <a:srgbClr val="003300"/>
              </a:solidFill>
              <a:latin typeface="Arial" panose="020B0604020202020204" pitchFamily="34" charset="0"/>
              <a:ea typeface="SimSun" panose="02010600030101010101" pitchFamily="2" charset="-122"/>
              <a:cs typeface="Arial" panose="020B0604020202020204" pitchFamily="34" charset="0"/>
            </a:endParaRPr>
          </a:p>
          <a:p>
            <a:pPr algn="ctr" rtl="0">
              <a:lnSpc>
                <a:spcPts val="1500"/>
              </a:lnSpc>
              <a:spcBef>
                <a:spcPts val="900"/>
              </a:spcBef>
            </a:pPr>
            <a:r>
              <a:rPr lang="en-US" sz="2400" b="1" dirty="0">
                <a:solidFill>
                  <a:srgbClr val="003300"/>
                </a:solidFill>
                <a:latin typeface="Arial" panose="020B0604020202020204" pitchFamily="34" charset="0"/>
                <a:ea typeface="SimSun" panose="02010600030101010101" pitchFamily="2" charset="-122"/>
                <a:cs typeface="Arial" panose="020B0604020202020204" pitchFamily="34" charset="0"/>
              </a:rPr>
              <a:t>WP4 – Dissemination and Exploitation </a:t>
            </a:r>
          </a:p>
          <a:p>
            <a:pPr algn="ctr" rtl="0">
              <a:lnSpc>
                <a:spcPts val="1500"/>
              </a:lnSpc>
              <a:spcBef>
                <a:spcPts val="900"/>
              </a:spcBef>
            </a:pPr>
            <a:endParaRPr lang="en-US" sz="2400" b="1" dirty="0">
              <a:solidFill>
                <a:srgbClr val="003300"/>
              </a:solidFill>
              <a:latin typeface="Arial" panose="020B0604020202020204" pitchFamily="34" charset="0"/>
              <a:ea typeface="SimSun" panose="02010600030101010101" pitchFamily="2" charset="-122"/>
              <a:cs typeface="Arial" panose="020B0604020202020204" pitchFamily="34" charset="0"/>
            </a:endParaRPr>
          </a:p>
          <a:p>
            <a:pPr algn="ctr" rtl="0">
              <a:lnSpc>
                <a:spcPts val="1500"/>
              </a:lnSpc>
              <a:spcBef>
                <a:spcPts val="900"/>
              </a:spcBef>
              <a:spcAft>
                <a:spcPts val="0"/>
              </a:spcAft>
            </a:pPr>
            <a:endParaRPr lang="en-US" sz="2800" b="1" dirty="0">
              <a:solidFill>
                <a:srgbClr val="003300"/>
              </a:solidFill>
              <a:latin typeface="Arial" panose="020B0604020202020204" pitchFamily="34" charset="0"/>
              <a:ea typeface="SimSun" panose="02010600030101010101" pitchFamily="2" charset="-122"/>
              <a:cs typeface="Arial" panose="020B0604020202020204" pitchFamily="34" charset="0"/>
            </a:endParaRPr>
          </a:p>
        </p:txBody>
      </p:sp>
      <p:sp>
        <p:nvSpPr>
          <p:cNvPr id="17" name="מלבן 16"/>
          <p:cNvSpPr/>
          <p:nvPr/>
        </p:nvSpPr>
        <p:spPr>
          <a:xfrm>
            <a:off x="706711" y="2792152"/>
            <a:ext cx="9145016" cy="523220"/>
          </a:xfrm>
          <a:prstGeom prst="rect">
            <a:avLst/>
          </a:prstGeom>
        </p:spPr>
        <p:txBody>
          <a:bodyPr wrap="square">
            <a:spAutoFit/>
          </a:bodyPr>
          <a:lstStyle/>
          <a:p>
            <a:pPr algn="ctr" rtl="0"/>
            <a:endParaRPr lang="en-US" sz="2800" dirty="0">
              <a:solidFill>
                <a:schemeClr val="tx1">
                  <a:lumMod val="75000"/>
                  <a:lumOff val="25000"/>
                </a:schemeClr>
              </a:solidFill>
            </a:endParaRPr>
          </a:p>
        </p:txBody>
      </p:sp>
      <p:sp>
        <p:nvSpPr>
          <p:cNvPr id="19" name="מלבן 18"/>
          <p:cNvSpPr/>
          <p:nvPr/>
        </p:nvSpPr>
        <p:spPr>
          <a:xfrm>
            <a:off x="2629784" y="3505705"/>
            <a:ext cx="5433832" cy="830997"/>
          </a:xfrm>
          <a:prstGeom prst="rect">
            <a:avLst/>
          </a:prstGeom>
        </p:spPr>
        <p:txBody>
          <a:bodyPr wrap="square">
            <a:spAutoFit/>
          </a:bodyPr>
          <a:lstStyle/>
          <a:p>
            <a:pPr algn="ctr" rtl="0"/>
            <a:r>
              <a:rPr lang="en-US" sz="2400" b="1" dirty="0" smtClean="0"/>
              <a:t>PMB </a:t>
            </a:r>
            <a:r>
              <a:rPr lang="en-US" sz="2400" b="1" dirty="0"/>
              <a:t>/ </a:t>
            </a:r>
            <a:r>
              <a:rPr lang="en-GB" sz="2400" b="1" dirty="0"/>
              <a:t>Tallinn University</a:t>
            </a:r>
            <a:r>
              <a:rPr lang="he-IL" sz="2400" b="1" dirty="0"/>
              <a:t>,</a:t>
            </a:r>
            <a:r>
              <a:rPr lang="en-GB" sz="2400" b="1" dirty="0"/>
              <a:t> </a:t>
            </a:r>
            <a:r>
              <a:rPr lang="en-GB" sz="2400" b="1" dirty="0" smtClean="0"/>
              <a:t>Tallinn, Estonia</a:t>
            </a:r>
            <a:endParaRPr lang="he-IL" sz="2400" b="1" dirty="0"/>
          </a:p>
          <a:p>
            <a:pPr algn="ctr" rtl="0"/>
            <a:r>
              <a:rPr lang="he-IL" sz="2400" b="1" dirty="0"/>
              <a:t> 8  </a:t>
            </a:r>
            <a:r>
              <a:rPr lang="en-US" sz="2400" b="1" dirty="0"/>
              <a:t> </a:t>
            </a:r>
            <a:r>
              <a:rPr lang="en-GB" sz="2400" b="1" dirty="0"/>
              <a:t>June 2017</a:t>
            </a:r>
            <a:endParaRPr lang="en-US" sz="2400" b="1" dirty="0"/>
          </a:p>
        </p:txBody>
      </p:sp>
      <p:sp>
        <p:nvSpPr>
          <p:cNvPr id="2" name="TextBox 1"/>
          <p:cNvSpPr txBox="1"/>
          <p:nvPr/>
        </p:nvSpPr>
        <p:spPr>
          <a:xfrm>
            <a:off x="3163315" y="6300911"/>
            <a:ext cx="4032448" cy="415498"/>
          </a:xfrm>
          <a:prstGeom prst="rect">
            <a:avLst/>
          </a:prstGeom>
          <a:noFill/>
        </p:spPr>
        <p:txBody>
          <a:bodyPr wrap="square" rtlCol="1">
            <a:spAutoFit/>
          </a:bodyPr>
          <a:lstStyle/>
          <a:p>
            <a:endParaRPr lang="he-IL" dirty="0"/>
          </a:p>
        </p:txBody>
      </p:sp>
      <p:sp>
        <p:nvSpPr>
          <p:cNvPr id="3" name="מלבן 2"/>
          <p:cNvSpPr/>
          <p:nvPr/>
        </p:nvSpPr>
        <p:spPr>
          <a:xfrm>
            <a:off x="4707827" y="4946269"/>
            <a:ext cx="5162115" cy="1794337"/>
          </a:xfrm>
          <a:prstGeom prst="rect">
            <a:avLst/>
          </a:prstGeom>
        </p:spPr>
        <p:txBody>
          <a:bodyPr wrap="square">
            <a:spAutoFit/>
          </a:bodyPr>
          <a:lstStyle/>
          <a:p>
            <a:pPr algn="l" rtl="0">
              <a:lnSpc>
                <a:spcPct val="115000"/>
              </a:lnSpc>
              <a:spcAft>
                <a:spcPts val="600"/>
              </a:spcAft>
            </a:pPr>
            <a:r>
              <a:rPr lang="en-GB" sz="2400" b="1" dirty="0"/>
              <a:t>Lead Organisation – P4</a:t>
            </a:r>
            <a:endParaRPr lang="en-US" sz="2400" b="1" dirty="0"/>
          </a:p>
          <a:p>
            <a:pPr algn="l" rtl="0">
              <a:spcAft>
                <a:spcPts val="600"/>
              </a:spcAft>
            </a:pPr>
            <a:r>
              <a:rPr lang="en-GB" sz="2400" b="1" dirty="0"/>
              <a:t>Kaye Academic College of Education</a:t>
            </a:r>
          </a:p>
          <a:p>
            <a:pPr algn="l" rtl="0">
              <a:spcAft>
                <a:spcPts val="600"/>
              </a:spcAft>
            </a:pPr>
            <a:r>
              <a:rPr lang="en-US" sz="2200" b="1" dirty="0"/>
              <a:t>Dr. Kaplan Haya and Rachel </a:t>
            </a:r>
            <a:r>
              <a:rPr lang="en-US" sz="2200" b="1" dirty="0" smtClean="0"/>
              <a:t>Zafrir</a:t>
            </a:r>
          </a:p>
          <a:p>
            <a:pPr algn="l" rtl="0">
              <a:spcAft>
                <a:spcPts val="600"/>
              </a:spcAft>
            </a:pPr>
            <a:r>
              <a:rPr lang="en-GB" sz="2200" b="1" dirty="0" smtClean="0"/>
              <a:t>In </a:t>
            </a:r>
            <a:r>
              <a:rPr lang="en-GB" sz="2200" b="1" dirty="0"/>
              <a:t>collaboration with </a:t>
            </a:r>
            <a:r>
              <a:rPr lang="en-GB" sz="2200" b="1" dirty="0" err="1" smtClean="0"/>
              <a:t>Dr.</a:t>
            </a:r>
            <a:r>
              <a:rPr lang="en-GB" sz="2200" b="1" dirty="0" smtClean="0"/>
              <a:t> Raul </a:t>
            </a:r>
            <a:r>
              <a:rPr lang="en-GB" sz="2200" b="1" dirty="0" err="1" smtClean="0"/>
              <a:t>Drachman</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16" name="Picture 8" descr="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22164" y="4792230"/>
            <a:ext cx="3927677" cy="21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מלבן 8"/>
          <p:cNvSpPr/>
          <p:nvPr/>
        </p:nvSpPr>
        <p:spPr>
          <a:xfrm>
            <a:off x="1134837" y="6885103"/>
            <a:ext cx="3305521" cy="338554"/>
          </a:xfrm>
          <a:prstGeom prst="rect">
            <a:avLst/>
          </a:prstGeom>
        </p:spPr>
        <p:txBody>
          <a:bodyPr wrap="none">
            <a:spAutoFit/>
          </a:bodyPr>
          <a:lstStyle/>
          <a:p>
            <a:r>
              <a:rPr lang="en-US" sz="1600" b="1" dirty="0">
                <a:latin typeface="Calibri" panose="020F0502020204030204" pitchFamily="34" charset="0"/>
                <a:ea typeface="Calibri" panose="020F0502020204030204" pitchFamily="34" charset="0"/>
                <a:cs typeface="Arial" panose="020B0604020202020204" pitchFamily="34" charset="0"/>
              </a:rPr>
              <a:t>Education – A very complex business</a:t>
            </a:r>
            <a:endParaRPr lang="he-IL" sz="1600" dirty="0"/>
          </a:p>
        </p:txBody>
      </p:sp>
      <p:grpSp>
        <p:nvGrpSpPr>
          <p:cNvPr id="18" name="קבוצה 17"/>
          <p:cNvGrpSpPr/>
          <p:nvPr/>
        </p:nvGrpSpPr>
        <p:grpSpPr>
          <a:xfrm>
            <a:off x="449799" y="6395151"/>
            <a:ext cx="648072" cy="698246"/>
            <a:chOff x="449799" y="6395151"/>
            <a:chExt cx="648072" cy="698246"/>
          </a:xfrm>
        </p:grpSpPr>
        <p:sp>
          <p:nvSpPr>
            <p:cNvPr id="12" name="TextBox 11"/>
            <p:cNvSpPr txBox="1"/>
            <p:nvPr/>
          </p:nvSpPr>
          <p:spPr>
            <a:xfrm>
              <a:off x="486765" y="6677899"/>
              <a:ext cx="574141" cy="415498"/>
            </a:xfrm>
            <a:prstGeom prst="rect">
              <a:avLst/>
            </a:prstGeom>
            <a:solidFill>
              <a:schemeClr val="bg2"/>
            </a:solidFill>
          </p:spPr>
          <p:txBody>
            <a:bodyPr wrap="square" rtlCol="1">
              <a:spAutoFit/>
            </a:bodyPr>
            <a:lstStyle/>
            <a:p>
              <a:endParaRPr lang="he-IL" dirty="0"/>
            </a:p>
          </p:txBody>
        </p:sp>
        <p:sp>
          <p:nvSpPr>
            <p:cNvPr id="10" name="TextBox 9"/>
            <p:cNvSpPr txBox="1"/>
            <p:nvPr/>
          </p:nvSpPr>
          <p:spPr>
            <a:xfrm>
              <a:off x="449799" y="6395151"/>
              <a:ext cx="648072" cy="461665"/>
            </a:xfrm>
            <a:prstGeom prst="rect">
              <a:avLst/>
            </a:prstGeom>
            <a:noFill/>
          </p:spPr>
          <p:txBody>
            <a:bodyPr wrap="square" rtlCol="1">
              <a:spAutoFit/>
            </a:bodyPr>
            <a:lstStyle/>
            <a:p>
              <a:r>
                <a:rPr lang="en-US" sz="1200" b="1" dirty="0" smtClean="0"/>
                <a:t>Judith Cohen</a:t>
              </a:r>
              <a:endParaRPr lang="he-IL" sz="1200" b="1" dirty="0"/>
            </a:p>
          </p:txBody>
        </p:sp>
      </p:grpSp>
    </p:spTree>
    <p:extLst>
      <p:ext uri="{BB962C8B-B14F-4D97-AF65-F5344CB8AC3E}">
        <p14:creationId xmlns:p14="http://schemas.microsoft.com/office/powerpoint/2010/main" val="4104717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מלבן 2"/>
          <p:cNvSpPr/>
          <p:nvPr/>
        </p:nvSpPr>
        <p:spPr>
          <a:xfrm>
            <a:off x="882204" y="1764407"/>
            <a:ext cx="5453288" cy="558743"/>
          </a:xfrm>
          <a:prstGeom prst="rect">
            <a:avLst/>
          </a:prstGeom>
        </p:spPr>
        <p:txBody>
          <a:bodyPr wrap="none">
            <a:spAutoFit/>
          </a:bodyPr>
          <a:lstStyle/>
          <a:p>
            <a:pPr algn="just" rtl="0">
              <a:lnSpc>
                <a:spcPct val="115000"/>
              </a:lnSpc>
              <a:spcAft>
                <a:spcPts val="600"/>
              </a:spcAft>
              <a:buClr>
                <a:schemeClr val="accent5">
                  <a:lumMod val="50000"/>
                </a:schemeClr>
              </a:buClr>
            </a:pPr>
            <a:r>
              <a:rPr lang="en-GB" sz="2800" b="1" dirty="0">
                <a:solidFill>
                  <a:schemeClr val="accent5">
                    <a:lumMod val="50000"/>
                  </a:schemeClr>
                </a:solidFill>
              </a:rPr>
              <a:t>Exploitation </a:t>
            </a:r>
            <a:r>
              <a:rPr lang="en-GB" sz="2800" b="1" dirty="0" smtClean="0">
                <a:solidFill>
                  <a:schemeClr val="accent5">
                    <a:lumMod val="50000"/>
                  </a:schemeClr>
                </a:solidFill>
              </a:rPr>
              <a:t>Activities – some ideas</a:t>
            </a:r>
            <a:endParaRPr lang="en-US" sz="2800" b="1" dirty="0">
              <a:solidFill>
                <a:schemeClr val="accent5">
                  <a:lumMod val="50000"/>
                </a:schemeClr>
              </a:solidFill>
            </a:endParaRPr>
          </a:p>
        </p:txBody>
      </p:sp>
      <p:sp>
        <p:nvSpPr>
          <p:cNvPr id="2" name="מלבן 1"/>
          <p:cNvSpPr/>
          <p:nvPr/>
        </p:nvSpPr>
        <p:spPr>
          <a:xfrm>
            <a:off x="594172" y="2412479"/>
            <a:ext cx="8886340" cy="3262432"/>
          </a:xfrm>
          <a:prstGeom prst="rect">
            <a:avLst/>
          </a:prstGeom>
        </p:spPr>
        <p:txBody>
          <a:bodyPr wrap="square">
            <a:spAutoFit/>
          </a:bodyPr>
          <a:lstStyle/>
          <a:p>
            <a:pPr marL="342900" indent="-342900" algn="just" rtl="0">
              <a:spcAft>
                <a:spcPts val="600"/>
              </a:spcAft>
              <a:buClr>
                <a:schemeClr val="accent5">
                  <a:lumMod val="50000"/>
                </a:schemeClr>
              </a:buClr>
              <a:buSzPct val="110000"/>
              <a:buFont typeface="Arial" panose="020B0604020202020204" pitchFamily="34" charset="0"/>
              <a:buChar char="•"/>
            </a:pPr>
            <a:r>
              <a:rPr lang="en-GB" sz="2200" dirty="0"/>
              <a:t>Building and leading a course at the MOFET Institute that will be attended by HEI representatives interested in leading the MIT model in collaboration with schools – </a:t>
            </a:r>
            <a:r>
              <a:rPr lang="en-GB" sz="2000" b="1" dirty="0">
                <a:solidFill>
                  <a:schemeClr val="accent5">
                    <a:lumMod val="50000"/>
                  </a:schemeClr>
                </a:solidFill>
                <a:latin typeface="Calibri" panose="020F0502020204030204" pitchFamily="34" charset="0"/>
                <a:ea typeface="Calibri" panose="020F0502020204030204" pitchFamily="34" charset="0"/>
                <a:cs typeface="Arial" panose="020B0604020202020204" pitchFamily="34" charset="0"/>
              </a:rPr>
              <a:t>need to be discussed and advanced</a:t>
            </a:r>
            <a:r>
              <a:rPr lang="en-GB" sz="2200" dirty="0"/>
              <a:t>.</a:t>
            </a:r>
            <a:endParaRPr lang="en-GB" sz="2000" b="1" dirty="0">
              <a:solidFill>
                <a:schemeClr val="accent5">
                  <a:lumMod val="50000"/>
                </a:schemeClr>
              </a:solidFill>
              <a:latin typeface="Calibri" panose="020F0502020204030204" pitchFamily="34" charset="0"/>
              <a:ea typeface="Calibri" panose="020F0502020204030204" pitchFamily="34" charset="0"/>
              <a:cs typeface="Arial" panose="020B0604020202020204" pitchFamily="34" charset="0"/>
            </a:endParaRPr>
          </a:p>
          <a:p>
            <a:pPr marL="342900" indent="-342900" algn="just" rtl="0">
              <a:buClr>
                <a:schemeClr val="accent5">
                  <a:lumMod val="50000"/>
                </a:schemeClr>
              </a:buClr>
              <a:buSzPct val="110000"/>
              <a:buFont typeface="Arial" panose="020B0604020202020204" pitchFamily="34" charset="0"/>
              <a:buChar char="•"/>
            </a:pPr>
            <a:r>
              <a:rPr lang="en-GB" sz="2200" dirty="0" smtClean="0"/>
              <a:t>At </a:t>
            </a:r>
            <a:r>
              <a:rPr lang="en-GB" sz="2200" dirty="0"/>
              <a:t>the project’s conclusion, building an instruction manual containing aims, theoretical background, principles, and a repository of activities representing the spirit of the MIT groups – </a:t>
            </a:r>
            <a:r>
              <a:rPr lang="en-GB" sz="2000" b="1" dirty="0">
                <a:solidFill>
                  <a:schemeClr val="accent5">
                    <a:lumMod val="50000"/>
                  </a:schemeClr>
                </a:solidFill>
                <a:latin typeface="Calibri" panose="020F0502020204030204" pitchFamily="34" charset="0"/>
                <a:ea typeface="Calibri" panose="020F0502020204030204" pitchFamily="34" charset="0"/>
                <a:cs typeface="Arial" panose="020B0604020202020204" pitchFamily="34" charset="0"/>
              </a:rPr>
              <a:t>need to be </a:t>
            </a:r>
            <a:r>
              <a:rPr lang="en-GB" sz="2000" b="1" dirty="0" smtClean="0">
                <a:solidFill>
                  <a:schemeClr val="accent5">
                    <a:lumMod val="50000"/>
                  </a:schemeClr>
                </a:solidFill>
                <a:latin typeface="Calibri" panose="020F0502020204030204" pitchFamily="34" charset="0"/>
                <a:ea typeface="Calibri" panose="020F0502020204030204" pitchFamily="34" charset="0"/>
                <a:cs typeface="Arial" panose="020B0604020202020204" pitchFamily="34" charset="0"/>
              </a:rPr>
              <a:t>discussed and advanced</a:t>
            </a:r>
            <a:r>
              <a:rPr lang="en-GB" sz="2200" dirty="0" smtClean="0"/>
              <a:t>.</a:t>
            </a:r>
            <a:endParaRPr lang="en-GB" sz="2200" dirty="0"/>
          </a:p>
          <a:p>
            <a:pPr marL="342900" indent="-342900" algn="just" rtl="0">
              <a:spcAft>
                <a:spcPts val="600"/>
              </a:spcAft>
              <a:buClr>
                <a:schemeClr val="accent5">
                  <a:lumMod val="50000"/>
                </a:schemeClr>
              </a:buClr>
              <a:buFont typeface="Arial" panose="020B0604020202020204" pitchFamily="34" charset="0"/>
              <a:buChar char="•"/>
            </a:pPr>
            <a:endParaRPr lang="en-GB" sz="2000" b="1" dirty="0">
              <a:latin typeface="Calibri" panose="020F0502020204030204" pitchFamily="34" charset="0"/>
              <a:ea typeface="Calibri" panose="020F0502020204030204" pitchFamily="34" charset="0"/>
              <a:cs typeface="Arial" panose="020B0604020202020204" pitchFamily="34" charset="0"/>
            </a:endParaRPr>
          </a:p>
          <a:p>
            <a:pPr marL="354012" algn="just" rtl="0">
              <a:spcAft>
                <a:spcPts val="600"/>
              </a:spcAft>
              <a:buClr>
                <a:schemeClr val="accent5">
                  <a:lumMod val="50000"/>
                </a:schemeClr>
              </a:buClr>
              <a:buSzPct val="110000"/>
            </a:pPr>
            <a:r>
              <a:rPr lang="en-GB" sz="2200" dirty="0" smtClean="0"/>
              <a:t> </a:t>
            </a:r>
            <a:endParaRPr lang="en-GB" sz="2200" dirty="0"/>
          </a:p>
        </p:txBody>
      </p:sp>
    </p:spTree>
    <p:extLst>
      <p:ext uri="{BB962C8B-B14F-4D97-AF65-F5344CB8AC3E}">
        <p14:creationId xmlns:p14="http://schemas.microsoft.com/office/powerpoint/2010/main" val="24035138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5" name="מלבן 4"/>
          <p:cNvSpPr/>
          <p:nvPr/>
        </p:nvSpPr>
        <p:spPr>
          <a:xfrm>
            <a:off x="1062224" y="1476375"/>
            <a:ext cx="8568952" cy="558743"/>
          </a:xfrm>
          <a:prstGeom prst="rect">
            <a:avLst/>
          </a:prstGeom>
        </p:spPr>
        <p:txBody>
          <a:bodyPr wrap="square">
            <a:spAutoFit/>
          </a:bodyPr>
          <a:lstStyle/>
          <a:p>
            <a:pPr algn="just" rtl="0">
              <a:lnSpc>
                <a:spcPct val="115000"/>
              </a:lnSpc>
              <a:spcAft>
                <a:spcPts val="600"/>
              </a:spcAft>
            </a:pPr>
            <a:r>
              <a:rPr lang="en-GB" sz="2800" b="1" dirty="0">
                <a:solidFill>
                  <a:schemeClr val="accent5">
                    <a:lumMod val="50000"/>
                  </a:schemeClr>
                </a:solidFill>
              </a:rPr>
              <a:t>Core </a:t>
            </a:r>
            <a:r>
              <a:rPr lang="en-GB" sz="2800" b="1" dirty="0" smtClean="0">
                <a:solidFill>
                  <a:schemeClr val="accent5">
                    <a:lumMod val="50000"/>
                  </a:schemeClr>
                </a:solidFill>
              </a:rPr>
              <a:t>Principles </a:t>
            </a:r>
            <a:r>
              <a:rPr lang="en-GB" sz="2800" b="1" dirty="0">
                <a:solidFill>
                  <a:schemeClr val="accent5">
                    <a:lumMod val="50000"/>
                  </a:schemeClr>
                </a:solidFill>
              </a:rPr>
              <a:t>of </a:t>
            </a:r>
            <a:r>
              <a:rPr lang="en-GB" sz="2800" b="1" dirty="0" smtClean="0">
                <a:solidFill>
                  <a:schemeClr val="accent5">
                    <a:lumMod val="50000"/>
                  </a:schemeClr>
                </a:solidFill>
              </a:rPr>
              <a:t>Dissemination </a:t>
            </a:r>
            <a:r>
              <a:rPr lang="en-GB" sz="2800" b="1" dirty="0">
                <a:solidFill>
                  <a:schemeClr val="accent5">
                    <a:lumMod val="50000"/>
                  </a:schemeClr>
                </a:solidFill>
              </a:rPr>
              <a:t>and </a:t>
            </a:r>
            <a:r>
              <a:rPr lang="en-GB" sz="2800" b="1" dirty="0" smtClean="0">
                <a:solidFill>
                  <a:schemeClr val="accent5">
                    <a:lumMod val="50000"/>
                  </a:schemeClr>
                </a:solidFill>
              </a:rPr>
              <a:t>Exploitation Efforts</a:t>
            </a:r>
            <a:endParaRPr lang="en-US" sz="2800" b="1" dirty="0">
              <a:solidFill>
                <a:schemeClr val="accent5">
                  <a:lumMod val="50000"/>
                </a:schemeClr>
              </a:solidFill>
            </a:endParaRPr>
          </a:p>
        </p:txBody>
      </p:sp>
      <p:sp>
        <p:nvSpPr>
          <p:cNvPr id="3" name="מלבן 2"/>
          <p:cNvSpPr/>
          <p:nvPr/>
        </p:nvSpPr>
        <p:spPr>
          <a:xfrm>
            <a:off x="846200" y="2196455"/>
            <a:ext cx="9001000" cy="5081391"/>
          </a:xfrm>
          <a:prstGeom prst="rect">
            <a:avLst/>
          </a:prstGeom>
        </p:spPr>
        <p:txBody>
          <a:bodyPr wrap="square">
            <a:spAutoFit/>
          </a:bodyPr>
          <a:lstStyle/>
          <a:p>
            <a:pPr marL="541338" indent="-276225" algn="just" rtl="0">
              <a:spcAft>
                <a:spcPts val="600"/>
              </a:spcAft>
              <a:buClr>
                <a:schemeClr val="accent5">
                  <a:lumMod val="50000"/>
                </a:schemeClr>
              </a:buClr>
              <a:buSzPct val="80000"/>
              <a:buFont typeface="Symbol" panose="05050102010706020507" pitchFamily="18" charset="2"/>
              <a:buChar char=""/>
            </a:pPr>
            <a:r>
              <a:rPr lang="en-GB" sz="2200" dirty="0" smtClean="0">
                <a:latin typeface="Calibri" panose="020F0502020204030204" pitchFamily="34" charset="0"/>
                <a:ea typeface="Calibri" panose="020F0502020204030204" pitchFamily="34" charset="0"/>
                <a:cs typeface="Arial" panose="020B0604020202020204" pitchFamily="34" charset="0"/>
              </a:rPr>
              <a:t>Dissemination </a:t>
            </a:r>
            <a:r>
              <a:rPr lang="en-GB" sz="2200" dirty="0">
                <a:latin typeface="Calibri" panose="020F0502020204030204" pitchFamily="34" charset="0"/>
                <a:ea typeface="Calibri" panose="020F0502020204030204" pitchFamily="34" charset="0"/>
                <a:cs typeface="Arial" panose="020B0604020202020204" pitchFamily="34" charset="0"/>
              </a:rPr>
              <a:t>planning and efforts </a:t>
            </a:r>
            <a:r>
              <a:rPr lang="en-GB" sz="2200" dirty="0" smtClean="0">
                <a:latin typeface="Calibri" panose="020F0502020204030204" pitchFamily="34" charset="0"/>
                <a:ea typeface="Calibri" panose="020F0502020204030204" pitchFamily="34" charset="0"/>
                <a:cs typeface="Arial" panose="020B0604020202020204" pitchFamily="34" charset="0"/>
              </a:rPr>
              <a:t>are an ongoing</a:t>
            </a:r>
            <a:r>
              <a:rPr lang="en-GB" sz="2200" dirty="0">
                <a:latin typeface="Calibri" panose="020F0502020204030204" pitchFamily="34" charset="0"/>
                <a:ea typeface="Calibri" panose="020F0502020204030204" pitchFamily="34" charset="0"/>
                <a:cs typeface="Arial" panose="020B0604020202020204" pitchFamily="34" charset="0"/>
              </a:rPr>
              <a:t>, evolving process that may change over the </a:t>
            </a:r>
            <a:r>
              <a:rPr lang="en-GB" sz="2200" dirty="0" smtClean="0">
                <a:latin typeface="Calibri" panose="020F0502020204030204" pitchFamily="34" charset="0"/>
                <a:ea typeface="Calibri" panose="020F0502020204030204" pitchFamily="34" charset="0"/>
                <a:cs typeface="Arial" panose="020B0604020202020204" pitchFamily="34" charset="0"/>
              </a:rPr>
              <a:t>years. </a:t>
            </a:r>
          </a:p>
          <a:p>
            <a:pPr marL="541338" indent="-276225" algn="just" rtl="0">
              <a:lnSpc>
                <a:spcPct val="115000"/>
              </a:lnSpc>
              <a:spcAft>
                <a:spcPts val="600"/>
              </a:spcAft>
              <a:buClr>
                <a:schemeClr val="accent5">
                  <a:lumMod val="50000"/>
                </a:schemeClr>
              </a:buClr>
              <a:buSzPct val="80000"/>
              <a:buFont typeface="Symbol" panose="05050102010706020507" pitchFamily="18" charset="2"/>
              <a:buChar char=""/>
            </a:pPr>
            <a:r>
              <a:rPr lang="en-US" sz="2200" dirty="0" smtClean="0">
                <a:latin typeface="Calibri" panose="020F0502020204030204" pitchFamily="34" charset="0"/>
                <a:ea typeface="Calibri" panose="020F0502020204030204" pitchFamily="34" charset="0"/>
                <a:cs typeface="Arial" panose="020B0604020202020204" pitchFamily="34" charset="0"/>
              </a:rPr>
              <a:t>Part of every </a:t>
            </a:r>
            <a:r>
              <a:rPr lang="en-US" sz="2200" dirty="0">
                <a:latin typeface="Calibri" panose="020F0502020204030204" pitchFamily="34" charset="0"/>
                <a:ea typeface="Calibri" panose="020F0502020204030204" pitchFamily="34" charset="0"/>
                <a:cs typeface="Arial" panose="020B0604020202020204" pitchFamily="34" charset="0"/>
              </a:rPr>
              <a:t>meeting of all the partners in Israel or Europe </a:t>
            </a:r>
            <a:r>
              <a:rPr lang="en-US" sz="2200" dirty="0" smtClean="0">
                <a:latin typeface="Calibri" panose="020F0502020204030204" pitchFamily="34" charset="0"/>
                <a:ea typeface="Calibri" panose="020F0502020204030204" pitchFamily="34" charset="0"/>
                <a:cs typeface="Arial" panose="020B0604020202020204" pitchFamily="34" charset="0"/>
              </a:rPr>
              <a:t>needs to be devoted </a:t>
            </a:r>
            <a:r>
              <a:rPr lang="en-US" sz="2200" dirty="0">
                <a:latin typeface="Calibri" panose="020F0502020204030204" pitchFamily="34" charset="0"/>
                <a:ea typeface="Calibri" panose="020F0502020204030204" pitchFamily="34" charset="0"/>
                <a:cs typeface="Arial" panose="020B0604020202020204" pitchFamily="34" charset="0"/>
              </a:rPr>
              <a:t>to discussing and planning dissemination.</a:t>
            </a:r>
            <a:endParaRPr lang="en-GB" sz="2200" dirty="0">
              <a:latin typeface="Calibri" panose="020F0502020204030204" pitchFamily="34" charset="0"/>
              <a:ea typeface="Calibri" panose="020F0502020204030204" pitchFamily="34" charset="0"/>
              <a:cs typeface="Arial" panose="020B0604020202020204" pitchFamily="34" charset="0"/>
            </a:endParaRPr>
          </a:p>
          <a:p>
            <a:pPr marL="541338" lvl="0" indent="-276225" algn="just" rtl="0">
              <a:lnSpc>
                <a:spcPct val="115000"/>
              </a:lnSpc>
              <a:spcAft>
                <a:spcPts val="600"/>
              </a:spcAft>
              <a:buClr>
                <a:schemeClr val="accent5">
                  <a:lumMod val="50000"/>
                </a:schemeClr>
              </a:buClr>
              <a:buSzPct val="80000"/>
              <a:buFont typeface="Symbol" panose="05050102010706020507" pitchFamily="18" charset="2"/>
              <a:buChar char=""/>
            </a:pPr>
            <a:r>
              <a:rPr lang="en-GB" sz="2200" dirty="0" smtClean="0">
                <a:latin typeface="Calibri" panose="020F0502020204030204" pitchFamily="34" charset="0"/>
                <a:ea typeface="Calibri" panose="020F0502020204030204" pitchFamily="34" charset="0"/>
                <a:cs typeface="Arial" panose="020B0604020202020204" pitchFamily="34" charset="0"/>
              </a:rPr>
              <a:t>Regard </a:t>
            </a:r>
            <a:r>
              <a:rPr lang="en-GB" sz="2200" dirty="0">
                <a:latin typeface="Calibri" panose="020F0502020204030204" pitchFamily="34" charset="0"/>
                <a:ea typeface="Calibri" panose="020F0502020204030204" pitchFamily="34" charset="0"/>
                <a:cs typeface="Arial" panose="020B0604020202020204" pitchFamily="34" charset="0"/>
              </a:rPr>
              <a:t>all project activities as opportunities for </a:t>
            </a:r>
            <a:r>
              <a:rPr lang="en-GB" sz="2200" dirty="0" smtClean="0">
                <a:latin typeface="Calibri" panose="020F0502020204030204" pitchFamily="34" charset="0"/>
                <a:ea typeface="Calibri" panose="020F0502020204030204" pitchFamily="34" charset="0"/>
                <a:cs typeface="Arial" panose="020B0604020202020204" pitchFamily="34" charset="0"/>
              </a:rPr>
              <a:t>dissemination, and plan them accordingly.</a:t>
            </a:r>
          </a:p>
          <a:p>
            <a:pPr marL="541338" lvl="0" indent="-276225" algn="just" rtl="0">
              <a:spcAft>
                <a:spcPts val="600"/>
              </a:spcAft>
              <a:buClr>
                <a:schemeClr val="accent5">
                  <a:lumMod val="50000"/>
                </a:schemeClr>
              </a:buClr>
              <a:buSzPct val="80000"/>
              <a:buFont typeface="Symbol" panose="05050102010706020507" pitchFamily="18" charset="2"/>
              <a:buChar char=""/>
            </a:pPr>
            <a:r>
              <a:rPr lang="en-GB" sz="2200" dirty="0"/>
              <a:t>A “fan” approach via participating teachers and other players can be used. The means of presentation and the concepts repeatedly employed influence the project’s dissemination. </a:t>
            </a:r>
            <a:endParaRPr lang="en-GB" sz="2200" dirty="0" smtClean="0"/>
          </a:p>
          <a:p>
            <a:pPr marL="541338" indent="-276225" algn="just" rtl="0">
              <a:spcAft>
                <a:spcPts val="600"/>
              </a:spcAft>
              <a:buClr>
                <a:schemeClr val="accent5">
                  <a:lumMod val="50000"/>
                </a:schemeClr>
              </a:buClr>
              <a:buSzPct val="80000"/>
              <a:buFont typeface="Symbol" panose="05050102010706020507" pitchFamily="18" charset="2"/>
              <a:buChar char=""/>
            </a:pPr>
            <a:r>
              <a:rPr lang="en-GB" sz="2200" dirty="0"/>
              <a:t>It is important to document every event in the </a:t>
            </a:r>
            <a:r>
              <a:rPr lang="en-GB" sz="2200" dirty="0" smtClean="0"/>
              <a:t>tables distributed. If </a:t>
            </a:r>
            <a:r>
              <a:rPr lang="en-GB" sz="2200" dirty="0"/>
              <a:t>it is not documented – it is not kept and not disseminated</a:t>
            </a:r>
            <a:r>
              <a:rPr lang="en-GB" sz="2200" dirty="0" smtClean="0"/>
              <a:t>.</a:t>
            </a:r>
          </a:p>
          <a:p>
            <a:pPr marL="541338" indent="-276225" algn="just" rtl="0">
              <a:spcAft>
                <a:spcPts val="600"/>
              </a:spcAft>
              <a:buClr>
                <a:schemeClr val="accent5">
                  <a:lumMod val="50000"/>
                </a:schemeClr>
              </a:buClr>
              <a:buSzPct val="80000"/>
              <a:buFont typeface="Symbol" panose="05050102010706020507" pitchFamily="18" charset="2"/>
              <a:buChar char=""/>
            </a:pPr>
            <a:r>
              <a:rPr lang="en-GB" sz="2200" dirty="0"/>
              <a:t>We need to strive for diverse channels of dissemination and exploitation activities</a:t>
            </a:r>
            <a:r>
              <a:rPr lang="en-GB" sz="2200" dirty="0" smtClean="0"/>
              <a:t>.</a:t>
            </a:r>
            <a:endParaRPr lang="en-US" sz="2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490400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מלבן 1"/>
          <p:cNvSpPr/>
          <p:nvPr/>
        </p:nvSpPr>
        <p:spPr>
          <a:xfrm>
            <a:off x="1098228" y="2196455"/>
            <a:ext cx="8496944" cy="2462213"/>
          </a:xfrm>
          <a:prstGeom prst="rect">
            <a:avLst/>
          </a:prstGeom>
        </p:spPr>
        <p:txBody>
          <a:bodyPr wrap="square">
            <a:spAutoFit/>
          </a:bodyPr>
          <a:lstStyle/>
          <a:p>
            <a:pPr marL="342900" indent="-342900" algn="just" rtl="0">
              <a:spcAft>
                <a:spcPts val="1200"/>
              </a:spcAft>
              <a:buClr>
                <a:schemeClr val="accent5">
                  <a:lumMod val="50000"/>
                </a:schemeClr>
              </a:buClr>
              <a:buSzPct val="80000"/>
              <a:buFont typeface="Symbol" panose="05050102010706020507" pitchFamily="18" charset="2"/>
              <a:buChar char=""/>
            </a:pPr>
            <a:r>
              <a:rPr lang="en-GB" sz="2400" dirty="0"/>
              <a:t>It is important to maintain </a:t>
            </a:r>
            <a:r>
              <a:rPr lang="en-GB" sz="2400" i="1" dirty="0"/>
              <a:t>rules of ethics</a:t>
            </a:r>
            <a:r>
              <a:rPr lang="en-GB" sz="2400" dirty="0"/>
              <a:t> and respect for the partners </a:t>
            </a:r>
            <a:r>
              <a:rPr lang="en-GB" sz="2400" dirty="0" smtClean="0"/>
              <a:t>and their work in </a:t>
            </a:r>
            <a:r>
              <a:rPr lang="en-GB" sz="2400" dirty="0"/>
              <a:t>every dissemination activity. </a:t>
            </a:r>
            <a:endParaRPr lang="en-GB" sz="2400" dirty="0" smtClean="0"/>
          </a:p>
          <a:p>
            <a:pPr marL="342900" indent="-342900" algn="just" rtl="0">
              <a:spcAft>
                <a:spcPts val="1200"/>
              </a:spcAft>
              <a:buClr>
                <a:schemeClr val="accent5">
                  <a:lumMod val="50000"/>
                </a:schemeClr>
              </a:buClr>
              <a:buSzPct val="80000"/>
              <a:buFont typeface="Symbol" panose="05050102010706020507" pitchFamily="18" charset="2"/>
              <a:buChar char=""/>
            </a:pPr>
            <a:r>
              <a:rPr lang="en-GB" sz="2400" dirty="0" smtClean="0"/>
              <a:t>It </a:t>
            </a:r>
            <a:r>
              <a:rPr lang="en-GB" sz="2400" dirty="0"/>
              <a:t>is important to remember that the project is the </a:t>
            </a:r>
            <a:r>
              <a:rPr lang="en-GB" sz="2400" dirty="0" smtClean="0"/>
              <a:t>creation of new </a:t>
            </a:r>
            <a:r>
              <a:rPr lang="en-GB" sz="2400" dirty="0"/>
              <a:t>knowledge </a:t>
            </a:r>
            <a:r>
              <a:rPr lang="en-GB" sz="2400" dirty="0" smtClean="0"/>
              <a:t>by </a:t>
            </a:r>
            <a:r>
              <a:rPr lang="en-GB" sz="2400" dirty="0"/>
              <a:t>all the partners. Each partner has its own unique place, and together we are striving to create something new</a:t>
            </a:r>
            <a:r>
              <a:rPr lang="en-GB" sz="2400" dirty="0" smtClean="0"/>
              <a:t>.</a:t>
            </a:r>
            <a:endParaRPr lang="en-US" sz="2000" dirty="0"/>
          </a:p>
        </p:txBody>
      </p:sp>
    </p:spTree>
    <p:extLst>
      <p:ext uri="{BB962C8B-B14F-4D97-AF65-F5344CB8AC3E}">
        <p14:creationId xmlns:p14="http://schemas.microsoft.com/office/powerpoint/2010/main" val="33487013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graphicFrame>
        <p:nvGraphicFramePr>
          <p:cNvPr id="3" name="טבלה 2"/>
          <p:cNvGraphicFramePr>
            <a:graphicFrameLocks noGrp="1"/>
          </p:cNvGraphicFramePr>
          <p:nvPr>
            <p:extLst>
              <p:ext uri="{D42A27DB-BD31-4B8C-83A1-F6EECF244321}">
                <p14:modId xmlns:p14="http://schemas.microsoft.com/office/powerpoint/2010/main" val="3730976630"/>
              </p:ext>
            </p:extLst>
          </p:nvPr>
        </p:nvGraphicFramePr>
        <p:xfrm>
          <a:off x="594174" y="1476375"/>
          <a:ext cx="9505054" cy="5542360"/>
        </p:xfrm>
        <a:graphic>
          <a:graphicData uri="http://schemas.openxmlformats.org/drawingml/2006/table">
            <a:tbl>
              <a:tblPr rtl="1" firstRow="1" firstCol="1" bandRow="1"/>
              <a:tblGrid>
                <a:gridCol w="1146425"/>
                <a:gridCol w="1101373"/>
                <a:gridCol w="1191477"/>
                <a:gridCol w="1146425"/>
                <a:gridCol w="1146425"/>
                <a:gridCol w="1084343"/>
                <a:gridCol w="2688586"/>
              </a:tblGrid>
              <a:tr h="631659">
                <a:tc>
                  <a:txBody>
                    <a:bodyPr/>
                    <a:lstStyle/>
                    <a:p>
                      <a:pPr algn="ctr" rtl="1">
                        <a:lnSpc>
                          <a:spcPct val="107000"/>
                        </a:lnSpc>
                        <a:spcAft>
                          <a:spcPts val="0"/>
                        </a:spcAft>
                      </a:pPr>
                      <a:r>
                        <a:rPr lang="en-US" sz="1800" b="1" dirty="0">
                          <a:solidFill>
                            <a:schemeClr val="tx1"/>
                          </a:solidFill>
                          <a:effectLst/>
                          <a:latin typeface="Calibri"/>
                          <a:ea typeface="Calibri"/>
                          <a:cs typeface="Arial"/>
                        </a:rPr>
                        <a:t>Gordon</a:t>
                      </a:r>
                      <a:endParaRPr lang="en-US" sz="1800" dirty="0">
                        <a:solidFill>
                          <a:schemeClr val="tx1"/>
                        </a:solidFill>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en-US" sz="1800" b="1" dirty="0" err="1">
                          <a:solidFill>
                            <a:schemeClr val="tx1"/>
                          </a:solidFill>
                          <a:effectLst/>
                          <a:latin typeface="Calibri"/>
                          <a:ea typeface="Calibri"/>
                          <a:cs typeface="Arial"/>
                        </a:rPr>
                        <a:t>Talpiot</a:t>
                      </a:r>
                      <a:endParaRPr lang="en-US" sz="1800" dirty="0">
                        <a:solidFill>
                          <a:schemeClr val="tx1"/>
                        </a:solidFill>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en-US" sz="1800" b="1" dirty="0" err="1" smtClean="0">
                          <a:solidFill>
                            <a:schemeClr val="tx1"/>
                          </a:solidFill>
                          <a:effectLst/>
                          <a:latin typeface="Calibri"/>
                          <a:ea typeface="Calibri"/>
                          <a:cs typeface="Arial"/>
                        </a:rPr>
                        <a:t>Sakhnin</a:t>
                      </a:r>
                      <a:endParaRPr lang="en-US" sz="1800" dirty="0">
                        <a:solidFill>
                          <a:schemeClr val="tx1"/>
                        </a:solidFill>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en-US" sz="1800" b="1" dirty="0" smtClean="0">
                          <a:solidFill>
                            <a:schemeClr val="tx1"/>
                          </a:solidFill>
                          <a:effectLst/>
                          <a:latin typeface="Calibri"/>
                          <a:ea typeface="Calibri"/>
                          <a:cs typeface="Arial"/>
                        </a:rPr>
                        <a:t>Kibbutzim</a:t>
                      </a:r>
                      <a:endParaRPr lang="en-US" sz="1800" dirty="0">
                        <a:solidFill>
                          <a:schemeClr val="tx1"/>
                        </a:solidFill>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en-US" sz="1800" b="1" dirty="0">
                          <a:solidFill>
                            <a:schemeClr val="tx1"/>
                          </a:solidFill>
                          <a:effectLst/>
                          <a:latin typeface="Calibri"/>
                          <a:ea typeface="Calibri"/>
                          <a:cs typeface="Arial"/>
                        </a:rPr>
                        <a:t>Kaye</a:t>
                      </a:r>
                      <a:endParaRPr lang="en-US" sz="1800" dirty="0">
                        <a:solidFill>
                          <a:schemeClr val="tx1"/>
                        </a:solidFill>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en-US" sz="1800" b="1" dirty="0" smtClean="0">
                          <a:solidFill>
                            <a:schemeClr val="tx1"/>
                          </a:solidFill>
                          <a:effectLst/>
                          <a:latin typeface="Arial"/>
                          <a:ea typeface="Calibri"/>
                          <a:cs typeface="Arial"/>
                        </a:rPr>
                        <a:t>Beit </a:t>
                      </a:r>
                      <a:r>
                        <a:rPr lang="en-US" sz="1800" b="1" dirty="0" err="1">
                          <a:solidFill>
                            <a:schemeClr val="tx1"/>
                          </a:solidFill>
                          <a:effectLst/>
                          <a:latin typeface="Arial"/>
                          <a:ea typeface="Calibri"/>
                          <a:cs typeface="Arial"/>
                        </a:rPr>
                        <a:t>Berl</a:t>
                      </a:r>
                      <a:endParaRPr lang="en-US" sz="1800" dirty="0">
                        <a:solidFill>
                          <a:schemeClr val="tx1"/>
                        </a:solidFill>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6695" algn="l" rtl="1">
                        <a:lnSpc>
                          <a:spcPct val="107000"/>
                        </a:lnSpc>
                        <a:spcAft>
                          <a:spcPts val="600"/>
                        </a:spcAft>
                      </a:pPr>
                      <a:r>
                        <a:rPr lang="en-GB" sz="1000" dirty="0">
                          <a:solidFill>
                            <a:schemeClr val="tx1"/>
                          </a:solidFill>
                          <a:effectLst/>
                          <a:latin typeface="Arial"/>
                          <a:ea typeface="Calibri"/>
                          <a:cs typeface="Arial"/>
                        </a:rPr>
                        <a:t> </a:t>
                      </a:r>
                      <a:endParaRPr lang="en-US" sz="1000" dirty="0">
                        <a:solidFill>
                          <a:schemeClr val="tx1"/>
                        </a:solidFill>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9661">
                <a:tc>
                  <a:txBody>
                    <a:bodyPr/>
                    <a:lstStyle/>
                    <a:p>
                      <a:pPr algn="ctr" rtl="1">
                        <a:lnSpc>
                          <a:spcPct val="107000"/>
                        </a:lnSpc>
                        <a:spcAft>
                          <a:spcPts val="0"/>
                        </a:spcAft>
                      </a:pPr>
                      <a:r>
                        <a:rPr lang="he-IL" sz="1600" b="1" dirty="0">
                          <a:effectLst/>
                          <a:latin typeface="Calibri"/>
                          <a:ea typeface="Calibri"/>
                          <a:cs typeface="Arial"/>
                        </a:rPr>
                        <a:t>14.2.17</a:t>
                      </a:r>
                      <a:endParaRPr lang="en-US" sz="1600" b="1" dirty="0">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600" b="1">
                          <a:effectLst/>
                          <a:latin typeface="Calibri"/>
                          <a:ea typeface="Calibri"/>
                          <a:cs typeface="Arial"/>
                        </a:rPr>
                        <a:t> </a:t>
                      </a:r>
                      <a:endParaRPr lang="en-US" sz="1600" b="1">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600" b="1" dirty="0">
                          <a:effectLst/>
                          <a:latin typeface="Calibri"/>
                          <a:ea typeface="Calibri"/>
                          <a:cs typeface="Arial"/>
                        </a:rPr>
                        <a:t> </a:t>
                      </a:r>
                      <a:r>
                        <a:rPr lang="he-IL" sz="1600" b="1" dirty="0" smtClean="0">
                          <a:effectLst/>
                          <a:latin typeface="Calibri"/>
                          <a:ea typeface="Calibri"/>
                          <a:cs typeface="Arial"/>
                        </a:rPr>
                        <a:t>14.2.17</a:t>
                      </a:r>
                    </a:p>
                    <a:p>
                      <a:pPr marL="0" marR="0" indent="0" algn="ctr" defTabSz="1043056" rtl="1" eaLnBrk="1" fontAlgn="auto" latinLnBrk="0" hangingPunct="1">
                        <a:lnSpc>
                          <a:spcPct val="107000"/>
                        </a:lnSpc>
                        <a:spcBef>
                          <a:spcPts val="0"/>
                        </a:spcBef>
                        <a:spcAft>
                          <a:spcPts val="0"/>
                        </a:spcAft>
                        <a:buClrTx/>
                        <a:buSzTx/>
                        <a:buFontTx/>
                        <a:buNone/>
                        <a:tabLst/>
                        <a:defRPr/>
                      </a:pPr>
                      <a:r>
                        <a:rPr lang="en-US" sz="1200" b="1" kern="1200" dirty="0" smtClean="0">
                          <a:solidFill>
                            <a:schemeClr val="tx1"/>
                          </a:solidFill>
                          <a:latin typeface="+mn-lt"/>
                          <a:ea typeface="+mn-ea"/>
                          <a:cs typeface="+mn-cs"/>
                        </a:rPr>
                        <a:t>Not in the table</a:t>
                      </a:r>
                    </a:p>
                    <a:p>
                      <a:pPr algn="ctr" rtl="1">
                        <a:lnSpc>
                          <a:spcPct val="107000"/>
                        </a:lnSpc>
                        <a:spcAft>
                          <a:spcPts val="0"/>
                        </a:spcAft>
                      </a:pPr>
                      <a:endParaRPr lang="en-US" sz="1600" b="1" dirty="0">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600" b="1" dirty="0"/>
                        <a:t>14.2.17</a:t>
                      </a:r>
                      <a:endParaRPr lang="en-US" sz="1600" b="1" dirty="0"/>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en-US" sz="1600" b="1" dirty="0" smtClean="0">
                          <a:effectLst/>
                          <a:latin typeface="Calibri"/>
                          <a:ea typeface="Calibri"/>
                          <a:cs typeface="Arial"/>
                        </a:rPr>
                        <a:t>14.2.17</a:t>
                      </a:r>
                      <a:endParaRPr lang="en-US" sz="1600" b="1" dirty="0">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600" b="1" dirty="0">
                          <a:effectLst/>
                          <a:latin typeface="Calibri"/>
                          <a:ea typeface="Calibri"/>
                          <a:cs typeface="Arial"/>
                        </a:rPr>
                        <a:t> </a:t>
                      </a:r>
                      <a:r>
                        <a:rPr lang="he-IL" sz="1600" b="1" kern="1200" dirty="0" smtClean="0">
                          <a:solidFill>
                            <a:schemeClr val="tx1"/>
                          </a:solidFill>
                          <a:effectLst/>
                          <a:latin typeface="Calibri"/>
                          <a:ea typeface="Calibri"/>
                          <a:cs typeface="Arial"/>
                        </a:rPr>
                        <a:t>14.2.17</a:t>
                      </a:r>
                    </a:p>
                    <a:p>
                      <a:pPr marL="0" marR="0" indent="0" algn="ctr" defTabSz="1043056" rtl="1" eaLnBrk="1" fontAlgn="auto" latinLnBrk="0" hangingPunct="1">
                        <a:lnSpc>
                          <a:spcPct val="107000"/>
                        </a:lnSpc>
                        <a:spcBef>
                          <a:spcPts val="0"/>
                        </a:spcBef>
                        <a:spcAft>
                          <a:spcPts val="0"/>
                        </a:spcAft>
                        <a:buClrTx/>
                        <a:buSzTx/>
                        <a:buFontTx/>
                        <a:buNone/>
                        <a:tabLst/>
                        <a:defRPr/>
                      </a:pPr>
                      <a:r>
                        <a:rPr lang="en-US" sz="1200" b="1" kern="1200" dirty="0" smtClean="0">
                          <a:solidFill>
                            <a:schemeClr val="tx1"/>
                          </a:solidFill>
                          <a:latin typeface="+mn-lt"/>
                          <a:ea typeface="+mn-ea"/>
                          <a:cs typeface="+mn-cs"/>
                        </a:rPr>
                        <a:t>Not in the table</a:t>
                      </a:r>
                    </a:p>
                    <a:p>
                      <a:pPr algn="ctr" rtl="1">
                        <a:lnSpc>
                          <a:spcPct val="107000"/>
                        </a:lnSpc>
                        <a:spcAft>
                          <a:spcPts val="0"/>
                        </a:spcAft>
                      </a:pPr>
                      <a:endParaRPr lang="en-US" sz="1600" b="1" dirty="0">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6695" algn="l" rtl="1">
                        <a:lnSpc>
                          <a:spcPct val="107000"/>
                        </a:lnSpc>
                        <a:spcAft>
                          <a:spcPts val="600"/>
                        </a:spcAft>
                      </a:pPr>
                      <a:r>
                        <a:rPr lang="en-GB" sz="1400" dirty="0" smtClean="0">
                          <a:solidFill>
                            <a:schemeClr val="tx1"/>
                          </a:solidFill>
                          <a:effectLst/>
                          <a:latin typeface="Arial"/>
                          <a:ea typeface="Calibri"/>
                          <a:cs typeface="Arial"/>
                        </a:rPr>
                        <a:t>Scientific conferences in Israel and Europe</a:t>
                      </a:r>
                      <a:endParaRPr lang="en-US" sz="1400" strike="sngStrike" dirty="0">
                        <a:solidFill>
                          <a:srgbClr val="FF0000"/>
                        </a:solidFill>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23557">
                <a:tc>
                  <a:txBody>
                    <a:bodyPr/>
                    <a:lstStyle/>
                    <a:p>
                      <a:pPr algn="ctr" rtl="1">
                        <a:lnSpc>
                          <a:spcPct val="107000"/>
                        </a:lnSpc>
                        <a:spcAft>
                          <a:spcPts val="0"/>
                        </a:spcAft>
                      </a:pPr>
                      <a:r>
                        <a:rPr lang="he-IL" sz="1600" b="1" dirty="0">
                          <a:effectLst/>
                          <a:latin typeface="Calibri"/>
                          <a:ea typeface="Calibri"/>
                          <a:cs typeface="Arial"/>
                        </a:rPr>
                        <a:t> </a:t>
                      </a:r>
                      <a:endParaRPr lang="en-US" sz="1600" b="1" dirty="0">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600" b="1" dirty="0">
                          <a:solidFill>
                            <a:schemeClr val="tx1"/>
                          </a:solidFill>
                          <a:effectLst/>
                          <a:latin typeface="Calibri"/>
                          <a:ea typeface="Calibri"/>
                          <a:cs typeface="Arial"/>
                        </a:rPr>
                        <a:t> </a:t>
                      </a:r>
                      <a:endParaRPr lang="en-US" sz="1600" b="1" dirty="0">
                        <a:solidFill>
                          <a:schemeClr val="tx1"/>
                        </a:solidFill>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600" b="1">
                          <a:effectLst/>
                          <a:latin typeface="Calibri"/>
                          <a:ea typeface="Calibri"/>
                          <a:cs typeface="Arial"/>
                        </a:rPr>
                        <a:t> </a:t>
                      </a:r>
                      <a:endParaRPr lang="en-US" sz="1600" b="1">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600" b="1" dirty="0"/>
                        <a:t>13.3.17</a:t>
                      </a:r>
                      <a:endParaRPr lang="en-US" sz="1600" b="1" dirty="0"/>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600" b="1">
                          <a:effectLst/>
                          <a:latin typeface="Calibri"/>
                          <a:ea typeface="Calibri"/>
                          <a:cs typeface="Arial"/>
                        </a:rPr>
                        <a:t> </a:t>
                      </a:r>
                      <a:endParaRPr lang="en-US" sz="1600" b="1">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600" b="1" dirty="0">
                          <a:effectLst/>
                          <a:latin typeface="Calibri"/>
                          <a:ea typeface="Calibri"/>
                          <a:cs typeface="Arial"/>
                        </a:rPr>
                        <a:t> </a:t>
                      </a:r>
                      <a:endParaRPr lang="en-US" sz="1600" b="1" dirty="0">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6695" algn="l" rtl="1">
                        <a:lnSpc>
                          <a:spcPct val="107000"/>
                        </a:lnSpc>
                        <a:spcBef>
                          <a:spcPts val="600"/>
                        </a:spcBef>
                        <a:spcAft>
                          <a:spcPts val="600"/>
                        </a:spcAft>
                      </a:pPr>
                      <a:r>
                        <a:rPr lang="en-US" sz="1400" dirty="0">
                          <a:solidFill>
                            <a:schemeClr val="tx1"/>
                          </a:solidFill>
                          <a:effectLst/>
                          <a:latin typeface="Arial"/>
                          <a:ea typeface="Calibri"/>
                          <a:cs typeface="Arial"/>
                        </a:rPr>
                        <a:t>Presentation of the MIT model to various audiences, such as delegations from abroad</a:t>
                      </a:r>
                      <a:endParaRPr lang="en-US" sz="1400" dirty="0">
                        <a:solidFill>
                          <a:schemeClr val="tx1"/>
                        </a:solidFill>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6419">
                <a:tc>
                  <a:txBody>
                    <a:bodyPr/>
                    <a:lstStyle/>
                    <a:p>
                      <a:pPr algn="ctr" rtl="1">
                        <a:lnSpc>
                          <a:spcPct val="107000"/>
                        </a:lnSpc>
                        <a:spcAft>
                          <a:spcPts val="0"/>
                        </a:spcAft>
                      </a:pPr>
                      <a:endParaRPr lang="en-US" sz="1600" b="1" dirty="0">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endParaRPr lang="en-US" sz="1600" b="1" kern="1200" dirty="0">
                        <a:solidFill>
                          <a:schemeClr val="tx1"/>
                        </a:solidFill>
                        <a:latin typeface="+mn-lt"/>
                        <a:ea typeface="+mn-ea"/>
                        <a:cs typeface="+mn-cs"/>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endParaRPr lang="en-US" sz="1600" b="1">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endParaRPr lang="en-US" sz="1600" b="1" dirty="0"/>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1043056" rtl="1" eaLnBrk="1" fontAlgn="auto" latinLnBrk="0" hangingPunct="1">
                        <a:lnSpc>
                          <a:spcPct val="107000"/>
                        </a:lnSpc>
                        <a:spcBef>
                          <a:spcPts val="0"/>
                        </a:spcBef>
                        <a:spcAft>
                          <a:spcPts val="0"/>
                        </a:spcAft>
                        <a:buClrTx/>
                        <a:buSzTx/>
                        <a:buFontTx/>
                        <a:buNone/>
                        <a:tabLst/>
                        <a:defRPr/>
                      </a:pPr>
                      <a:r>
                        <a:rPr lang="en-US" sz="1600" b="1" dirty="0" smtClean="0">
                          <a:effectLst/>
                          <a:latin typeface="Calibri"/>
                          <a:ea typeface="Calibri"/>
                          <a:cs typeface="Arial"/>
                        </a:rPr>
                        <a:t>8.6.17</a:t>
                      </a:r>
                      <a:endParaRPr lang="he-IL" sz="1600" b="1" dirty="0" smtClean="0">
                        <a:effectLst/>
                        <a:latin typeface="Calibri"/>
                        <a:ea typeface="Calibri"/>
                        <a:cs typeface="Arial"/>
                      </a:endParaRPr>
                    </a:p>
                    <a:p>
                      <a:pPr marL="0" marR="0" indent="0" algn="ctr" defTabSz="1043056" rtl="1" eaLnBrk="1" fontAlgn="auto" latinLnBrk="0" hangingPunct="1">
                        <a:lnSpc>
                          <a:spcPct val="107000"/>
                        </a:lnSpc>
                        <a:spcBef>
                          <a:spcPts val="0"/>
                        </a:spcBef>
                        <a:spcAft>
                          <a:spcPts val="0"/>
                        </a:spcAft>
                        <a:buClrTx/>
                        <a:buSzTx/>
                        <a:buFontTx/>
                        <a:buNone/>
                        <a:tabLst/>
                        <a:defRPr/>
                      </a:pPr>
                      <a:r>
                        <a:rPr lang="en-GB" sz="1300" b="1" kern="1200" dirty="0" smtClean="0">
                          <a:solidFill>
                            <a:schemeClr val="tx1"/>
                          </a:solidFill>
                          <a:effectLst/>
                          <a:latin typeface="Calibri"/>
                          <a:ea typeface="Calibri"/>
                          <a:cs typeface="Arial"/>
                        </a:rPr>
                        <a:t>November</a:t>
                      </a:r>
                      <a:r>
                        <a:rPr lang="en-GB" sz="1200" b="1" kern="1200" dirty="0" smtClean="0">
                          <a:solidFill>
                            <a:schemeClr val="tx1"/>
                          </a:solidFill>
                          <a:effectLst/>
                          <a:latin typeface="Calibri"/>
                          <a:ea typeface="Calibri"/>
                          <a:cs typeface="Arial"/>
                        </a:rPr>
                        <a:t> 2017</a:t>
                      </a:r>
                      <a:endParaRPr lang="en-US" sz="1200" b="1" kern="1200" dirty="0" smtClean="0">
                        <a:solidFill>
                          <a:schemeClr val="tx1"/>
                        </a:solidFill>
                        <a:effectLst/>
                        <a:latin typeface="Calibri"/>
                        <a:ea typeface="Calibri"/>
                        <a:cs typeface="Arial"/>
                      </a:endParaRPr>
                    </a:p>
                    <a:p>
                      <a:pPr marL="0" marR="0" indent="0" algn="ctr" defTabSz="1043056" rtl="1" eaLnBrk="1" fontAlgn="auto" latinLnBrk="0" hangingPunct="1">
                        <a:lnSpc>
                          <a:spcPct val="107000"/>
                        </a:lnSpc>
                        <a:spcBef>
                          <a:spcPts val="0"/>
                        </a:spcBef>
                        <a:spcAft>
                          <a:spcPts val="0"/>
                        </a:spcAft>
                        <a:buClrTx/>
                        <a:buSzTx/>
                        <a:buFontTx/>
                        <a:buNone/>
                        <a:tabLst/>
                        <a:defRPr/>
                      </a:pPr>
                      <a:r>
                        <a:rPr lang="en-US" sz="1200" b="1" dirty="0" smtClean="0"/>
                        <a:t>Planned activity</a:t>
                      </a:r>
                      <a:endParaRPr lang="en-US" sz="1600" b="1" dirty="0">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endParaRPr lang="en-US" sz="1600" b="1" dirty="0">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6695" marR="0" indent="0" algn="l" defTabSz="1043056" rtl="1" eaLnBrk="1" fontAlgn="auto" latinLnBrk="0" hangingPunct="1">
                        <a:lnSpc>
                          <a:spcPct val="107000"/>
                        </a:lnSpc>
                        <a:spcBef>
                          <a:spcPts val="0"/>
                        </a:spcBef>
                        <a:spcAft>
                          <a:spcPts val="600"/>
                        </a:spcAft>
                        <a:buClrTx/>
                        <a:buSzTx/>
                        <a:buFontTx/>
                        <a:buNone/>
                        <a:tabLst/>
                        <a:defRPr/>
                      </a:pPr>
                      <a:r>
                        <a:rPr lang="en-GB" sz="1400" dirty="0" smtClean="0">
                          <a:solidFill>
                            <a:schemeClr val="tx1"/>
                          </a:solidFill>
                          <a:effectLst/>
                          <a:latin typeface="Arial"/>
                          <a:ea typeface="Calibri"/>
                          <a:cs typeface="Arial"/>
                        </a:rPr>
                        <a:t>National large-scale conferences of the Ministry Of Education</a:t>
                      </a:r>
                      <a:endParaRPr lang="en-US" sz="1400" dirty="0">
                        <a:solidFill>
                          <a:schemeClr val="tx1"/>
                        </a:solidFill>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61064">
                <a:tc>
                  <a:txBody>
                    <a:bodyPr/>
                    <a:lstStyle/>
                    <a:p>
                      <a:pPr algn="ctr" rtl="1">
                        <a:lnSpc>
                          <a:spcPct val="107000"/>
                        </a:lnSpc>
                        <a:spcAft>
                          <a:spcPts val="0"/>
                        </a:spcAft>
                      </a:pPr>
                      <a:r>
                        <a:rPr lang="he-IL" sz="1600" b="1" dirty="0"/>
                        <a:t> </a:t>
                      </a:r>
                      <a:endParaRPr lang="en-US" sz="1600" b="1" dirty="0"/>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600" b="1" kern="1200" dirty="0">
                          <a:solidFill>
                            <a:schemeClr val="tx1"/>
                          </a:solidFill>
                          <a:latin typeface="+mn-lt"/>
                          <a:ea typeface="+mn-ea"/>
                          <a:cs typeface="+mn-cs"/>
                        </a:rPr>
                        <a:t> </a:t>
                      </a:r>
                      <a:r>
                        <a:rPr lang="en-GB" sz="1600" b="1" kern="1200" dirty="0" smtClean="0">
                          <a:solidFill>
                            <a:schemeClr val="tx1"/>
                          </a:solidFill>
                          <a:latin typeface="+mn-lt"/>
                          <a:ea typeface="+mn-ea"/>
                          <a:cs typeface="+mn-cs"/>
                        </a:rPr>
                        <a:t>24.1.17</a:t>
                      </a:r>
                      <a:endParaRPr lang="en-US" sz="1600" b="1" kern="1200" dirty="0">
                        <a:solidFill>
                          <a:schemeClr val="tx1"/>
                        </a:solidFill>
                        <a:latin typeface="+mn-lt"/>
                        <a:ea typeface="+mn-ea"/>
                        <a:cs typeface="+mn-cs"/>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600" b="1" dirty="0"/>
                        <a:t> </a:t>
                      </a:r>
                      <a:endParaRPr lang="en-US" sz="1600" b="1" dirty="0"/>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600" b="1" dirty="0"/>
                        <a:t>5.7.17</a:t>
                      </a:r>
                      <a:endParaRPr lang="en-US" sz="1600" b="1" dirty="0"/>
                    </a:p>
                    <a:p>
                      <a:pPr algn="ctr" rtl="1">
                        <a:lnSpc>
                          <a:spcPct val="107000"/>
                        </a:lnSpc>
                        <a:spcAft>
                          <a:spcPts val="0"/>
                        </a:spcAft>
                      </a:pPr>
                      <a:r>
                        <a:rPr lang="en-US" sz="1200" b="1" dirty="0"/>
                        <a:t>Planned </a:t>
                      </a:r>
                      <a:r>
                        <a:rPr lang="en-US" sz="1200" b="1" dirty="0" smtClean="0"/>
                        <a:t>activity</a:t>
                      </a:r>
                    </a:p>
                    <a:p>
                      <a:pPr algn="ctr" rtl="1">
                        <a:lnSpc>
                          <a:spcPct val="107000"/>
                        </a:lnSpc>
                        <a:spcAft>
                          <a:spcPts val="0"/>
                        </a:spcAft>
                      </a:pPr>
                      <a:r>
                        <a:rPr lang="he-IL" sz="1600" b="1" dirty="0"/>
                        <a:t> </a:t>
                      </a:r>
                      <a:r>
                        <a:rPr lang="en-US" sz="1600" b="1" dirty="0" smtClean="0"/>
                        <a:t>10.7.17</a:t>
                      </a:r>
                      <a:endParaRPr lang="en-US" sz="1600" b="1" dirty="0"/>
                    </a:p>
                    <a:p>
                      <a:pPr algn="ctr" rtl="1">
                        <a:lnSpc>
                          <a:spcPct val="107000"/>
                        </a:lnSpc>
                        <a:spcAft>
                          <a:spcPts val="0"/>
                        </a:spcAft>
                      </a:pPr>
                      <a:r>
                        <a:rPr lang="en-US" sz="1200" b="1" dirty="0"/>
                        <a:t>Planned </a:t>
                      </a:r>
                      <a:r>
                        <a:rPr lang="en-US" sz="1200" b="1" dirty="0" smtClean="0"/>
                        <a:t>activity</a:t>
                      </a:r>
                      <a:endParaRPr lang="en-US" sz="1200" b="1" dirty="0"/>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600" b="1" kern="1200" dirty="0">
                          <a:solidFill>
                            <a:schemeClr val="tx1"/>
                          </a:solidFill>
                          <a:latin typeface="+mn-lt"/>
                          <a:ea typeface="+mn-ea"/>
                          <a:cs typeface="+mn-cs"/>
                        </a:rPr>
                        <a:t> </a:t>
                      </a:r>
                      <a:r>
                        <a:rPr lang="en-US" sz="1600" b="1" kern="1200" dirty="0" smtClean="0">
                          <a:solidFill>
                            <a:schemeClr val="tx1"/>
                          </a:solidFill>
                          <a:latin typeface="+mn-lt"/>
                          <a:ea typeface="+mn-ea"/>
                          <a:cs typeface="+mn-cs"/>
                        </a:rPr>
                        <a:t>4.10.16</a:t>
                      </a:r>
                      <a:endParaRPr lang="he-IL" sz="1600" b="1" kern="1200" dirty="0" smtClean="0">
                        <a:solidFill>
                          <a:schemeClr val="tx1"/>
                        </a:solidFill>
                        <a:latin typeface="+mn-lt"/>
                        <a:ea typeface="+mn-ea"/>
                        <a:cs typeface="+mn-cs"/>
                      </a:endParaRPr>
                    </a:p>
                    <a:p>
                      <a:pPr algn="ctr" rtl="1">
                        <a:lnSpc>
                          <a:spcPct val="107000"/>
                        </a:lnSpc>
                        <a:spcAft>
                          <a:spcPts val="0"/>
                        </a:spcAft>
                      </a:pPr>
                      <a:r>
                        <a:rPr lang="he-IL" sz="1600" b="1" kern="1200" dirty="0" smtClean="0">
                          <a:solidFill>
                            <a:schemeClr val="tx1"/>
                          </a:solidFill>
                          <a:latin typeface="+mn-lt"/>
                          <a:ea typeface="+mn-ea"/>
                          <a:cs typeface="+mn-cs"/>
                        </a:rPr>
                        <a:t>7.12.17</a:t>
                      </a:r>
                    </a:p>
                    <a:p>
                      <a:pPr algn="ctr" rtl="1">
                        <a:lnSpc>
                          <a:spcPct val="107000"/>
                        </a:lnSpc>
                        <a:spcAft>
                          <a:spcPts val="0"/>
                        </a:spcAft>
                      </a:pPr>
                      <a:r>
                        <a:rPr lang="he-IL" sz="1600" b="1" kern="1200" dirty="0" smtClean="0">
                          <a:solidFill>
                            <a:schemeClr val="tx1"/>
                          </a:solidFill>
                          <a:latin typeface="+mn-lt"/>
                          <a:ea typeface="+mn-ea"/>
                          <a:cs typeface="+mn-cs"/>
                        </a:rPr>
                        <a:t>4.1.17</a:t>
                      </a:r>
                    </a:p>
                    <a:p>
                      <a:pPr algn="ctr" rtl="1">
                        <a:lnSpc>
                          <a:spcPct val="107000"/>
                        </a:lnSpc>
                        <a:spcAft>
                          <a:spcPts val="0"/>
                        </a:spcAft>
                      </a:pPr>
                      <a:r>
                        <a:rPr lang="he-IL" sz="1600" b="1" kern="1200" dirty="0" smtClean="0">
                          <a:solidFill>
                            <a:schemeClr val="tx1"/>
                          </a:solidFill>
                          <a:latin typeface="+mn-lt"/>
                          <a:ea typeface="+mn-ea"/>
                          <a:cs typeface="+mn-cs"/>
                        </a:rPr>
                        <a:t>11.1.17</a:t>
                      </a:r>
                    </a:p>
                    <a:p>
                      <a:pPr algn="ctr" rtl="1">
                        <a:lnSpc>
                          <a:spcPct val="107000"/>
                        </a:lnSpc>
                        <a:spcAft>
                          <a:spcPts val="0"/>
                        </a:spcAft>
                      </a:pPr>
                      <a:r>
                        <a:rPr lang="he-IL" sz="1600" b="1" kern="1200" dirty="0" smtClean="0">
                          <a:solidFill>
                            <a:schemeClr val="tx1"/>
                          </a:solidFill>
                          <a:latin typeface="+mn-lt"/>
                          <a:ea typeface="+mn-ea"/>
                          <a:cs typeface="+mn-cs"/>
                        </a:rPr>
                        <a:t>1.3.17</a:t>
                      </a:r>
                    </a:p>
                    <a:p>
                      <a:pPr algn="ctr" rtl="1">
                        <a:lnSpc>
                          <a:spcPct val="107000"/>
                        </a:lnSpc>
                        <a:spcAft>
                          <a:spcPts val="0"/>
                        </a:spcAft>
                      </a:pPr>
                      <a:r>
                        <a:rPr lang="he-IL" sz="1600" b="1" kern="1200" dirty="0" smtClean="0">
                          <a:solidFill>
                            <a:schemeClr val="tx1"/>
                          </a:solidFill>
                          <a:latin typeface="+mn-lt"/>
                          <a:ea typeface="+mn-ea"/>
                          <a:cs typeface="+mn-cs"/>
                        </a:rPr>
                        <a:t>11.5.17</a:t>
                      </a:r>
                      <a:endParaRPr lang="en-US" sz="1600" b="1" kern="1200" dirty="0" smtClean="0">
                        <a:solidFill>
                          <a:schemeClr val="tx1"/>
                        </a:solidFill>
                        <a:latin typeface="+mn-lt"/>
                        <a:ea typeface="+mn-ea"/>
                        <a:cs typeface="+mn-cs"/>
                      </a:endParaRPr>
                    </a:p>
                    <a:p>
                      <a:pPr algn="ctr" rtl="1">
                        <a:lnSpc>
                          <a:spcPct val="107000"/>
                        </a:lnSpc>
                        <a:spcAft>
                          <a:spcPts val="0"/>
                        </a:spcAft>
                      </a:pPr>
                      <a:r>
                        <a:rPr lang="en-US" sz="1600" b="1" kern="1200" dirty="0" smtClean="0">
                          <a:solidFill>
                            <a:schemeClr val="tx1"/>
                          </a:solidFill>
                          <a:latin typeface="+mn-lt"/>
                          <a:ea typeface="+mn-ea"/>
                          <a:cs typeface="+mn-cs"/>
                        </a:rPr>
                        <a:t>29.5.17</a:t>
                      </a:r>
                      <a:endParaRPr lang="he-IL" sz="1600" b="1" kern="1200" dirty="0" smtClean="0">
                        <a:solidFill>
                          <a:schemeClr val="tx1"/>
                        </a:solidFill>
                        <a:latin typeface="+mn-lt"/>
                        <a:ea typeface="+mn-ea"/>
                        <a:cs typeface="+mn-cs"/>
                      </a:endParaRPr>
                    </a:p>
                    <a:p>
                      <a:pPr marL="0" marR="0" indent="0" algn="ctr" defTabSz="1043056" rtl="1" eaLnBrk="1" fontAlgn="auto" latinLnBrk="0" hangingPunct="1">
                        <a:lnSpc>
                          <a:spcPct val="107000"/>
                        </a:lnSpc>
                        <a:spcBef>
                          <a:spcPts val="0"/>
                        </a:spcBef>
                        <a:spcAft>
                          <a:spcPts val="0"/>
                        </a:spcAft>
                        <a:buClrTx/>
                        <a:buSzTx/>
                        <a:buFontTx/>
                        <a:buNone/>
                        <a:tabLst/>
                        <a:defRPr/>
                      </a:pPr>
                      <a:r>
                        <a:rPr lang="en-US" sz="1600" b="1" kern="1200" dirty="0" smtClean="0">
                          <a:solidFill>
                            <a:schemeClr val="tx1"/>
                          </a:solidFill>
                          <a:latin typeface="+mn-lt"/>
                          <a:ea typeface="+mn-ea"/>
                          <a:cs typeface="+mn-cs"/>
                        </a:rPr>
                        <a:t>24.7.17</a:t>
                      </a:r>
                    </a:p>
                    <a:p>
                      <a:pPr marL="0" marR="0" indent="0" algn="ctr" defTabSz="1043056" rtl="1" eaLnBrk="1" fontAlgn="auto" latinLnBrk="0" hangingPunct="1">
                        <a:lnSpc>
                          <a:spcPct val="107000"/>
                        </a:lnSpc>
                        <a:spcBef>
                          <a:spcPts val="0"/>
                        </a:spcBef>
                        <a:spcAft>
                          <a:spcPts val="0"/>
                        </a:spcAft>
                        <a:buClrTx/>
                        <a:buSzTx/>
                        <a:buFontTx/>
                        <a:buNone/>
                        <a:tabLst/>
                        <a:defRPr/>
                      </a:pPr>
                      <a:r>
                        <a:rPr lang="en-US" sz="1200" b="1" dirty="0" smtClean="0"/>
                        <a:t>Planned activity</a:t>
                      </a:r>
                      <a:endParaRPr lang="he-IL" sz="1600" b="1" kern="1200" dirty="0" smtClean="0">
                        <a:solidFill>
                          <a:schemeClr val="tx1"/>
                        </a:solidFill>
                        <a:latin typeface="+mn-lt"/>
                        <a:ea typeface="+mn-ea"/>
                        <a:cs typeface="+mn-cs"/>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07000"/>
                        </a:lnSpc>
                        <a:spcAft>
                          <a:spcPts val="0"/>
                        </a:spcAft>
                      </a:pPr>
                      <a:r>
                        <a:rPr lang="en-US" sz="1600" b="1" kern="1200" dirty="0">
                          <a:solidFill>
                            <a:schemeClr val="tx1"/>
                          </a:solidFill>
                          <a:latin typeface="+mn-lt"/>
                          <a:ea typeface="+mn-ea"/>
                          <a:cs typeface="+mn-cs"/>
                        </a:rPr>
                        <a:t>7/2016</a:t>
                      </a: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6695" algn="l" rtl="1">
                        <a:lnSpc>
                          <a:spcPct val="107000"/>
                        </a:lnSpc>
                        <a:spcAft>
                          <a:spcPts val="600"/>
                        </a:spcAft>
                      </a:pPr>
                      <a:r>
                        <a:rPr lang="en-GB" sz="1400" kern="1200" dirty="0">
                          <a:solidFill>
                            <a:schemeClr val="tx1"/>
                          </a:solidFill>
                          <a:effectLst/>
                          <a:latin typeface="Arial"/>
                          <a:ea typeface="Calibri"/>
                          <a:cs typeface="Arial"/>
                        </a:rPr>
                        <a:t>Activities aimed at policymakers and influential persons or organisations.</a:t>
                      </a:r>
                      <a:endParaRPr lang="en-US" sz="1400" kern="1200" dirty="0">
                        <a:solidFill>
                          <a:schemeClr val="tx1"/>
                        </a:solidFill>
                        <a:effectLst/>
                        <a:latin typeface="Arial"/>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 name="TextBox 1"/>
          <p:cNvSpPr txBox="1"/>
          <p:nvPr/>
        </p:nvSpPr>
        <p:spPr>
          <a:xfrm>
            <a:off x="2898428" y="540271"/>
            <a:ext cx="6624736" cy="954107"/>
          </a:xfrm>
          <a:prstGeom prst="rect">
            <a:avLst/>
          </a:prstGeom>
          <a:noFill/>
        </p:spPr>
        <p:txBody>
          <a:bodyPr wrap="square" rtlCol="1">
            <a:spAutoFit/>
          </a:bodyPr>
          <a:lstStyle/>
          <a:p>
            <a:pPr algn="ctr"/>
            <a:r>
              <a:rPr lang="en-US" sz="2800" b="1" dirty="0">
                <a:solidFill>
                  <a:schemeClr val="accent5">
                    <a:lumMod val="50000"/>
                  </a:schemeClr>
                </a:solidFill>
              </a:rPr>
              <a:t>Dissemination Activities </a:t>
            </a:r>
            <a:endParaRPr lang="en-US" sz="2800" b="1" dirty="0" smtClean="0">
              <a:solidFill>
                <a:schemeClr val="accent5">
                  <a:lumMod val="50000"/>
                </a:schemeClr>
              </a:solidFill>
            </a:endParaRPr>
          </a:p>
          <a:p>
            <a:pPr algn="ctr"/>
            <a:r>
              <a:rPr lang="en-US" sz="2800" b="1" dirty="0" smtClean="0">
                <a:solidFill>
                  <a:schemeClr val="accent5">
                    <a:lumMod val="50000"/>
                  </a:schemeClr>
                </a:solidFill>
              </a:rPr>
              <a:t>The </a:t>
            </a:r>
            <a:r>
              <a:rPr lang="en-US" sz="2800" b="1" dirty="0">
                <a:solidFill>
                  <a:schemeClr val="accent5">
                    <a:lumMod val="50000"/>
                  </a:schemeClr>
                </a:solidFill>
              </a:rPr>
              <a:t>first year</a:t>
            </a:r>
            <a:endParaRPr lang="he-IL" sz="2800" b="1" dirty="0">
              <a:solidFill>
                <a:schemeClr val="accent5">
                  <a:lumMod val="50000"/>
                </a:schemeClr>
              </a:solidFill>
            </a:endParaRPr>
          </a:p>
        </p:txBody>
      </p:sp>
    </p:spTree>
    <p:extLst>
      <p:ext uri="{BB962C8B-B14F-4D97-AF65-F5344CB8AC3E}">
        <p14:creationId xmlns:p14="http://schemas.microsoft.com/office/powerpoint/2010/main" val="40566984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graphicFrame>
        <p:nvGraphicFramePr>
          <p:cNvPr id="3" name="טבלה 2"/>
          <p:cNvGraphicFramePr>
            <a:graphicFrameLocks noGrp="1"/>
          </p:cNvGraphicFramePr>
          <p:nvPr>
            <p:extLst>
              <p:ext uri="{D42A27DB-BD31-4B8C-83A1-F6EECF244321}">
                <p14:modId xmlns:p14="http://schemas.microsoft.com/office/powerpoint/2010/main" val="1692516251"/>
              </p:ext>
            </p:extLst>
          </p:nvPr>
        </p:nvGraphicFramePr>
        <p:xfrm>
          <a:off x="666180" y="2628503"/>
          <a:ext cx="9505054" cy="2657773"/>
        </p:xfrm>
        <a:graphic>
          <a:graphicData uri="http://schemas.openxmlformats.org/drawingml/2006/table">
            <a:tbl>
              <a:tblPr rtl="1" firstRow="1" firstCol="1" bandRow="1"/>
              <a:tblGrid>
                <a:gridCol w="1146425"/>
                <a:gridCol w="1101373"/>
                <a:gridCol w="1191477"/>
                <a:gridCol w="1146425"/>
                <a:gridCol w="1146425"/>
                <a:gridCol w="1084343"/>
                <a:gridCol w="2688586"/>
              </a:tblGrid>
              <a:tr h="648072">
                <a:tc>
                  <a:txBody>
                    <a:bodyPr/>
                    <a:lstStyle/>
                    <a:p>
                      <a:pPr algn="ctr" rtl="1">
                        <a:lnSpc>
                          <a:spcPct val="107000"/>
                        </a:lnSpc>
                        <a:spcAft>
                          <a:spcPts val="0"/>
                        </a:spcAft>
                      </a:pPr>
                      <a:r>
                        <a:rPr lang="en-US" sz="1800" b="1" dirty="0">
                          <a:solidFill>
                            <a:schemeClr val="tx1"/>
                          </a:solidFill>
                          <a:effectLst/>
                          <a:latin typeface="Calibri"/>
                          <a:ea typeface="Calibri"/>
                          <a:cs typeface="Arial"/>
                        </a:rPr>
                        <a:t>Gordon</a:t>
                      </a:r>
                      <a:endParaRPr lang="en-US" sz="1800" dirty="0">
                        <a:solidFill>
                          <a:schemeClr val="tx1"/>
                        </a:solidFill>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en-US" sz="1800" b="1" dirty="0" err="1">
                          <a:solidFill>
                            <a:schemeClr val="tx1"/>
                          </a:solidFill>
                          <a:effectLst/>
                          <a:latin typeface="Calibri"/>
                          <a:ea typeface="Calibri"/>
                          <a:cs typeface="Arial"/>
                        </a:rPr>
                        <a:t>Talpiot</a:t>
                      </a:r>
                      <a:endParaRPr lang="en-US" sz="1800" dirty="0">
                        <a:solidFill>
                          <a:schemeClr val="tx1"/>
                        </a:solidFill>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en-US" sz="1800" b="1" dirty="0" err="1" smtClean="0">
                          <a:solidFill>
                            <a:schemeClr val="tx1"/>
                          </a:solidFill>
                          <a:effectLst/>
                          <a:latin typeface="+mn-lt"/>
                          <a:ea typeface="Calibri"/>
                          <a:cs typeface="Arial"/>
                        </a:rPr>
                        <a:t>Sakhnin</a:t>
                      </a:r>
                      <a:endParaRPr lang="en-US" sz="1800" dirty="0">
                        <a:solidFill>
                          <a:schemeClr val="tx1"/>
                        </a:solidFill>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en-US" sz="1800" b="1" dirty="0" smtClean="0">
                          <a:solidFill>
                            <a:schemeClr val="tx1"/>
                          </a:solidFill>
                          <a:effectLst/>
                          <a:latin typeface="+mn-lt"/>
                          <a:ea typeface="Calibri"/>
                          <a:cs typeface="Arial"/>
                        </a:rPr>
                        <a:t>Kibbutzim</a:t>
                      </a:r>
                      <a:endParaRPr lang="en-US" sz="1800" dirty="0">
                        <a:solidFill>
                          <a:schemeClr val="tx1"/>
                        </a:solidFill>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en-US" sz="1800" b="1">
                          <a:solidFill>
                            <a:schemeClr val="tx1"/>
                          </a:solidFill>
                          <a:effectLst/>
                          <a:latin typeface="Calibri"/>
                          <a:ea typeface="Calibri"/>
                          <a:cs typeface="Arial"/>
                        </a:rPr>
                        <a:t>Kaye</a:t>
                      </a:r>
                      <a:endParaRPr lang="en-US" sz="1800">
                        <a:solidFill>
                          <a:schemeClr val="tx1"/>
                        </a:solidFill>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en-US" sz="1800" b="1" dirty="0" smtClean="0">
                          <a:solidFill>
                            <a:schemeClr val="tx1"/>
                          </a:solidFill>
                          <a:effectLst/>
                          <a:latin typeface="Arial"/>
                          <a:ea typeface="Calibri"/>
                          <a:cs typeface="Arial"/>
                        </a:rPr>
                        <a:t>Beit </a:t>
                      </a:r>
                      <a:r>
                        <a:rPr lang="en-US" sz="1800" b="1" dirty="0" err="1">
                          <a:solidFill>
                            <a:schemeClr val="tx1"/>
                          </a:solidFill>
                          <a:effectLst/>
                          <a:latin typeface="Arial"/>
                          <a:ea typeface="Calibri"/>
                          <a:cs typeface="Arial"/>
                        </a:rPr>
                        <a:t>Berl</a:t>
                      </a:r>
                      <a:endParaRPr lang="en-US" sz="1800" dirty="0">
                        <a:solidFill>
                          <a:schemeClr val="tx1"/>
                        </a:solidFill>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6695" algn="l" rtl="1">
                        <a:lnSpc>
                          <a:spcPct val="107000"/>
                        </a:lnSpc>
                        <a:spcAft>
                          <a:spcPts val="600"/>
                        </a:spcAft>
                      </a:pPr>
                      <a:r>
                        <a:rPr lang="en-GB" sz="1000" dirty="0">
                          <a:solidFill>
                            <a:schemeClr val="tx1"/>
                          </a:solidFill>
                          <a:effectLst/>
                          <a:latin typeface="Arial"/>
                          <a:ea typeface="Calibri"/>
                          <a:cs typeface="Arial"/>
                        </a:rPr>
                        <a:t> </a:t>
                      </a:r>
                      <a:endParaRPr lang="en-US" sz="1000" dirty="0">
                        <a:solidFill>
                          <a:schemeClr val="tx1"/>
                        </a:solidFill>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2088">
                <a:tc>
                  <a:txBody>
                    <a:bodyPr/>
                    <a:lstStyle/>
                    <a:p>
                      <a:pPr algn="ctr" rtl="1">
                        <a:lnSpc>
                          <a:spcPct val="107000"/>
                        </a:lnSpc>
                        <a:spcAft>
                          <a:spcPts val="0"/>
                        </a:spcAft>
                      </a:pPr>
                      <a:r>
                        <a:rPr lang="he-IL" sz="1400" b="1" dirty="0"/>
                        <a:t> </a:t>
                      </a:r>
                      <a:endParaRPr lang="en-US" sz="1400" b="1" dirty="0"/>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400" b="1" dirty="0"/>
                        <a:t> </a:t>
                      </a:r>
                      <a:endParaRPr lang="en-US" sz="1400" b="1" dirty="0"/>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400" b="1"/>
                        <a:t> </a:t>
                      </a:r>
                      <a:endParaRPr lang="en-US" sz="1400" b="1"/>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400" b="1"/>
                        <a:t> </a:t>
                      </a:r>
                      <a:endParaRPr lang="en-US" sz="1400" b="1"/>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400" b="1" dirty="0"/>
                        <a:t> </a:t>
                      </a:r>
                      <a:r>
                        <a:rPr lang="he-IL" sz="1400" b="1" dirty="0" smtClean="0"/>
                        <a:t>3/2017</a:t>
                      </a:r>
                      <a:endParaRPr lang="en-US" sz="1400" b="1" dirty="0"/>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en-US" sz="1400" b="1" dirty="0" smtClean="0"/>
                        <a:t>6.2.17</a:t>
                      </a:r>
                      <a:endParaRPr lang="he-IL" sz="1400" b="1" dirty="0" smtClean="0"/>
                    </a:p>
                    <a:p>
                      <a:pPr algn="ctr" rtl="1">
                        <a:lnSpc>
                          <a:spcPct val="107000"/>
                        </a:lnSpc>
                        <a:spcAft>
                          <a:spcPts val="0"/>
                        </a:spcAft>
                      </a:pPr>
                      <a:r>
                        <a:rPr lang="en-US" sz="1200" b="1" kern="1200" dirty="0" smtClean="0">
                          <a:solidFill>
                            <a:schemeClr val="tx1"/>
                          </a:solidFill>
                          <a:latin typeface="+mn-lt"/>
                          <a:ea typeface="+mn-ea"/>
                          <a:cs typeface="+mn-cs"/>
                        </a:rPr>
                        <a:t>Not in the table</a:t>
                      </a:r>
                    </a:p>
                    <a:p>
                      <a:pPr algn="ctr" rtl="1">
                        <a:lnSpc>
                          <a:spcPct val="107000"/>
                        </a:lnSpc>
                        <a:spcAft>
                          <a:spcPts val="0"/>
                        </a:spcAft>
                      </a:pPr>
                      <a:r>
                        <a:rPr lang="he-IL" sz="1400" b="1" dirty="0"/>
                        <a:t> </a:t>
                      </a:r>
                      <a:endParaRPr lang="en-US" sz="1400" b="1" dirty="0"/>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6695" algn="l" rtl="1">
                        <a:lnSpc>
                          <a:spcPct val="107000"/>
                        </a:lnSpc>
                        <a:spcAft>
                          <a:spcPts val="600"/>
                        </a:spcAft>
                      </a:pPr>
                      <a:r>
                        <a:rPr lang="en-GB" sz="1400" dirty="0" smtClean="0">
                          <a:solidFill>
                            <a:schemeClr val="tx1"/>
                          </a:solidFill>
                          <a:effectLst/>
                          <a:latin typeface="Arial"/>
                          <a:ea typeface="Calibri"/>
                          <a:cs typeface="Arial"/>
                        </a:rPr>
                        <a:t>Press releases, interviews, </a:t>
                      </a:r>
                      <a:r>
                        <a:rPr lang="en-US" sz="1400" kern="1200" dirty="0" smtClean="0">
                          <a:solidFill>
                            <a:schemeClr val="tx1"/>
                          </a:solidFill>
                          <a:effectLst/>
                          <a:latin typeface="Arial"/>
                          <a:ea typeface="Calibri"/>
                          <a:cs typeface="Arial"/>
                        </a:rPr>
                        <a:t>published booklets, </a:t>
                      </a:r>
                      <a:r>
                        <a:rPr lang="en-GB" sz="1400" kern="1200" dirty="0" smtClean="0">
                          <a:solidFill>
                            <a:schemeClr val="tx1"/>
                          </a:solidFill>
                          <a:effectLst/>
                          <a:latin typeface="Arial"/>
                          <a:ea typeface="Calibri"/>
                          <a:cs typeface="Arial"/>
                        </a:rPr>
                        <a:t>and similar activities</a:t>
                      </a:r>
                      <a:r>
                        <a:rPr lang="he-IL" sz="1400" kern="1200" dirty="0" smtClean="0">
                          <a:solidFill>
                            <a:schemeClr val="tx1"/>
                          </a:solidFill>
                          <a:effectLst/>
                          <a:latin typeface="Arial"/>
                          <a:ea typeface="Calibri"/>
                          <a:cs typeface="Arial"/>
                        </a:rPr>
                        <a:t> </a:t>
                      </a:r>
                      <a:endParaRPr lang="en-US" sz="1400" kern="1200" dirty="0">
                        <a:solidFill>
                          <a:schemeClr val="tx1"/>
                        </a:solidFill>
                        <a:effectLst/>
                        <a:latin typeface="Arial"/>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9956">
                <a:tc>
                  <a:txBody>
                    <a:bodyPr/>
                    <a:lstStyle/>
                    <a:p>
                      <a:pPr algn="ctr" rtl="1">
                        <a:lnSpc>
                          <a:spcPct val="107000"/>
                        </a:lnSpc>
                        <a:spcAft>
                          <a:spcPts val="0"/>
                        </a:spcAft>
                      </a:pPr>
                      <a:endParaRPr lang="en-US" sz="1400" b="1" dirty="0"/>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endParaRPr lang="en-US" sz="1400" b="1" dirty="0"/>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endParaRPr lang="en-US" sz="1400" b="1"/>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endParaRPr lang="en-US" sz="1400" b="1"/>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endParaRPr lang="en-US" sz="1400" b="1" dirty="0"/>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endParaRPr lang="en-US" sz="1400" b="1" dirty="0"/>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6695" marR="0" indent="0" algn="l" defTabSz="1043056" rtl="1" eaLnBrk="1" fontAlgn="auto" latinLnBrk="0" hangingPunct="1">
                        <a:lnSpc>
                          <a:spcPct val="107000"/>
                        </a:lnSpc>
                        <a:spcBef>
                          <a:spcPts val="0"/>
                        </a:spcBef>
                        <a:spcAft>
                          <a:spcPts val="600"/>
                        </a:spcAft>
                        <a:buClrTx/>
                        <a:buSzTx/>
                        <a:buFontTx/>
                        <a:buNone/>
                        <a:tabLst/>
                        <a:defRPr/>
                      </a:pPr>
                      <a:r>
                        <a:rPr lang="en-GB" sz="1400" dirty="0" smtClean="0">
                          <a:solidFill>
                            <a:schemeClr val="tx1"/>
                          </a:solidFill>
                          <a:effectLst/>
                          <a:latin typeface="Arial"/>
                          <a:ea typeface="Calibri"/>
                          <a:cs typeface="Arial"/>
                        </a:rPr>
                        <a:t>Scientific publications</a:t>
                      </a:r>
                      <a:endParaRPr lang="en-US" sz="1400" dirty="0" smtClean="0">
                        <a:solidFill>
                          <a:schemeClr val="tx1"/>
                        </a:solidFill>
                        <a:effectLst/>
                        <a:latin typeface="+mn-lt"/>
                        <a:ea typeface="Calibri"/>
                        <a:cs typeface="Arial"/>
                      </a:endParaRPr>
                    </a:p>
                    <a:p>
                      <a:pPr marL="226695" algn="l" rtl="1">
                        <a:lnSpc>
                          <a:spcPct val="107000"/>
                        </a:lnSpc>
                        <a:spcAft>
                          <a:spcPts val="600"/>
                        </a:spcAft>
                      </a:pPr>
                      <a:endParaRPr lang="en-US" sz="1400" kern="1200" dirty="0">
                        <a:solidFill>
                          <a:schemeClr val="tx1"/>
                        </a:solidFill>
                        <a:effectLst/>
                        <a:latin typeface="Arial"/>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9956">
                <a:tc>
                  <a:txBody>
                    <a:bodyPr/>
                    <a:lstStyle/>
                    <a:p>
                      <a:pPr algn="ctr" rtl="1">
                        <a:lnSpc>
                          <a:spcPct val="107000"/>
                        </a:lnSpc>
                        <a:spcAft>
                          <a:spcPts val="0"/>
                        </a:spcAft>
                      </a:pPr>
                      <a:r>
                        <a:rPr lang="he-IL" sz="1400" b="1" dirty="0"/>
                        <a:t> </a:t>
                      </a:r>
                      <a:endParaRPr lang="en-US" sz="1400" b="1" dirty="0"/>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600" b="1" dirty="0"/>
                        <a:t> </a:t>
                      </a:r>
                      <a:endParaRPr lang="en-US" sz="1600" b="1" dirty="0"/>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600" b="1" dirty="0"/>
                        <a:t>10.2.17</a:t>
                      </a:r>
                      <a:endParaRPr lang="en-US" sz="1600" b="1" dirty="0"/>
                    </a:p>
                    <a:p>
                      <a:pPr algn="ctr" rtl="1">
                        <a:lnSpc>
                          <a:spcPct val="107000"/>
                        </a:lnSpc>
                        <a:spcAft>
                          <a:spcPts val="0"/>
                        </a:spcAft>
                      </a:pPr>
                      <a:r>
                        <a:rPr lang="he-IL" sz="1600" b="1" dirty="0"/>
                        <a:t>26.5.17</a:t>
                      </a:r>
                      <a:endParaRPr lang="en-US" sz="1600" b="1" dirty="0"/>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400" b="1" dirty="0"/>
                        <a:t> </a:t>
                      </a:r>
                      <a:endParaRPr lang="en-US" sz="1400" b="1" dirty="0"/>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600" b="1" kern="1200" dirty="0">
                          <a:solidFill>
                            <a:schemeClr val="tx1"/>
                          </a:solidFill>
                          <a:latin typeface="+mn-lt"/>
                          <a:ea typeface="+mn-ea"/>
                          <a:cs typeface="+mn-cs"/>
                        </a:rPr>
                        <a:t> </a:t>
                      </a:r>
                      <a:r>
                        <a:rPr lang="en-GB" sz="1600" b="1" kern="1200" dirty="0" smtClean="0">
                          <a:solidFill>
                            <a:schemeClr val="tx1"/>
                          </a:solidFill>
                          <a:latin typeface="+mn-lt"/>
                          <a:ea typeface="+mn-ea"/>
                          <a:cs typeface="+mn-cs"/>
                        </a:rPr>
                        <a:t>27.3.17</a:t>
                      </a:r>
                      <a:endParaRPr lang="en-US" sz="1600" b="1" kern="1200" dirty="0">
                        <a:solidFill>
                          <a:schemeClr val="tx1"/>
                        </a:solidFill>
                        <a:latin typeface="+mn-lt"/>
                        <a:ea typeface="+mn-ea"/>
                        <a:cs typeface="+mn-cs"/>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600" b="1" kern="1200" dirty="0">
                          <a:solidFill>
                            <a:schemeClr val="tx1"/>
                          </a:solidFill>
                          <a:latin typeface="+mn-lt"/>
                          <a:ea typeface="+mn-ea"/>
                          <a:cs typeface="+mn-cs"/>
                        </a:rPr>
                        <a:t> </a:t>
                      </a:r>
                      <a:endParaRPr lang="en-US" sz="1600" b="1" kern="1200" dirty="0">
                        <a:solidFill>
                          <a:schemeClr val="tx1"/>
                        </a:solidFill>
                        <a:latin typeface="+mn-lt"/>
                        <a:ea typeface="+mn-ea"/>
                        <a:cs typeface="+mn-cs"/>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6695" algn="l" rtl="1">
                        <a:lnSpc>
                          <a:spcPct val="107000"/>
                        </a:lnSpc>
                        <a:spcAft>
                          <a:spcPts val="600"/>
                        </a:spcAft>
                      </a:pPr>
                      <a:r>
                        <a:rPr lang="en-US" sz="1400" kern="1200" dirty="0">
                          <a:solidFill>
                            <a:schemeClr val="tx1"/>
                          </a:solidFill>
                          <a:effectLst/>
                          <a:latin typeface="Arial"/>
                          <a:ea typeface="Calibri"/>
                          <a:cs typeface="Arial"/>
                        </a:rPr>
                        <a:t>establishing and maintaining a community of beginning teachers</a:t>
                      </a: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TextBox 3"/>
          <p:cNvSpPr txBox="1"/>
          <p:nvPr/>
        </p:nvSpPr>
        <p:spPr>
          <a:xfrm>
            <a:off x="2106339" y="1332359"/>
            <a:ext cx="6624736" cy="954107"/>
          </a:xfrm>
          <a:prstGeom prst="rect">
            <a:avLst/>
          </a:prstGeom>
          <a:noFill/>
        </p:spPr>
        <p:txBody>
          <a:bodyPr wrap="square" rtlCol="1">
            <a:spAutoFit/>
          </a:bodyPr>
          <a:lstStyle/>
          <a:p>
            <a:pPr algn="ctr"/>
            <a:r>
              <a:rPr lang="en-US" sz="2800" b="1" dirty="0">
                <a:solidFill>
                  <a:schemeClr val="accent5">
                    <a:lumMod val="50000"/>
                  </a:schemeClr>
                </a:solidFill>
              </a:rPr>
              <a:t>Dissemination Activities </a:t>
            </a:r>
            <a:endParaRPr lang="en-US" sz="2800" b="1" dirty="0" smtClean="0">
              <a:solidFill>
                <a:schemeClr val="accent5">
                  <a:lumMod val="50000"/>
                </a:schemeClr>
              </a:solidFill>
            </a:endParaRPr>
          </a:p>
          <a:p>
            <a:pPr algn="ctr"/>
            <a:r>
              <a:rPr lang="en-US" sz="2800" b="1" dirty="0" smtClean="0">
                <a:solidFill>
                  <a:schemeClr val="accent5">
                    <a:lumMod val="50000"/>
                  </a:schemeClr>
                </a:solidFill>
              </a:rPr>
              <a:t>The </a:t>
            </a:r>
            <a:r>
              <a:rPr lang="en-US" sz="2800" b="1" dirty="0">
                <a:solidFill>
                  <a:schemeClr val="accent5">
                    <a:lumMod val="50000"/>
                  </a:schemeClr>
                </a:solidFill>
              </a:rPr>
              <a:t>first year</a:t>
            </a:r>
            <a:endParaRPr lang="he-IL" sz="2800" b="1" dirty="0">
              <a:solidFill>
                <a:schemeClr val="accent5">
                  <a:lumMod val="50000"/>
                </a:schemeClr>
              </a:solidFill>
            </a:endParaRPr>
          </a:p>
        </p:txBody>
      </p:sp>
    </p:spTree>
    <p:extLst>
      <p:ext uri="{BB962C8B-B14F-4D97-AF65-F5344CB8AC3E}">
        <p14:creationId xmlns:p14="http://schemas.microsoft.com/office/powerpoint/2010/main" val="30025281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graphicFrame>
        <p:nvGraphicFramePr>
          <p:cNvPr id="3" name="טבלה 2"/>
          <p:cNvGraphicFramePr>
            <a:graphicFrameLocks noGrp="1"/>
          </p:cNvGraphicFramePr>
          <p:nvPr>
            <p:extLst>
              <p:ext uri="{D42A27DB-BD31-4B8C-83A1-F6EECF244321}">
                <p14:modId xmlns:p14="http://schemas.microsoft.com/office/powerpoint/2010/main" val="2952606399"/>
              </p:ext>
            </p:extLst>
          </p:nvPr>
        </p:nvGraphicFramePr>
        <p:xfrm>
          <a:off x="738188" y="2196456"/>
          <a:ext cx="9505054" cy="4295044"/>
        </p:xfrm>
        <a:graphic>
          <a:graphicData uri="http://schemas.openxmlformats.org/drawingml/2006/table">
            <a:tbl>
              <a:tblPr rtl="1" firstRow="1" firstCol="1" bandRow="1"/>
              <a:tblGrid>
                <a:gridCol w="1146425"/>
                <a:gridCol w="1146425"/>
                <a:gridCol w="1146425"/>
                <a:gridCol w="1146425"/>
                <a:gridCol w="1146425"/>
                <a:gridCol w="1084343"/>
                <a:gridCol w="2688586"/>
              </a:tblGrid>
              <a:tr h="665860">
                <a:tc>
                  <a:txBody>
                    <a:bodyPr/>
                    <a:lstStyle/>
                    <a:p>
                      <a:pPr marL="0" algn="ctr" defTabSz="1043056" rtl="1" eaLnBrk="1" latinLnBrk="0" hangingPunct="1">
                        <a:lnSpc>
                          <a:spcPct val="107000"/>
                        </a:lnSpc>
                        <a:spcAft>
                          <a:spcPts val="0"/>
                        </a:spcAft>
                      </a:pPr>
                      <a:r>
                        <a:rPr lang="en-US" sz="1600" b="1" kern="1200" dirty="0" smtClean="0">
                          <a:solidFill>
                            <a:schemeClr val="tx1"/>
                          </a:solidFill>
                          <a:effectLst/>
                          <a:latin typeface="Calibri"/>
                          <a:ea typeface="Calibri"/>
                          <a:cs typeface="Arial"/>
                        </a:rPr>
                        <a:t>Gordon</a:t>
                      </a:r>
                      <a:endParaRPr lang="he-IL" sz="1600" b="1" kern="1200" dirty="0" smtClean="0">
                        <a:solidFill>
                          <a:schemeClr val="tx1"/>
                        </a:solidFill>
                        <a:effectLst/>
                        <a:latin typeface="Calibri"/>
                        <a:ea typeface="Calibri"/>
                        <a:cs typeface="Arial"/>
                      </a:endParaRPr>
                    </a:p>
                    <a:p>
                      <a:pPr marL="0" algn="ctr" defTabSz="1043056" rtl="1" eaLnBrk="1" latinLnBrk="0" hangingPunct="1">
                        <a:lnSpc>
                          <a:spcPct val="107000"/>
                        </a:lnSpc>
                        <a:spcAft>
                          <a:spcPts val="0"/>
                        </a:spcAft>
                      </a:pPr>
                      <a:endParaRPr lang="en-US" sz="1600" b="1" kern="1200" dirty="0">
                        <a:solidFill>
                          <a:schemeClr val="tx1"/>
                        </a:solidFill>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1043056" rtl="1" eaLnBrk="1" latinLnBrk="0" hangingPunct="1">
                        <a:lnSpc>
                          <a:spcPct val="107000"/>
                        </a:lnSpc>
                        <a:spcAft>
                          <a:spcPts val="0"/>
                        </a:spcAft>
                      </a:pPr>
                      <a:r>
                        <a:rPr lang="en-US" sz="1600" b="1" kern="1200" dirty="0" err="1">
                          <a:solidFill>
                            <a:schemeClr val="tx1"/>
                          </a:solidFill>
                          <a:effectLst/>
                          <a:latin typeface="Calibri"/>
                          <a:ea typeface="Calibri"/>
                          <a:cs typeface="Arial"/>
                        </a:rPr>
                        <a:t>Talpiot</a:t>
                      </a:r>
                      <a:endParaRPr lang="en-US" sz="1600" b="1" kern="1200" dirty="0">
                        <a:solidFill>
                          <a:schemeClr val="tx1"/>
                        </a:solidFill>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1043056" rtl="1" eaLnBrk="1" latinLnBrk="0" hangingPunct="1">
                        <a:lnSpc>
                          <a:spcPct val="107000"/>
                        </a:lnSpc>
                        <a:spcAft>
                          <a:spcPts val="0"/>
                        </a:spcAft>
                      </a:pPr>
                      <a:r>
                        <a:rPr lang="en-US" sz="1600" b="1" dirty="0" err="1" smtClean="0">
                          <a:solidFill>
                            <a:schemeClr val="tx1"/>
                          </a:solidFill>
                          <a:effectLst/>
                          <a:latin typeface="+mn-lt"/>
                          <a:ea typeface="Calibri"/>
                          <a:cs typeface="Arial"/>
                        </a:rPr>
                        <a:t>Sakhnin</a:t>
                      </a:r>
                      <a:endParaRPr lang="en-US" sz="1600" b="1" kern="1200" dirty="0">
                        <a:solidFill>
                          <a:schemeClr val="tx1"/>
                        </a:solidFill>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1043056" rtl="1" eaLnBrk="1" latinLnBrk="0" hangingPunct="1">
                        <a:lnSpc>
                          <a:spcPct val="107000"/>
                        </a:lnSpc>
                        <a:spcAft>
                          <a:spcPts val="0"/>
                        </a:spcAft>
                      </a:pPr>
                      <a:r>
                        <a:rPr lang="en-US" sz="1600" b="1" dirty="0" smtClean="0">
                          <a:solidFill>
                            <a:schemeClr val="tx1"/>
                          </a:solidFill>
                          <a:effectLst/>
                          <a:latin typeface="+mn-lt"/>
                          <a:ea typeface="Calibri"/>
                          <a:cs typeface="Arial"/>
                        </a:rPr>
                        <a:t>Kibbutzim</a:t>
                      </a:r>
                      <a:endParaRPr lang="en-US" sz="1600" b="1" kern="1200" dirty="0">
                        <a:solidFill>
                          <a:schemeClr val="tx1"/>
                        </a:solidFill>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1043056" rtl="1" eaLnBrk="1" latinLnBrk="0" hangingPunct="1">
                        <a:lnSpc>
                          <a:spcPct val="107000"/>
                        </a:lnSpc>
                        <a:spcAft>
                          <a:spcPts val="0"/>
                        </a:spcAft>
                      </a:pPr>
                      <a:r>
                        <a:rPr lang="en-US" sz="1600" b="1" kern="1200">
                          <a:solidFill>
                            <a:schemeClr val="tx1"/>
                          </a:solidFill>
                          <a:effectLst/>
                          <a:latin typeface="Calibri"/>
                          <a:ea typeface="Calibri"/>
                          <a:cs typeface="Arial"/>
                        </a:rPr>
                        <a:t>Kaye</a:t>
                      </a: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1043056" rtl="1" eaLnBrk="1" latinLnBrk="0" hangingPunct="1">
                        <a:lnSpc>
                          <a:spcPct val="107000"/>
                        </a:lnSpc>
                        <a:spcAft>
                          <a:spcPts val="0"/>
                        </a:spcAft>
                      </a:pPr>
                      <a:r>
                        <a:rPr lang="en-US" sz="1600" b="1" kern="1200" dirty="0" smtClean="0">
                          <a:solidFill>
                            <a:schemeClr val="tx1"/>
                          </a:solidFill>
                          <a:effectLst/>
                          <a:latin typeface="Calibri"/>
                          <a:ea typeface="Calibri"/>
                          <a:cs typeface="Arial"/>
                        </a:rPr>
                        <a:t>Beit </a:t>
                      </a:r>
                      <a:r>
                        <a:rPr lang="en-US" sz="1600" b="1" kern="1200" dirty="0" err="1">
                          <a:solidFill>
                            <a:schemeClr val="tx1"/>
                          </a:solidFill>
                          <a:effectLst/>
                          <a:latin typeface="Calibri"/>
                          <a:ea typeface="Calibri"/>
                          <a:cs typeface="Arial"/>
                        </a:rPr>
                        <a:t>Berl</a:t>
                      </a:r>
                      <a:endParaRPr lang="en-US" sz="1600" b="1" kern="1200" dirty="0">
                        <a:solidFill>
                          <a:schemeClr val="tx1"/>
                        </a:solidFill>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6695" algn="l" rtl="1">
                        <a:lnSpc>
                          <a:spcPct val="107000"/>
                        </a:lnSpc>
                        <a:spcAft>
                          <a:spcPts val="600"/>
                        </a:spcAft>
                      </a:pPr>
                      <a:r>
                        <a:rPr lang="en-GB" sz="1000" dirty="0">
                          <a:effectLst/>
                          <a:latin typeface="Arial"/>
                          <a:ea typeface="Calibri"/>
                          <a:cs typeface="Arial"/>
                        </a:rPr>
                        <a:t> </a:t>
                      </a:r>
                      <a:endParaRPr lang="en-US" sz="1000" dirty="0">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3287">
                <a:tc>
                  <a:txBody>
                    <a:bodyPr/>
                    <a:lstStyle/>
                    <a:p>
                      <a:pPr algn="ctr" rtl="1">
                        <a:lnSpc>
                          <a:spcPct val="107000"/>
                        </a:lnSpc>
                        <a:spcAft>
                          <a:spcPts val="0"/>
                        </a:spcAft>
                      </a:pPr>
                      <a:r>
                        <a:rPr lang="he-IL" sz="1600" b="1" dirty="0">
                          <a:effectLst/>
                          <a:latin typeface="Calibri"/>
                          <a:ea typeface="Calibri"/>
                          <a:cs typeface="Arial"/>
                        </a:rPr>
                        <a:t> </a:t>
                      </a:r>
                      <a:endParaRPr lang="en-US" sz="1600" b="1" dirty="0">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600" b="1">
                          <a:effectLst/>
                          <a:latin typeface="Calibri"/>
                          <a:ea typeface="Calibri"/>
                          <a:cs typeface="Arial"/>
                        </a:rPr>
                        <a:t> </a:t>
                      </a:r>
                      <a:endParaRPr lang="en-US" sz="1600" b="1">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600" b="1" kern="1200" dirty="0">
                          <a:solidFill>
                            <a:schemeClr val="tx1"/>
                          </a:solidFill>
                          <a:latin typeface="+mn-lt"/>
                          <a:ea typeface="+mn-ea"/>
                          <a:cs typeface="+mn-cs"/>
                        </a:rPr>
                        <a:t> </a:t>
                      </a:r>
                      <a:endParaRPr lang="en-US" sz="1600" b="1" kern="1200" dirty="0">
                        <a:solidFill>
                          <a:schemeClr val="tx1"/>
                        </a:solidFill>
                        <a:latin typeface="+mn-lt"/>
                        <a:ea typeface="+mn-ea"/>
                        <a:cs typeface="+mn-cs"/>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600" b="1" dirty="0"/>
                        <a:t>9.1.17</a:t>
                      </a:r>
                      <a:endParaRPr lang="en-US" sz="1600" b="1" dirty="0"/>
                    </a:p>
                    <a:p>
                      <a:pPr algn="ctr" rtl="1">
                        <a:lnSpc>
                          <a:spcPct val="107000"/>
                        </a:lnSpc>
                        <a:spcAft>
                          <a:spcPts val="0"/>
                        </a:spcAft>
                      </a:pPr>
                      <a:r>
                        <a:rPr lang="he-IL" sz="1600" b="1" dirty="0"/>
                        <a:t>23.4.17</a:t>
                      </a:r>
                      <a:endParaRPr lang="en-US" sz="1600" b="1" dirty="0"/>
                    </a:p>
                    <a:p>
                      <a:pPr algn="ctr" rtl="1">
                        <a:lnSpc>
                          <a:spcPct val="107000"/>
                        </a:lnSpc>
                        <a:spcAft>
                          <a:spcPts val="0"/>
                        </a:spcAft>
                      </a:pPr>
                      <a:r>
                        <a:rPr lang="he-IL" sz="1600" b="1" dirty="0"/>
                        <a:t> </a:t>
                      </a:r>
                      <a:endParaRPr lang="en-US" sz="1600" b="1" dirty="0"/>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600" b="1" dirty="0">
                          <a:effectLst/>
                          <a:latin typeface="Calibri"/>
                          <a:ea typeface="Calibri"/>
                          <a:cs typeface="Arial"/>
                        </a:rPr>
                        <a:t> </a:t>
                      </a:r>
                      <a:r>
                        <a:rPr lang="he-IL" sz="1600" b="1" kern="1200" dirty="0" smtClean="0">
                          <a:solidFill>
                            <a:schemeClr val="tx1"/>
                          </a:solidFill>
                          <a:effectLst/>
                          <a:latin typeface="Calibri"/>
                          <a:ea typeface="Calibri"/>
                          <a:cs typeface="Arial"/>
                        </a:rPr>
                        <a:t>15.5.17</a:t>
                      </a: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0000"/>
                        </a:lnSpc>
                        <a:spcBef>
                          <a:spcPts val="600"/>
                        </a:spcBef>
                        <a:spcAft>
                          <a:spcPts val="600"/>
                        </a:spcAft>
                      </a:pPr>
                      <a:r>
                        <a:rPr lang="he-IL" sz="1600" b="1" dirty="0" smtClean="0">
                          <a:effectLst/>
                          <a:latin typeface="Calibri"/>
                          <a:ea typeface="Calibri"/>
                          <a:cs typeface="Arial"/>
                        </a:rPr>
                        <a:t>24.11.17</a:t>
                      </a:r>
                    </a:p>
                    <a:p>
                      <a:pPr marL="0" marR="0" indent="0" algn="ctr" defTabSz="1043056" rtl="1" eaLnBrk="1" fontAlgn="auto" latinLnBrk="0" hangingPunct="1">
                        <a:lnSpc>
                          <a:spcPct val="107000"/>
                        </a:lnSpc>
                        <a:spcBef>
                          <a:spcPts val="600"/>
                        </a:spcBef>
                        <a:spcAft>
                          <a:spcPts val="600"/>
                        </a:spcAft>
                        <a:buClrTx/>
                        <a:buSzTx/>
                        <a:buFontTx/>
                        <a:buNone/>
                        <a:tabLst/>
                        <a:defRPr/>
                      </a:pPr>
                      <a:r>
                        <a:rPr lang="he-IL" sz="1600" b="1" dirty="0" smtClean="0"/>
                        <a:t>1/2017</a:t>
                      </a:r>
                    </a:p>
                    <a:p>
                      <a:pPr algn="ctr" rtl="1">
                        <a:lnSpc>
                          <a:spcPct val="107000"/>
                        </a:lnSpc>
                        <a:spcAft>
                          <a:spcPts val="0"/>
                        </a:spcAft>
                      </a:pPr>
                      <a:endParaRPr lang="en-US" sz="1600" b="1" dirty="0">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6695" algn="l" rtl="1">
                        <a:lnSpc>
                          <a:spcPct val="107000"/>
                        </a:lnSpc>
                        <a:spcAft>
                          <a:spcPts val="600"/>
                        </a:spcAft>
                      </a:pPr>
                      <a:r>
                        <a:rPr lang="en-GB" sz="1600" kern="1200" dirty="0">
                          <a:solidFill>
                            <a:schemeClr val="tx1"/>
                          </a:solidFill>
                          <a:effectLst/>
                          <a:latin typeface="Arial"/>
                          <a:ea typeface="Calibri"/>
                          <a:cs typeface="Arial"/>
                        </a:rPr>
                        <a:t>Events in the </a:t>
                      </a:r>
                      <a:r>
                        <a:rPr lang="en-GB" sz="1600" kern="1200" dirty="0" smtClean="0">
                          <a:solidFill>
                            <a:schemeClr val="tx1"/>
                          </a:solidFill>
                          <a:effectLst/>
                          <a:latin typeface="Arial"/>
                          <a:ea typeface="Calibri"/>
                          <a:cs typeface="Arial"/>
                        </a:rPr>
                        <a:t>schools </a:t>
                      </a:r>
                      <a:r>
                        <a:rPr lang="en-US" sz="1600" kern="1200" dirty="0">
                          <a:solidFill>
                            <a:schemeClr val="tx1"/>
                          </a:solidFill>
                          <a:effectLst/>
                          <a:latin typeface="Arial"/>
                          <a:ea typeface="Calibri"/>
                          <a:cs typeface="Arial"/>
                        </a:rPr>
                        <a:t>such as mentors </a:t>
                      </a:r>
                      <a:r>
                        <a:rPr lang="en-US" sz="1600" kern="1200" dirty="0" smtClean="0">
                          <a:solidFill>
                            <a:schemeClr val="tx1"/>
                          </a:solidFill>
                          <a:effectLst/>
                          <a:latin typeface="Arial"/>
                          <a:ea typeface="Calibri"/>
                          <a:cs typeface="Arial"/>
                        </a:rPr>
                        <a:t>meetings</a:t>
                      </a:r>
                      <a:r>
                        <a:rPr lang="en-GB" sz="1600" kern="1200" dirty="0" smtClean="0">
                          <a:solidFill>
                            <a:schemeClr val="tx1"/>
                          </a:solidFill>
                          <a:effectLst/>
                          <a:latin typeface="Arial"/>
                          <a:ea typeface="Calibri"/>
                          <a:cs typeface="Arial"/>
                        </a:rPr>
                        <a:t>, round </a:t>
                      </a:r>
                      <a:r>
                        <a:rPr lang="en-GB" sz="1600" kern="1200" dirty="0">
                          <a:solidFill>
                            <a:schemeClr val="tx1"/>
                          </a:solidFill>
                          <a:effectLst/>
                          <a:latin typeface="Arial"/>
                          <a:ea typeface="Calibri"/>
                          <a:cs typeface="Arial"/>
                        </a:rPr>
                        <a:t>tables of mentors and beginning </a:t>
                      </a:r>
                      <a:r>
                        <a:rPr lang="en-GB" sz="1600" kern="1200" dirty="0" smtClean="0">
                          <a:solidFill>
                            <a:schemeClr val="tx1"/>
                          </a:solidFill>
                          <a:effectLst/>
                          <a:latin typeface="Arial"/>
                          <a:ea typeface="Calibri"/>
                          <a:cs typeface="Arial"/>
                        </a:rPr>
                        <a:t>teachers / </a:t>
                      </a:r>
                      <a:r>
                        <a:rPr lang="en-US" sz="1600" kern="1200" dirty="0" smtClean="0">
                          <a:solidFill>
                            <a:schemeClr val="tx1"/>
                          </a:solidFill>
                          <a:effectLst/>
                          <a:latin typeface="Arial"/>
                          <a:ea typeface="Calibri"/>
                          <a:cs typeface="Arial"/>
                        </a:rPr>
                        <a:t>Presentation </a:t>
                      </a:r>
                      <a:r>
                        <a:rPr lang="en-US" sz="1600" kern="1200" dirty="0">
                          <a:solidFill>
                            <a:schemeClr val="tx1"/>
                          </a:solidFill>
                          <a:effectLst/>
                          <a:latin typeface="Arial"/>
                          <a:ea typeface="Calibri"/>
                          <a:cs typeface="Arial"/>
                        </a:rPr>
                        <a:t>of the MIT model to various audiences in the schools</a:t>
                      </a: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8490">
                <a:tc>
                  <a:txBody>
                    <a:bodyPr/>
                    <a:lstStyle/>
                    <a:p>
                      <a:pPr algn="ctr" rtl="1">
                        <a:lnSpc>
                          <a:spcPct val="107000"/>
                        </a:lnSpc>
                        <a:spcAft>
                          <a:spcPts val="0"/>
                        </a:spcAft>
                      </a:pPr>
                      <a:r>
                        <a:rPr lang="he-IL" sz="1600" b="1" dirty="0"/>
                        <a:t> </a:t>
                      </a:r>
                      <a:r>
                        <a:rPr lang="he-IL" sz="1600" b="1" dirty="0" smtClean="0"/>
                        <a:t>26.6.17</a:t>
                      </a:r>
                    </a:p>
                    <a:p>
                      <a:pPr algn="ctr" rtl="1">
                        <a:lnSpc>
                          <a:spcPct val="107000"/>
                        </a:lnSpc>
                        <a:spcAft>
                          <a:spcPts val="0"/>
                        </a:spcAft>
                      </a:pPr>
                      <a:r>
                        <a:rPr lang="en-US" sz="1200" b="1" dirty="0" smtClean="0"/>
                        <a:t>Not in the table</a:t>
                      </a:r>
                      <a:endParaRPr lang="en-US" sz="1200" b="1" dirty="0"/>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600" b="1" dirty="0"/>
                        <a:t> </a:t>
                      </a:r>
                      <a:r>
                        <a:rPr lang="en-US" sz="1600" b="1" dirty="0" smtClean="0"/>
                        <a:t>26.6.17</a:t>
                      </a:r>
                      <a:endParaRPr lang="he-IL" sz="1600" b="1" dirty="0" smtClean="0"/>
                    </a:p>
                    <a:p>
                      <a:pPr algn="ctr" rtl="1">
                        <a:lnSpc>
                          <a:spcPct val="107000"/>
                        </a:lnSpc>
                        <a:spcAft>
                          <a:spcPts val="600"/>
                        </a:spcAft>
                      </a:pPr>
                      <a:r>
                        <a:rPr lang="en-US" sz="1200" b="1" dirty="0" smtClean="0"/>
                        <a:t>Not in the table</a:t>
                      </a:r>
                      <a:endParaRPr lang="he-IL" sz="1200" b="1" dirty="0" smtClean="0"/>
                    </a:p>
                    <a:p>
                      <a:pPr algn="ctr" rtl="1">
                        <a:lnSpc>
                          <a:spcPct val="107000"/>
                        </a:lnSpc>
                        <a:spcAft>
                          <a:spcPts val="0"/>
                        </a:spcAft>
                      </a:pPr>
                      <a:r>
                        <a:rPr lang="he-IL" sz="1200" b="1" dirty="0" smtClean="0"/>
                        <a:t>25.7.17</a:t>
                      </a:r>
                      <a:endParaRPr lang="en-US" sz="1200" b="1" dirty="0" smtClean="0"/>
                    </a:p>
                    <a:p>
                      <a:pPr marL="0" marR="0" indent="0" algn="ctr" defTabSz="1043056" rtl="1" eaLnBrk="1" fontAlgn="auto" latinLnBrk="0" hangingPunct="1">
                        <a:lnSpc>
                          <a:spcPct val="107000"/>
                        </a:lnSpc>
                        <a:spcBef>
                          <a:spcPts val="0"/>
                        </a:spcBef>
                        <a:spcAft>
                          <a:spcPts val="0"/>
                        </a:spcAft>
                        <a:buClrTx/>
                        <a:buSzTx/>
                        <a:buFontTx/>
                        <a:buNone/>
                        <a:tabLst/>
                        <a:defRPr/>
                      </a:pPr>
                      <a:r>
                        <a:rPr lang="en-US" sz="1200" b="1" dirty="0" smtClean="0"/>
                        <a:t>Planned activity</a:t>
                      </a:r>
                      <a:endParaRPr lang="he-IL" sz="1200" b="1" dirty="0" smtClean="0"/>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en-GB" sz="1600" b="1" kern="1200" dirty="0" smtClean="0">
                          <a:solidFill>
                            <a:schemeClr val="tx1"/>
                          </a:solidFill>
                          <a:latin typeface="+mn-lt"/>
                          <a:ea typeface="+mn-ea"/>
                          <a:cs typeface="+mn-cs"/>
                        </a:rPr>
                        <a:t>25.7.17</a:t>
                      </a:r>
                      <a:endParaRPr lang="he-IL" sz="1600" b="1" kern="1200" dirty="0" smtClean="0">
                        <a:solidFill>
                          <a:schemeClr val="tx1"/>
                        </a:solidFill>
                        <a:latin typeface="+mn-lt"/>
                        <a:ea typeface="+mn-ea"/>
                        <a:cs typeface="+mn-cs"/>
                      </a:endParaRPr>
                    </a:p>
                    <a:p>
                      <a:pPr marL="0" marR="0" indent="0" algn="ctr" defTabSz="1043056" rtl="1" eaLnBrk="1" fontAlgn="auto" latinLnBrk="0" hangingPunct="1">
                        <a:lnSpc>
                          <a:spcPct val="107000"/>
                        </a:lnSpc>
                        <a:spcBef>
                          <a:spcPts val="0"/>
                        </a:spcBef>
                        <a:spcAft>
                          <a:spcPts val="0"/>
                        </a:spcAft>
                        <a:buClrTx/>
                        <a:buSzTx/>
                        <a:buFontTx/>
                        <a:buNone/>
                        <a:tabLst/>
                        <a:defRPr/>
                      </a:pPr>
                      <a:r>
                        <a:rPr lang="en-US" sz="1200" b="1" dirty="0" smtClean="0"/>
                        <a:t>Planned activity</a:t>
                      </a:r>
                    </a:p>
                    <a:p>
                      <a:pPr algn="ctr" rtl="1">
                        <a:lnSpc>
                          <a:spcPct val="107000"/>
                        </a:lnSpc>
                        <a:spcAft>
                          <a:spcPts val="0"/>
                        </a:spcAft>
                      </a:pPr>
                      <a:endParaRPr lang="en-US" sz="1600" b="1" kern="1200" dirty="0">
                        <a:solidFill>
                          <a:schemeClr val="tx1"/>
                        </a:solidFill>
                        <a:latin typeface="+mn-lt"/>
                        <a:ea typeface="+mn-ea"/>
                        <a:cs typeface="+mn-cs"/>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600" b="1" dirty="0" smtClean="0"/>
                        <a:t>15.5.17</a:t>
                      </a:r>
                    </a:p>
                    <a:p>
                      <a:pPr algn="ctr" rtl="1">
                        <a:lnSpc>
                          <a:spcPct val="107000"/>
                        </a:lnSpc>
                        <a:spcAft>
                          <a:spcPts val="0"/>
                        </a:spcAft>
                      </a:pPr>
                      <a:r>
                        <a:rPr lang="en-US" sz="1200" b="1" kern="1200" dirty="0" smtClean="0">
                          <a:solidFill>
                            <a:schemeClr val="tx1"/>
                          </a:solidFill>
                          <a:effectLst/>
                          <a:latin typeface="+mn-lt"/>
                          <a:ea typeface="+mn-ea"/>
                          <a:cs typeface="+mn-cs"/>
                        </a:rPr>
                        <a:t>Not in the table</a:t>
                      </a:r>
                      <a:endParaRPr lang="he-IL" sz="1200" b="1" kern="1200" dirty="0" smtClean="0">
                        <a:solidFill>
                          <a:schemeClr val="tx1"/>
                        </a:solidFill>
                        <a:effectLst/>
                        <a:latin typeface="+mn-lt"/>
                        <a:ea typeface="+mn-ea"/>
                        <a:cs typeface="+mn-cs"/>
                      </a:endParaRPr>
                    </a:p>
                    <a:p>
                      <a:pPr algn="ctr" rtl="1">
                        <a:lnSpc>
                          <a:spcPct val="107000"/>
                        </a:lnSpc>
                        <a:spcAft>
                          <a:spcPts val="0"/>
                        </a:spcAft>
                      </a:pPr>
                      <a:endParaRPr lang="en-US" sz="1600" b="1" dirty="0"/>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600" b="1" dirty="0"/>
                        <a:t> </a:t>
                      </a:r>
                      <a:r>
                        <a:rPr lang="en-US" sz="1600" b="1" dirty="0" smtClean="0"/>
                        <a:t>24,1,17</a:t>
                      </a:r>
                      <a:endParaRPr lang="he-IL" sz="1600" b="1" dirty="0" smtClean="0"/>
                    </a:p>
                    <a:p>
                      <a:pPr marL="0" marR="0" indent="0" algn="ctr" defTabSz="1043056" rtl="1" eaLnBrk="1" fontAlgn="auto" latinLnBrk="0" hangingPunct="1">
                        <a:lnSpc>
                          <a:spcPct val="107000"/>
                        </a:lnSpc>
                        <a:spcBef>
                          <a:spcPts val="0"/>
                        </a:spcBef>
                        <a:spcAft>
                          <a:spcPts val="0"/>
                        </a:spcAft>
                        <a:buClrTx/>
                        <a:buSzTx/>
                        <a:buFontTx/>
                        <a:buNone/>
                        <a:tabLst/>
                        <a:defRPr/>
                      </a:pPr>
                      <a:r>
                        <a:rPr lang="en-GB" sz="1600" b="1" kern="1200" dirty="0" smtClean="0">
                          <a:solidFill>
                            <a:schemeClr val="tx1"/>
                          </a:solidFill>
                          <a:effectLst/>
                          <a:latin typeface="+mn-lt"/>
                          <a:ea typeface="Calibri"/>
                          <a:cs typeface="Arial"/>
                        </a:rPr>
                        <a:t>12.6.17</a:t>
                      </a:r>
                      <a:endParaRPr lang="he-IL" sz="1600" b="1" kern="1200" dirty="0" smtClean="0">
                        <a:solidFill>
                          <a:schemeClr val="tx1"/>
                        </a:solidFill>
                        <a:effectLst/>
                        <a:latin typeface="+mn-lt"/>
                        <a:ea typeface="Calibri"/>
                        <a:cs typeface="Arial"/>
                      </a:endParaRPr>
                    </a:p>
                    <a:p>
                      <a:pPr algn="ctr" rtl="1">
                        <a:lnSpc>
                          <a:spcPct val="107000"/>
                        </a:lnSpc>
                        <a:spcAft>
                          <a:spcPts val="0"/>
                        </a:spcAft>
                      </a:pPr>
                      <a:r>
                        <a:rPr lang="en-US" sz="1200" b="1" dirty="0" smtClean="0"/>
                        <a:t>Planned activity</a:t>
                      </a:r>
                      <a:endParaRPr lang="en-US" sz="1200" b="1" dirty="0"/>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600" b="1" kern="1200" dirty="0" smtClean="0">
                          <a:solidFill>
                            <a:schemeClr val="tx1"/>
                          </a:solidFill>
                          <a:effectLst/>
                          <a:latin typeface="+mn-lt"/>
                          <a:ea typeface="+mn-ea"/>
                          <a:cs typeface="+mn-cs"/>
                        </a:rPr>
                        <a:t>23.4.17</a:t>
                      </a:r>
                    </a:p>
                    <a:p>
                      <a:pPr algn="ctr" rtl="1">
                        <a:lnSpc>
                          <a:spcPct val="107000"/>
                        </a:lnSpc>
                        <a:spcAft>
                          <a:spcPts val="0"/>
                        </a:spcAft>
                      </a:pPr>
                      <a:r>
                        <a:rPr lang="en-US" sz="1200" b="1" kern="1200" dirty="0" smtClean="0">
                          <a:solidFill>
                            <a:schemeClr val="tx1"/>
                          </a:solidFill>
                          <a:effectLst/>
                          <a:latin typeface="+mn-lt"/>
                          <a:ea typeface="+mn-ea"/>
                          <a:cs typeface="+mn-cs"/>
                        </a:rPr>
                        <a:t>Not in the table</a:t>
                      </a:r>
                      <a:endParaRPr lang="en-US" sz="1200" b="1" dirty="0"/>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6695" algn="l" rtl="1">
                        <a:lnSpc>
                          <a:spcPct val="107000"/>
                        </a:lnSpc>
                        <a:spcAft>
                          <a:spcPts val="600"/>
                        </a:spcAft>
                      </a:pPr>
                      <a:r>
                        <a:rPr lang="en-GB" sz="1600" kern="1200" dirty="0">
                          <a:solidFill>
                            <a:schemeClr val="tx1"/>
                          </a:solidFill>
                          <a:effectLst/>
                          <a:latin typeface="Arial"/>
                          <a:ea typeface="Calibri"/>
                          <a:cs typeface="Arial"/>
                        </a:rPr>
                        <a:t>Seminars and workshops</a:t>
                      </a:r>
                      <a:r>
                        <a:rPr lang="en-US" sz="1600" kern="1200" dirty="0">
                          <a:solidFill>
                            <a:schemeClr val="tx1"/>
                          </a:solidFill>
                          <a:effectLst/>
                          <a:latin typeface="Arial"/>
                          <a:ea typeface="Calibri"/>
                          <a:cs typeface="Arial"/>
                        </a:rPr>
                        <a:t> in the schools</a:t>
                      </a: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8490">
                <a:tc>
                  <a:txBody>
                    <a:bodyPr/>
                    <a:lstStyle/>
                    <a:p>
                      <a:pPr algn="ctr" rtl="1">
                        <a:lnSpc>
                          <a:spcPct val="107000"/>
                        </a:lnSpc>
                        <a:spcAft>
                          <a:spcPts val="0"/>
                        </a:spcAft>
                      </a:pPr>
                      <a:r>
                        <a:rPr lang="he-IL" sz="1600" b="1" dirty="0"/>
                        <a:t> </a:t>
                      </a:r>
                      <a:endParaRPr lang="en-US" sz="1600" b="1" dirty="0"/>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600" b="1"/>
                        <a:t> </a:t>
                      </a:r>
                      <a:endParaRPr lang="en-US" sz="1600" b="1"/>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600" b="1"/>
                        <a:t> </a:t>
                      </a:r>
                      <a:endParaRPr lang="en-US" sz="1600" b="1"/>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600" b="1" dirty="0"/>
                        <a:t>5.9.17</a:t>
                      </a:r>
                      <a:endParaRPr lang="en-US" sz="1600" b="1" dirty="0"/>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1043056" rtl="1" eaLnBrk="1" latinLnBrk="0" hangingPunct="1">
                        <a:lnSpc>
                          <a:spcPct val="107000"/>
                        </a:lnSpc>
                        <a:spcAft>
                          <a:spcPts val="0"/>
                        </a:spcAft>
                      </a:pPr>
                      <a:r>
                        <a:rPr lang="he-IL" sz="1600" b="1" kern="1200" dirty="0">
                          <a:solidFill>
                            <a:schemeClr val="tx1"/>
                          </a:solidFill>
                          <a:latin typeface="+mn-lt"/>
                          <a:ea typeface="+mn-ea"/>
                          <a:cs typeface="+mn-cs"/>
                        </a:rPr>
                        <a:t> </a:t>
                      </a:r>
                      <a:r>
                        <a:rPr lang="en-GB" sz="1600" b="1" kern="1200" dirty="0" smtClean="0">
                          <a:solidFill>
                            <a:schemeClr val="tx1"/>
                          </a:solidFill>
                          <a:latin typeface="+mn-lt"/>
                          <a:ea typeface="+mn-ea"/>
                          <a:cs typeface="+mn-cs"/>
                        </a:rPr>
                        <a:t>21.5.17</a:t>
                      </a:r>
                      <a:endParaRPr lang="en-US" sz="1600" b="1" kern="1200" dirty="0">
                        <a:solidFill>
                          <a:schemeClr val="tx1"/>
                        </a:solidFill>
                        <a:latin typeface="+mn-lt"/>
                        <a:ea typeface="+mn-ea"/>
                        <a:cs typeface="+mn-cs"/>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1043056" rtl="1" eaLnBrk="1" latinLnBrk="0" hangingPunct="1">
                        <a:lnSpc>
                          <a:spcPct val="107000"/>
                        </a:lnSpc>
                        <a:spcAft>
                          <a:spcPts val="0"/>
                        </a:spcAft>
                      </a:pPr>
                      <a:r>
                        <a:rPr lang="he-IL" sz="1600" b="1" kern="1200" dirty="0">
                          <a:solidFill>
                            <a:schemeClr val="tx1"/>
                          </a:solidFill>
                          <a:latin typeface="+mn-lt"/>
                          <a:ea typeface="+mn-ea"/>
                          <a:cs typeface="+mn-cs"/>
                        </a:rPr>
                        <a:t>14.2.17</a:t>
                      </a:r>
                      <a:endParaRPr lang="en-US" sz="1600" b="1" kern="1200" dirty="0">
                        <a:solidFill>
                          <a:schemeClr val="tx1"/>
                        </a:solidFill>
                        <a:latin typeface="+mn-lt"/>
                        <a:ea typeface="+mn-ea"/>
                        <a:cs typeface="+mn-cs"/>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6695" algn="l" rtl="1">
                        <a:lnSpc>
                          <a:spcPct val="107000"/>
                        </a:lnSpc>
                        <a:spcAft>
                          <a:spcPts val="600"/>
                        </a:spcAft>
                      </a:pPr>
                      <a:r>
                        <a:rPr lang="en-US" sz="1600" kern="1200" dirty="0">
                          <a:solidFill>
                            <a:schemeClr val="tx1"/>
                          </a:solidFill>
                          <a:effectLst/>
                          <a:latin typeface="Arial"/>
                          <a:ea typeface="Calibri"/>
                          <a:cs typeface="Arial"/>
                        </a:rPr>
                        <a:t>Meeting in schools</a:t>
                      </a: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TextBox 3"/>
          <p:cNvSpPr txBox="1"/>
          <p:nvPr/>
        </p:nvSpPr>
        <p:spPr>
          <a:xfrm>
            <a:off x="162124" y="1692399"/>
            <a:ext cx="4896544" cy="523220"/>
          </a:xfrm>
          <a:prstGeom prst="rect">
            <a:avLst/>
          </a:prstGeom>
          <a:noFill/>
        </p:spPr>
        <p:txBody>
          <a:bodyPr wrap="square" rtlCol="1">
            <a:spAutoFit/>
          </a:bodyPr>
          <a:lstStyle/>
          <a:p>
            <a:r>
              <a:rPr lang="en-US" sz="2800" b="1" dirty="0">
                <a:solidFill>
                  <a:schemeClr val="accent5">
                    <a:lumMod val="50000"/>
                  </a:schemeClr>
                </a:solidFill>
              </a:rPr>
              <a:t>Dissemination in the </a:t>
            </a:r>
            <a:r>
              <a:rPr lang="en-US" sz="2800" b="1" dirty="0" smtClean="0">
                <a:solidFill>
                  <a:schemeClr val="accent5">
                    <a:lumMod val="50000"/>
                  </a:schemeClr>
                </a:solidFill>
              </a:rPr>
              <a:t>schools</a:t>
            </a:r>
            <a:endParaRPr lang="he-IL" sz="2800" b="1" dirty="0">
              <a:solidFill>
                <a:schemeClr val="accent5">
                  <a:lumMod val="50000"/>
                </a:schemeClr>
              </a:solidFill>
            </a:endParaRPr>
          </a:p>
        </p:txBody>
      </p:sp>
    </p:spTree>
    <p:extLst>
      <p:ext uri="{BB962C8B-B14F-4D97-AF65-F5344CB8AC3E}">
        <p14:creationId xmlns:p14="http://schemas.microsoft.com/office/powerpoint/2010/main" val="14401186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402484" y="1188343"/>
            <a:ext cx="4392488" cy="523220"/>
          </a:xfrm>
          <a:prstGeom prst="rect">
            <a:avLst/>
          </a:prstGeom>
          <a:noFill/>
        </p:spPr>
        <p:txBody>
          <a:bodyPr wrap="square" rtlCol="1">
            <a:spAutoFit/>
          </a:bodyPr>
          <a:lstStyle/>
          <a:p>
            <a:r>
              <a:rPr lang="en-US" sz="2800" b="1" dirty="0">
                <a:solidFill>
                  <a:schemeClr val="accent5">
                    <a:lumMod val="50000"/>
                  </a:schemeClr>
                </a:solidFill>
              </a:rPr>
              <a:t>Dissemination in the HEIs</a:t>
            </a:r>
            <a:endParaRPr lang="he-IL" sz="2800" b="1" dirty="0">
              <a:solidFill>
                <a:schemeClr val="accent5">
                  <a:lumMod val="50000"/>
                </a:schemeClr>
              </a:solidFill>
            </a:endParaRPr>
          </a:p>
        </p:txBody>
      </p:sp>
      <p:graphicFrame>
        <p:nvGraphicFramePr>
          <p:cNvPr id="4" name="טבלה 3"/>
          <p:cNvGraphicFramePr>
            <a:graphicFrameLocks noGrp="1"/>
          </p:cNvGraphicFramePr>
          <p:nvPr>
            <p:extLst>
              <p:ext uri="{D42A27DB-BD31-4B8C-83A1-F6EECF244321}">
                <p14:modId xmlns:p14="http://schemas.microsoft.com/office/powerpoint/2010/main" val="1883807690"/>
              </p:ext>
            </p:extLst>
          </p:nvPr>
        </p:nvGraphicFramePr>
        <p:xfrm>
          <a:off x="522164" y="1980431"/>
          <a:ext cx="9505054" cy="4622910"/>
        </p:xfrm>
        <a:graphic>
          <a:graphicData uri="http://schemas.openxmlformats.org/drawingml/2006/table">
            <a:tbl>
              <a:tblPr rtl="1" firstRow="1" firstCol="1" bandRow="1"/>
              <a:tblGrid>
                <a:gridCol w="1146425"/>
                <a:gridCol w="1146425"/>
                <a:gridCol w="1146425"/>
                <a:gridCol w="1146425"/>
                <a:gridCol w="1146425"/>
                <a:gridCol w="1084343"/>
                <a:gridCol w="2688586"/>
              </a:tblGrid>
              <a:tr h="503976">
                <a:tc>
                  <a:txBody>
                    <a:bodyPr/>
                    <a:lstStyle/>
                    <a:p>
                      <a:pPr marL="0" algn="ctr" defTabSz="1043056" rtl="1" eaLnBrk="1" latinLnBrk="0" hangingPunct="1">
                        <a:lnSpc>
                          <a:spcPct val="107000"/>
                        </a:lnSpc>
                        <a:spcAft>
                          <a:spcPts val="0"/>
                        </a:spcAft>
                      </a:pPr>
                      <a:r>
                        <a:rPr lang="en-US" sz="1600" b="1" kern="1200" dirty="0" smtClean="0">
                          <a:solidFill>
                            <a:schemeClr val="tx1"/>
                          </a:solidFill>
                          <a:effectLst/>
                          <a:latin typeface="Calibri"/>
                          <a:ea typeface="Calibri"/>
                          <a:cs typeface="Arial"/>
                        </a:rPr>
                        <a:t>Gordon</a:t>
                      </a:r>
                      <a:endParaRPr lang="he-IL" sz="1600" b="1" kern="1200" dirty="0" smtClean="0">
                        <a:solidFill>
                          <a:schemeClr val="tx1"/>
                        </a:solidFill>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1043056" rtl="1" eaLnBrk="1" latinLnBrk="0" hangingPunct="1">
                        <a:lnSpc>
                          <a:spcPct val="107000"/>
                        </a:lnSpc>
                        <a:spcAft>
                          <a:spcPts val="0"/>
                        </a:spcAft>
                      </a:pPr>
                      <a:r>
                        <a:rPr lang="en-US" sz="1600" b="1" kern="1200" dirty="0" err="1">
                          <a:solidFill>
                            <a:schemeClr val="tx1"/>
                          </a:solidFill>
                          <a:effectLst/>
                          <a:latin typeface="Calibri"/>
                          <a:ea typeface="Calibri"/>
                          <a:cs typeface="Arial"/>
                        </a:rPr>
                        <a:t>Talpiot</a:t>
                      </a:r>
                      <a:endParaRPr lang="en-US" sz="1600" b="1" kern="1200" dirty="0">
                        <a:solidFill>
                          <a:schemeClr val="tx1"/>
                        </a:solidFill>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1043056" rtl="1" eaLnBrk="1" latinLnBrk="0" hangingPunct="1">
                        <a:lnSpc>
                          <a:spcPct val="107000"/>
                        </a:lnSpc>
                        <a:spcAft>
                          <a:spcPts val="0"/>
                        </a:spcAft>
                      </a:pPr>
                      <a:r>
                        <a:rPr lang="en-US" sz="1600" b="1" dirty="0" err="1" smtClean="0">
                          <a:solidFill>
                            <a:schemeClr val="tx1"/>
                          </a:solidFill>
                          <a:effectLst/>
                          <a:latin typeface="+mn-lt"/>
                          <a:ea typeface="Calibri"/>
                          <a:cs typeface="Arial"/>
                        </a:rPr>
                        <a:t>Sakhnin</a:t>
                      </a:r>
                      <a:endParaRPr lang="en-US" sz="1600" b="1" kern="1200" dirty="0">
                        <a:solidFill>
                          <a:schemeClr val="tx1"/>
                        </a:solidFill>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1043056" rtl="1" eaLnBrk="1" latinLnBrk="0" hangingPunct="1">
                        <a:lnSpc>
                          <a:spcPct val="107000"/>
                        </a:lnSpc>
                        <a:spcAft>
                          <a:spcPts val="0"/>
                        </a:spcAft>
                      </a:pPr>
                      <a:r>
                        <a:rPr lang="en-US" sz="1600" b="1" dirty="0" smtClean="0">
                          <a:solidFill>
                            <a:schemeClr val="tx1"/>
                          </a:solidFill>
                          <a:effectLst/>
                          <a:latin typeface="+mn-lt"/>
                          <a:ea typeface="Calibri"/>
                          <a:cs typeface="Arial"/>
                        </a:rPr>
                        <a:t>Kibbutzim</a:t>
                      </a:r>
                      <a:endParaRPr lang="en-US" sz="1600" b="1" kern="1200" dirty="0">
                        <a:solidFill>
                          <a:schemeClr val="tx1"/>
                        </a:solidFill>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1043056" rtl="1" eaLnBrk="1" latinLnBrk="0" hangingPunct="1">
                        <a:lnSpc>
                          <a:spcPct val="107000"/>
                        </a:lnSpc>
                        <a:spcAft>
                          <a:spcPts val="0"/>
                        </a:spcAft>
                      </a:pPr>
                      <a:r>
                        <a:rPr lang="en-US" sz="1600" b="1" kern="1200">
                          <a:solidFill>
                            <a:schemeClr val="tx1"/>
                          </a:solidFill>
                          <a:effectLst/>
                          <a:latin typeface="Calibri"/>
                          <a:ea typeface="Calibri"/>
                          <a:cs typeface="Arial"/>
                        </a:rPr>
                        <a:t>Kaye</a:t>
                      </a: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1043056" rtl="1" eaLnBrk="1" latinLnBrk="0" hangingPunct="1">
                        <a:lnSpc>
                          <a:spcPct val="107000"/>
                        </a:lnSpc>
                        <a:spcAft>
                          <a:spcPts val="0"/>
                        </a:spcAft>
                      </a:pPr>
                      <a:r>
                        <a:rPr lang="en-US" sz="1600" b="1" kern="1200" dirty="0" smtClean="0">
                          <a:solidFill>
                            <a:schemeClr val="tx1"/>
                          </a:solidFill>
                          <a:effectLst/>
                          <a:latin typeface="Calibri"/>
                          <a:ea typeface="Calibri"/>
                          <a:cs typeface="Arial"/>
                        </a:rPr>
                        <a:t>Beit </a:t>
                      </a:r>
                      <a:r>
                        <a:rPr lang="en-US" sz="1600" b="1" kern="1200" dirty="0" err="1">
                          <a:solidFill>
                            <a:schemeClr val="tx1"/>
                          </a:solidFill>
                          <a:effectLst/>
                          <a:latin typeface="Calibri"/>
                          <a:ea typeface="Calibri"/>
                          <a:cs typeface="Arial"/>
                        </a:rPr>
                        <a:t>Berl</a:t>
                      </a:r>
                      <a:endParaRPr lang="en-US" sz="1600" b="1" kern="1200" dirty="0">
                        <a:solidFill>
                          <a:schemeClr val="tx1"/>
                        </a:solidFill>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6695" algn="l" rtl="1">
                        <a:lnSpc>
                          <a:spcPct val="107000"/>
                        </a:lnSpc>
                        <a:spcAft>
                          <a:spcPts val="600"/>
                        </a:spcAft>
                      </a:pPr>
                      <a:r>
                        <a:rPr lang="en-GB" sz="1000" dirty="0">
                          <a:effectLst/>
                          <a:latin typeface="Arial"/>
                          <a:ea typeface="Calibri"/>
                          <a:cs typeface="Arial"/>
                        </a:rPr>
                        <a:t> </a:t>
                      </a:r>
                      <a:endParaRPr lang="en-US" sz="1000" dirty="0">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2168">
                <a:tc>
                  <a:txBody>
                    <a:bodyPr/>
                    <a:lstStyle/>
                    <a:p>
                      <a:pPr algn="ctr" rtl="1">
                        <a:lnSpc>
                          <a:spcPct val="107000"/>
                        </a:lnSpc>
                        <a:spcAft>
                          <a:spcPts val="0"/>
                        </a:spcAft>
                      </a:pPr>
                      <a:r>
                        <a:rPr lang="he-IL" sz="1600" b="1" dirty="0">
                          <a:solidFill>
                            <a:schemeClr val="tx1"/>
                          </a:solidFill>
                          <a:effectLst/>
                          <a:latin typeface="Calibri"/>
                          <a:ea typeface="Calibri"/>
                          <a:cs typeface="Arial"/>
                        </a:rPr>
                        <a:t>15.5.17</a:t>
                      </a:r>
                      <a:endParaRPr lang="en-US" sz="1600" b="1" dirty="0">
                        <a:solidFill>
                          <a:schemeClr val="tx1"/>
                        </a:solidFill>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600" b="1" kern="1200" dirty="0">
                          <a:solidFill>
                            <a:schemeClr val="tx1"/>
                          </a:solidFill>
                          <a:effectLst/>
                          <a:latin typeface="Calibri"/>
                          <a:ea typeface="Calibri"/>
                          <a:cs typeface="Arial"/>
                        </a:rPr>
                        <a:t> </a:t>
                      </a:r>
                      <a:endParaRPr lang="en-US" sz="1600" b="1" kern="1200" dirty="0">
                        <a:solidFill>
                          <a:schemeClr val="tx1"/>
                        </a:solidFill>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600" b="1" dirty="0">
                          <a:solidFill>
                            <a:schemeClr val="tx1"/>
                          </a:solidFill>
                          <a:effectLst/>
                          <a:latin typeface="Calibri"/>
                          <a:ea typeface="Calibri"/>
                          <a:cs typeface="Arial"/>
                        </a:rPr>
                        <a:t>10.2.17</a:t>
                      </a:r>
                      <a:endParaRPr lang="en-US" sz="1600" b="1" dirty="0">
                        <a:solidFill>
                          <a:schemeClr val="tx1"/>
                        </a:solidFill>
                        <a:effectLst/>
                        <a:latin typeface="Calibri"/>
                        <a:ea typeface="Calibri"/>
                        <a:cs typeface="Arial"/>
                      </a:endParaRPr>
                    </a:p>
                    <a:p>
                      <a:pPr algn="ctr" rtl="1">
                        <a:lnSpc>
                          <a:spcPct val="107000"/>
                        </a:lnSpc>
                        <a:spcAft>
                          <a:spcPts val="0"/>
                        </a:spcAft>
                      </a:pPr>
                      <a:r>
                        <a:rPr lang="he-IL" sz="1600" b="1" dirty="0">
                          <a:solidFill>
                            <a:schemeClr val="tx1"/>
                          </a:solidFill>
                          <a:effectLst/>
                          <a:latin typeface="Calibri"/>
                          <a:ea typeface="Calibri"/>
                          <a:cs typeface="Arial"/>
                        </a:rPr>
                        <a:t>26.5.17</a:t>
                      </a:r>
                      <a:endParaRPr lang="en-US" sz="1600" b="1" dirty="0">
                        <a:solidFill>
                          <a:schemeClr val="tx1"/>
                        </a:solidFill>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07000"/>
                        </a:lnSpc>
                        <a:spcAft>
                          <a:spcPts val="600"/>
                        </a:spcAft>
                      </a:pPr>
                      <a:r>
                        <a:rPr lang="en-US" sz="1600" b="1" dirty="0">
                          <a:solidFill>
                            <a:schemeClr val="tx1"/>
                          </a:solidFill>
                        </a:rPr>
                        <a:t>3.11.16</a:t>
                      </a:r>
                    </a:p>
                    <a:p>
                      <a:pPr algn="ctr" rtl="1">
                        <a:lnSpc>
                          <a:spcPct val="107000"/>
                        </a:lnSpc>
                        <a:spcAft>
                          <a:spcPts val="0"/>
                        </a:spcAft>
                      </a:pPr>
                      <a:r>
                        <a:rPr lang="he-IL" sz="1600" b="1" dirty="0">
                          <a:solidFill>
                            <a:schemeClr val="tx1"/>
                          </a:solidFill>
                        </a:rPr>
                        <a:t>3.7.17</a:t>
                      </a:r>
                      <a:endParaRPr lang="en-US" sz="1600" b="1" dirty="0">
                        <a:solidFill>
                          <a:schemeClr val="tx1"/>
                        </a:solidFill>
                      </a:endParaRPr>
                    </a:p>
                    <a:p>
                      <a:pPr algn="ctr" rtl="1">
                        <a:lnSpc>
                          <a:spcPct val="100000"/>
                        </a:lnSpc>
                        <a:spcAft>
                          <a:spcPts val="0"/>
                        </a:spcAft>
                      </a:pPr>
                      <a:r>
                        <a:rPr lang="en-US" sz="1200" b="1" dirty="0">
                          <a:solidFill>
                            <a:schemeClr val="tx1"/>
                          </a:solidFill>
                        </a:rPr>
                        <a:t>Planned activity</a:t>
                      </a: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400" dirty="0">
                          <a:solidFill>
                            <a:schemeClr val="tx1"/>
                          </a:solidFill>
                          <a:effectLst/>
                          <a:latin typeface="Calibri"/>
                          <a:ea typeface="Calibri"/>
                          <a:cs typeface="Arial"/>
                        </a:rPr>
                        <a:t> </a:t>
                      </a:r>
                      <a:endParaRPr lang="en-US" sz="1400" dirty="0">
                        <a:solidFill>
                          <a:schemeClr val="tx1"/>
                        </a:solidFill>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400" dirty="0">
                          <a:solidFill>
                            <a:schemeClr val="tx1"/>
                          </a:solidFill>
                          <a:effectLst/>
                          <a:latin typeface="Calibri"/>
                          <a:ea typeface="Calibri"/>
                          <a:cs typeface="Arial"/>
                        </a:rPr>
                        <a:t> </a:t>
                      </a:r>
                      <a:endParaRPr lang="en-US" sz="1400" dirty="0">
                        <a:solidFill>
                          <a:schemeClr val="tx1"/>
                        </a:solidFill>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6695" algn="l" rtl="1">
                        <a:lnSpc>
                          <a:spcPct val="107000"/>
                        </a:lnSpc>
                        <a:spcAft>
                          <a:spcPts val="600"/>
                        </a:spcAft>
                      </a:pPr>
                      <a:r>
                        <a:rPr lang="en-US" sz="1600" dirty="0">
                          <a:effectLst/>
                          <a:latin typeface="Arial"/>
                          <a:ea typeface="Calibri"/>
                          <a:cs typeface="Arial"/>
                        </a:rPr>
                        <a:t>Conferences in the colleges</a:t>
                      </a:r>
                      <a:endParaRPr lang="en-US" sz="1600" dirty="0">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3976">
                <a:tc>
                  <a:txBody>
                    <a:bodyPr/>
                    <a:lstStyle/>
                    <a:p>
                      <a:pPr algn="ctr" rtl="1">
                        <a:lnSpc>
                          <a:spcPct val="107000"/>
                        </a:lnSpc>
                        <a:spcAft>
                          <a:spcPts val="0"/>
                        </a:spcAft>
                      </a:pPr>
                      <a:r>
                        <a:rPr lang="he-IL" sz="1600" b="1" dirty="0">
                          <a:solidFill>
                            <a:schemeClr val="tx1"/>
                          </a:solidFill>
                          <a:effectLst/>
                          <a:latin typeface="Calibri"/>
                          <a:ea typeface="Calibri"/>
                          <a:cs typeface="Arial"/>
                        </a:rPr>
                        <a:t> </a:t>
                      </a:r>
                      <a:endParaRPr lang="en-US" sz="1600" b="1" dirty="0">
                        <a:solidFill>
                          <a:schemeClr val="tx1"/>
                        </a:solidFill>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600" b="1" kern="1200" dirty="0" smtClean="0">
                          <a:solidFill>
                            <a:schemeClr val="tx1"/>
                          </a:solidFill>
                          <a:effectLst/>
                          <a:latin typeface="Calibri"/>
                          <a:ea typeface="Calibri"/>
                          <a:cs typeface="Arial"/>
                        </a:rPr>
                        <a:t>22.3.17</a:t>
                      </a:r>
                      <a:endParaRPr lang="en-US" sz="1600" b="1" kern="1200" dirty="0">
                        <a:solidFill>
                          <a:schemeClr val="tx1"/>
                        </a:solidFill>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600" b="1" dirty="0">
                          <a:solidFill>
                            <a:schemeClr val="tx1"/>
                          </a:solidFill>
                          <a:effectLst/>
                          <a:latin typeface="Calibri"/>
                          <a:ea typeface="Calibri"/>
                          <a:cs typeface="Arial"/>
                        </a:rPr>
                        <a:t> </a:t>
                      </a:r>
                      <a:endParaRPr lang="en-US" sz="1600" b="1" dirty="0">
                        <a:solidFill>
                          <a:schemeClr val="tx1"/>
                        </a:solidFill>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600" b="1" dirty="0">
                          <a:solidFill>
                            <a:schemeClr val="tx1"/>
                          </a:solidFill>
                        </a:rPr>
                        <a:t>26.10.16</a:t>
                      </a:r>
                      <a:endParaRPr lang="en-US" sz="1600" b="1" dirty="0">
                        <a:solidFill>
                          <a:schemeClr val="tx1"/>
                        </a:solidFill>
                      </a:endParaRPr>
                    </a:p>
                    <a:p>
                      <a:pPr algn="ctr" rtl="1">
                        <a:lnSpc>
                          <a:spcPct val="107000"/>
                        </a:lnSpc>
                        <a:spcAft>
                          <a:spcPts val="0"/>
                        </a:spcAft>
                      </a:pPr>
                      <a:r>
                        <a:rPr lang="he-IL" sz="1600" b="1" dirty="0">
                          <a:solidFill>
                            <a:schemeClr val="tx1"/>
                          </a:solidFill>
                        </a:rPr>
                        <a:t>18.6.17 </a:t>
                      </a:r>
                      <a:r>
                        <a:rPr lang="en-US" sz="1200" b="1" dirty="0">
                          <a:solidFill>
                            <a:schemeClr val="tx1"/>
                          </a:solidFill>
                        </a:rPr>
                        <a:t>Planned activity</a:t>
                      </a: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600">
                          <a:solidFill>
                            <a:schemeClr val="tx1"/>
                          </a:solidFill>
                          <a:effectLst/>
                          <a:latin typeface="Calibri"/>
                          <a:ea typeface="Calibri"/>
                          <a:cs typeface="Arial"/>
                        </a:rPr>
                        <a:t> </a:t>
                      </a:r>
                      <a:endParaRPr lang="en-US" sz="1600">
                        <a:solidFill>
                          <a:schemeClr val="tx1"/>
                        </a:solidFill>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600" dirty="0">
                          <a:solidFill>
                            <a:schemeClr val="tx1"/>
                          </a:solidFill>
                          <a:effectLst/>
                          <a:latin typeface="Calibri"/>
                          <a:ea typeface="Calibri"/>
                          <a:cs typeface="Arial"/>
                        </a:rPr>
                        <a:t> </a:t>
                      </a:r>
                      <a:endParaRPr lang="en-US" sz="1600" dirty="0">
                        <a:solidFill>
                          <a:schemeClr val="tx1"/>
                        </a:solidFill>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6695" algn="l" rtl="1">
                        <a:lnSpc>
                          <a:spcPct val="107000"/>
                        </a:lnSpc>
                        <a:spcAft>
                          <a:spcPts val="600"/>
                        </a:spcAft>
                      </a:pPr>
                      <a:r>
                        <a:rPr lang="en-US" sz="1600" kern="1200" dirty="0">
                          <a:solidFill>
                            <a:schemeClr val="tx1"/>
                          </a:solidFill>
                          <a:effectLst/>
                          <a:latin typeface="Arial"/>
                          <a:ea typeface="Calibri"/>
                          <a:cs typeface="Arial"/>
                        </a:rPr>
                        <a:t>Presentation of the MIT model to various audiences in the HEIs</a:t>
                      </a: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3976">
                <a:tc>
                  <a:txBody>
                    <a:bodyPr/>
                    <a:lstStyle/>
                    <a:p>
                      <a:pPr algn="ctr" rtl="1">
                        <a:lnSpc>
                          <a:spcPct val="107000"/>
                        </a:lnSpc>
                        <a:spcAft>
                          <a:spcPts val="0"/>
                        </a:spcAft>
                      </a:pPr>
                      <a:r>
                        <a:rPr lang="he-IL" sz="1600" dirty="0">
                          <a:solidFill>
                            <a:schemeClr val="tx1"/>
                          </a:solidFill>
                          <a:effectLst/>
                          <a:latin typeface="Calibri"/>
                          <a:ea typeface="Calibri"/>
                          <a:cs typeface="Arial"/>
                        </a:rPr>
                        <a:t> </a:t>
                      </a:r>
                      <a:r>
                        <a:rPr lang="en-US" sz="1600" b="1" kern="1200" dirty="0" smtClean="0">
                          <a:solidFill>
                            <a:schemeClr val="tx1"/>
                          </a:solidFill>
                          <a:effectLst/>
                          <a:latin typeface="+mn-lt"/>
                          <a:ea typeface="Calibri"/>
                          <a:cs typeface="Arial"/>
                        </a:rPr>
                        <a:t>5.5.17</a:t>
                      </a:r>
                      <a:endParaRPr lang="he-IL" sz="1600" b="1" kern="1200" dirty="0" smtClean="0">
                        <a:solidFill>
                          <a:schemeClr val="tx1"/>
                        </a:solidFill>
                        <a:effectLst/>
                        <a:latin typeface="+mn-lt"/>
                        <a:ea typeface="Calibri"/>
                        <a:cs typeface="Arial"/>
                      </a:endParaRPr>
                    </a:p>
                    <a:p>
                      <a:pPr algn="ctr" rtl="1">
                        <a:lnSpc>
                          <a:spcPct val="107000"/>
                        </a:lnSpc>
                        <a:spcAft>
                          <a:spcPts val="0"/>
                        </a:spcAft>
                      </a:pPr>
                      <a:r>
                        <a:rPr lang="en-US" sz="1200" b="1" kern="1200" dirty="0" smtClean="0">
                          <a:solidFill>
                            <a:schemeClr val="tx1"/>
                          </a:solidFill>
                          <a:effectLst/>
                          <a:latin typeface="+mn-lt"/>
                          <a:ea typeface="Calibri"/>
                          <a:cs typeface="Arial"/>
                        </a:rPr>
                        <a:t>Not</a:t>
                      </a:r>
                      <a:r>
                        <a:rPr lang="en-US" sz="1200" b="1" kern="1200" baseline="0" dirty="0" smtClean="0">
                          <a:solidFill>
                            <a:schemeClr val="tx1"/>
                          </a:solidFill>
                          <a:effectLst/>
                          <a:latin typeface="+mn-lt"/>
                          <a:ea typeface="Calibri"/>
                          <a:cs typeface="Arial"/>
                        </a:rPr>
                        <a:t> in the table</a:t>
                      </a:r>
                      <a:endParaRPr lang="en-US" sz="1200" dirty="0">
                        <a:solidFill>
                          <a:schemeClr val="tx1"/>
                        </a:solidFill>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600" b="1" dirty="0" smtClean="0">
                          <a:solidFill>
                            <a:schemeClr val="tx1"/>
                          </a:solidFill>
                          <a:effectLst/>
                          <a:latin typeface="Calibri"/>
                          <a:ea typeface="Calibri"/>
                          <a:cs typeface="Arial"/>
                        </a:rPr>
                        <a:t>8.5.17</a:t>
                      </a:r>
                      <a:endParaRPr lang="en-US" sz="1600" b="1" dirty="0">
                        <a:solidFill>
                          <a:schemeClr val="tx1"/>
                        </a:solidFill>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600" dirty="0">
                          <a:solidFill>
                            <a:schemeClr val="tx1"/>
                          </a:solidFill>
                          <a:effectLst/>
                          <a:latin typeface="Calibri"/>
                          <a:ea typeface="Calibri"/>
                          <a:cs typeface="Arial"/>
                        </a:rPr>
                        <a:t> </a:t>
                      </a:r>
                      <a:r>
                        <a:rPr lang="he-IL" sz="1600" dirty="0" smtClean="0">
                          <a:solidFill>
                            <a:schemeClr val="tx1"/>
                          </a:solidFill>
                          <a:effectLst/>
                          <a:latin typeface="Calibri"/>
                          <a:ea typeface="Calibri"/>
                          <a:cs typeface="Arial"/>
                        </a:rPr>
                        <a:t>-</a:t>
                      </a:r>
                      <a:endParaRPr lang="en-US" sz="1600" dirty="0">
                        <a:solidFill>
                          <a:schemeClr val="tx1"/>
                        </a:solidFill>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400" b="1" dirty="0">
                          <a:solidFill>
                            <a:schemeClr val="tx1"/>
                          </a:solidFill>
                        </a:rPr>
                        <a:t> </a:t>
                      </a:r>
                      <a:r>
                        <a:rPr lang="en-US" sz="1400" b="1" dirty="0" smtClean="0">
                          <a:solidFill>
                            <a:schemeClr val="tx1"/>
                          </a:solidFill>
                        </a:rPr>
                        <a:t>19.6.17</a:t>
                      </a:r>
                    </a:p>
                    <a:p>
                      <a:pPr algn="ctr" rtl="1">
                        <a:lnSpc>
                          <a:spcPct val="107000"/>
                        </a:lnSpc>
                        <a:spcAft>
                          <a:spcPts val="0"/>
                        </a:spcAft>
                      </a:pPr>
                      <a:r>
                        <a:rPr lang="en-US" sz="1200" b="1" dirty="0" smtClean="0">
                          <a:solidFill>
                            <a:schemeClr val="tx1"/>
                          </a:solidFill>
                        </a:rPr>
                        <a:t>Planned activity</a:t>
                      </a:r>
                    </a:p>
                    <a:p>
                      <a:pPr algn="ctr" rtl="1">
                        <a:lnSpc>
                          <a:spcPct val="107000"/>
                        </a:lnSpc>
                        <a:spcAft>
                          <a:spcPts val="0"/>
                        </a:spcAft>
                      </a:pPr>
                      <a:r>
                        <a:rPr lang="en-US" sz="1200" b="1" dirty="0" smtClean="0">
                          <a:solidFill>
                            <a:schemeClr val="tx1"/>
                          </a:solidFill>
                        </a:rPr>
                        <a:t>Not in the table</a:t>
                      </a:r>
                      <a:endParaRPr lang="en-US" sz="1200" b="1" dirty="0">
                        <a:solidFill>
                          <a:schemeClr val="tx1"/>
                        </a:solidFil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600" b="1" kern="1200" dirty="0">
                          <a:solidFill>
                            <a:schemeClr val="tx1"/>
                          </a:solidFill>
                          <a:latin typeface="+mn-lt"/>
                          <a:ea typeface="+mn-ea"/>
                          <a:cs typeface="+mn-cs"/>
                        </a:rPr>
                        <a:t> </a:t>
                      </a:r>
                      <a:r>
                        <a:rPr lang="en-US" sz="1600" b="1" kern="1200" dirty="0" smtClean="0">
                          <a:solidFill>
                            <a:schemeClr val="tx1"/>
                          </a:solidFill>
                          <a:latin typeface="+mn-lt"/>
                          <a:ea typeface="+mn-ea"/>
                          <a:cs typeface="+mn-cs"/>
                        </a:rPr>
                        <a:t>18. 4.17</a:t>
                      </a:r>
                      <a:endParaRPr lang="he-IL" sz="1600" b="1" kern="1200" dirty="0" smtClean="0">
                        <a:solidFill>
                          <a:schemeClr val="tx1"/>
                        </a:solidFill>
                        <a:latin typeface="+mn-lt"/>
                        <a:ea typeface="+mn-ea"/>
                        <a:cs typeface="+mn-cs"/>
                      </a:endParaRPr>
                    </a:p>
                    <a:p>
                      <a:pPr algn="ctr" rtl="1">
                        <a:lnSpc>
                          <a:spcPct val="107000"/>
                        </a:lnSpc>
                        <a:spcAft>
                          <a:spcPts val="0"/>
                        </a:spcAft>
                      </a:pPr>
                      <a:r>
                        <a:rPr lang="he-IL" sz="1600" b="1" kern="1200" dirty="0" smtClean="0">
                          <a:solidFill>
                            <a:schemeClr val="tx1"/>
                          </a:solidFill>
                          <a:latin typeface="+mn-lt"/>
                          <a:ea typeface="+mn-ea"/>
                          <a:cs typeface="+mn-cs"/>
                        </a:rPr>
                        <a:t>2.7.17</a:t>
                      </a:r>
                    </a:p>
                    <a:p>
                      <a:pPr algn="ctr" rtl="1">
                        <a:lnSpc>
                          <a:spcPct val="107000"/>
                        </a:lnSpc>
                        <a:spcAft>
                          <a:spcPts val="0"/>
                        </a:spcAft>
                      </a:pPr>
                      <a:r>
                        <a:rPr lang="en-US" sz="1200" b="1" dirty="0" smtClean="0">
                          <a:solidFill>
                            <a:schemeClr val="tx1"/>
                          </a:solidFill>
                        </a:rPr>
                        <a:t>Planned activity</a:t>
                      </a:r>
                      <a:endParaRPr lang="en-US" sz="1200" b="1" kern="1200" dirty="0">
                        <a:solidFill>
                          <a:schemeClr val="tx1"/>
                        </a:solidFill>
                        <a:latin typeface="+mn-lt"/>
                        <a:ea typeface="+mn-ea"/>
                        <a:cs typeface="+mn-cs"/>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600" dirty="0">
                          <a:solidFill>
                            <a:schemeClr val="tx1"/>
                          </a:solidFill>
                          <a:effectLst/>
                          <a:latin typeface="Calibri"/>
                          <a:ea typeface="Calibri"/>
                          <a:cs typeface="Arial"/>
                        </a:rPr>
                        <a:t> </a:t>
                      </a:r>
                      <a:r>
                        <a:rPr lang="he-IL" sz="1600" dirty="0" smtClean="0">
                          <a:solidFill>
                            <a:schemeClr val="tx1"/>
                          </a:solidFill>
                          <a:effectLst/>
                          <a:latin typeface="Calibri"/>
                          <a:ea typeface="Calibri"/>
                          <a:cs typeface="Arial"/>
                        </a:rPr>
                        <a:t>5.7.17</a:t>
                      </a:r>
                    </a:p>
                    <a:p>
                      <a:pPr marL="0" marR="0" indent="0" algn="ctr" defTabSz="1043056" rtl="1" eaLnBrk="1" fontAlgn="auto" latinLnBrk="0" hangingPunct="1">
                        <a:lnSpc>
                          <a:spcPct val="107000"/>
                        </a:lnSpc>
                        <a:spcBef>
                          <a:spcPts val="0"/>
                        </a:spcBef>
                        <a:spcAft>
                          <a:spcPts val="0"/>
                        </a:spcAft>
                        <a:buClrTx/>
                        <a:buSzTx/>
                        <a:buFontTx/>
                        <a:buNone/>
                        <a:tabLst/>
                        <a:defRPr/>
                      </a:pPr>
                      <a:r>
                        <a:rPr lang="en-US" sz="1200" b="1" kern="1200" dirty="0" smtClean="0">
                          <a:solidFill>
                            <a:schemeClr val="tx1"/>
                          </a:solidFill>
                          <a:latin typeface="+mn-lt"/>
                          <a:ea typeface="+mn-ea"/>
                          <a:cs typeface="+mn-cs"/>
                        </a:rPr>
                        <a:t>Not in the table</a:t>
                      </a:r>
                    </a:p>
                    <a:p>
                      <a:pPr algn="ctr" rtl="1">
                        <a:lnSpc>
                          <a:spcPct val="107000"/>
                        </a:lnSpc>
                        <a:spcAft>
                          <a:spcPts val="0"/>
                        </a:spcAft>
                      </a:pPr>
                      <a:endParaRPr lang="en-US" sz="1600" dirty="0">
                        <a:solidFill>
                          <a:schemeClr val="tx1"/>
                        </a:solidFill>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6695" algn="l" rtl="1">
                        <a:lnSpc>
                          <a:spcPct val="107000"/>
                        </a:lnSpc>
                        <a:spcAft>
                          <a:spcPts val="600"/>
                        </a:spcAft>
                      </a:pPr>
                      <a:r>
                        <a:rPr lang="en-GB" sz="1600" kern="1200" dirty="0">
                          <a:solidFill>
                            <a:schemeClr val="tx1"/>
                          </a:solidFill>
                          <a:effectLst/>
                          <a:latin typeface="Arial"/>
                          <a:ea typeface="Calibri"/>
                          <a:cs typeface="Arial"/>
                        </a:rPr>
                        <a:t>Seminars and workshops</a:t>
                      </a:r>
                      <a:r>
                        <a:rPr lang="en-US" sz="1600" kern="1200" dirty="0">
                          <a:solidFill>
                            <a:schemeClr val="tx1"/>
                          </a:solidFill>
                          <a:effectLst/>
                          <a:latin typeface="Arial"/>
                          <a:ea typeface="Calibri"/>
                          <a:cs typeface="Arial"/>
                        </a:rPr>
                        <a:t> in the </a:t>
                      </a:r>
                      <a:r>
                        <a:rPr lang="en-GB" sz="1600" kern="1200" dirty="0">
                          <a:solidFill>
                            <a:schemeClr val="tx1"/>
                          </a:solidFill>
                          <a:effectLst/>
                          <a:latin typeface="Arial"/>
                          <a:ea typeface="Calibri"/>
                          <a:cs typeface="Arial"/>
                        </a:rPr>
                        <a:t>HEIs</a:t>
                      </a:r>
                      <a:endParaRPr lang="en-US" sz="1600" kern="1200" dirty="0">
                        <a:solidFill>
                          <a:schemeClr val="tx1"/>
                        </a:solidFill>
                        <a:effectLst/>
                        <a:latin typeface="Arial"/>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3976">
                <a:tc>
                  <a:txBody>
                    <a:bodyPr/>
                    <a:lstStyle/>
                    <a:p>
                      <a:pPr algn="ctr" rtl="1">
                        <a:lnSpc>
                          <a:spcPct val="107000"/>
                        </a:lnSpc>
                        <a:spcAft>
                          <a:spcPts val="0"/>
                        </a:spcAft>
                      </a:pPr>
                      <a:r>
                        <a:rPr lang="he-IL" sz="1600" dirty="0">
                          <a:effectLst/>
                          <a:latin typeface="Calibri"/>
                          <a:ea typeface="Calibri"/>
                          <a:cs typeface="Arial"/>
                        </a:rPr>
                        <a:t> </a:t>
                      </a:r>
                      <a:endParaRPr lang="en-US" sz="1600" b="1" kern="1200" dirty="0">
                        <a:solidFill>
                          <a:schemeClr val="tx1"/>
                        </a:solidFill>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600" dirty="0">
                          <a:effectLst/>
                          <a:latin typeface="Calibri"/>
                          <a:ea typeface="Calibri"/>
                          <a:cs typeface="Arial"/>
                        </a:rPr>
                        <a:t> </a:t>
                      </a:r>
                      <a:endParaRPr lang="en-US" sz="1600" dirty="0">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endParaRPr lang="en-US" sz="1600" dirty="0">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07000"/>
                        </a:lnSpc>
                        <a:spcAft>
                          <a:spcPts val="0"/>
                        </a:spcAft>
                      </a:pPr>
                      <a:r>
                        <a:rPr lang="en-US" sz="1600" b="1" dirty="0"/>
                        <a:t>1.4.17</a:t>
                      </a:r>
                    </a:p>
                    <a:p>
                      <a:pPr algn="ctr" rtl="1">
                        <a:lnSpc>
                          <a:spcPct val="107000"/>
                        </a:lnSpc>
                        <a:spcAft>
                          <a:spcPts val="0"/>
                        </a:spcAft>
                      </a:pPr>
                      <a:r>
                        <a:rPr lang="he-IL" sz="1600" b="1" dirty="0"/>
                        <a:t>11.5.17</a:t>
                      </a:r>
                      <a:endParaRPr lang="en-US" sz="1600" b="1" dirty="0"/>
                    </a:p>
                    <a:p>
                      <a:pPr algn="ctr" rtl="1">
                        <a:lnSpc>
                          <a:spcPct val="107000"/>
                        </a:lnSpc>
                        <a:spcAft>
                          <a:spcPts val="0"/>
                        </a:spcAft>
                      </a:pPr>
                      <a:r>
                        <a:rPr lang="en-US" sz="1600" b="1" dirty="0"/>
                        <a:t>26.6.17</a:t>
                      </a: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600" b="1" kern="1200" dirty="0">
                          <a:solidFill>
                            <a:schemeClr val="tx1"/>
                          </a:solidFill>
                          <a:latin typeface="+mn-lt"/>
                          <a:ea typeface="+mn-ea"/>
                          <a:cs typeface="+mn-cs"/>
                        </a:rPr>
                        <a:t> </a:t>
                      </a:r>
                      <a:r>
                        <a:rPr lang="en-GB" sz="1600" b="1" kern="1200" dirty="0" smtClean="0">
                          <a:solidFill>
                            <a:schemeClr val="tx1"/>
                          </a:solidFill>
                          <a:latin typeface="+mn-lt"/>
                          <a:ea typeface="+mn-ea"/>
                          <a:cs typeface="+mn-cs"/>
                        </a:rPr>
                        <a:t>Once a month</a:t>
                      </a:r>
                      <a:endParaRPr lang="en-US" sz="1600" b="1" kern="1200" dirty="0">
                        <a:solidFill>
                          <a:schemeClr val="tx1"/>
                        </a:solidFill>
                        <a:latin typeface="+mn-lt"/>
                        <a:ea typeface="+mn-ea"/>
                        <a:cs typeface="+mn-cs"/>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600" dirty="0">
                          <a:effectLst/>
                          <a:latin typeface="Calibri"/>
                          <a:ea typeface="Calibri"/>
                          <a:cs typeface="Arial"/>
                        </a:rPr>
                        <a:t> </a:t>
                      </a:r>
                      <a:endParaRPr lang="en-US" sz="1600" dirty="0">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6695" algn="l" rtl="1">
                        <a:lnSpc>
                          <a:spcPct val="107000"/>
                        </a:lnSpc>
                        <a:spcAft>
                          <a:spcPts val="600"/>
                        </a:spcAft>
                      </a:pPr>
                      <a:r>
                        <a:rPr lang="en-GB" sz="1600" kern="1200" dirty="0">
                          <a:solidFill>
                            <a:schemeClr val="tx1"/>
                          </a:solidFill>
                          <a:effectLst/>
                          <a:latin typeface="Arial"/>
                          <a:ea typeface="Calibri"/>
                          <a:cs typeface="Arial"/>
                        </a:rPr>
                        <a:t>Dissemination in the HEIs. Meetings with </a:t>
                      </a:r>
                      <a:r>
                        <a:rPr lang="en-US" sz="1600" kern="1200" dirty="0">
                          <a:solidFill>
                            <a:schemeClr val="tx1"/>
                          </a:solidFill>
                          <a:effectLst/>
                          <a:latin typeface="Arial"/>
                          <a:ea typeface="Calibri"/>
                          <a:cs typeface="Arial"/>
                        </a:rPr>
                        <a:t>HEI presidents, presentations and discussions in various staff meetings, and more.</a:t>
                      </a: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3976">
                <a:tc>
                  <a:txBody>
                    <a:bodyPr/>
                    <a:lstStyle/>
                    <a:p>
                      <a:pPr algn="ctr" rtl="1">
                        <a:lnSpc>
                          <a:spcPct val="107000"/>
                        </a:lnSpc>
                        <a:spcAft>
                          <a:spcPts val="0"/>
                        </a:spcAft>
                      </a:pPr>
                      <a:r>
                        <a:rPr lang="he-IL" sz="1600">
                          <a:effectLst/>
                          <a:latin typeface="Calibri"/>
                          <a:ea typeface="Calibri"/>
                          <a:cs typeface="Arial"/>
                        </a:rPr>
                        <a:t> </a:t>
                      </a:r>
                      <a:endParaRPr lang="en-US" sz="1600">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600" dirty="0">
                          <a:effectLst/>
                          <a:latin typeface="Calibri"/>
                          <a:ea typeface="Calibri"/>
                          <a:cs typeface="Arial"/>
                        </a:rPr>
                        <a:t> </a:t>
                      </a:r>
                      <a:endParaRPr lang="en-US" sz="1600" dirty="0">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600" dirty="0">
                          <a:effectLst/>
                          <a:latin typeface="Calibri"/>
                          <a:ea typeface="Calibri"/>
                          <a:cs typeface="Arial"/>
                        </a:rPr>
                        <a:t> </a:t>
                      </a:r>
                      <a:endParaRPr lang="en-US" sz="1600" dirty="0">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600" b="1" dirty="0"/>
                        <a:t>25.8-31.8/17</a:t>
                      </a:r>
                      <a:endParaRPr lang="en-US" sz="1600" b="1" dirty="0"/>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en-GB" sz="1600" b="1" kern="1200" dirty="0" smtClean="0">
                          <a:solidFill>
                            <a:schemeClr val="tx1"/>
                          </a:solidFill>
                          <a:effectLst/>
                          <a:latin typeface="Calibri"/>
                          <a:ea typeface="Calibri"/>
                          <a:cs typeface="Arial"/>
                        </a:rPr>
                        <a:t>3/2017</a:t>
                      </a:r>
                      <a:r>
                        <a:rPr lang="he-IL" sz="1600" b="1" kern="1200" dirty="0">
                          <a:solidFill>
                            <a:schemeClr val="tx1"/>
                          </a:solidFill>
                          <a:effectLst/>
                          <a:latin typeface="Calibri"/>
                          <a:ea typeface="Calibri"/>
                          <a:cs typeface="Arial"/>
                        </a:rPr>
                        <a:t> </a:t>
                      </a:r>
                      <a:endParaRPr lang="en-US" sz="1600" b="1" kern="1200" dirty="0">
                        <a:solidFill>
                          <a:schemeClr val="tx1"/>
                        </a:solidFill>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600">
                          <a:effectLst/>
                          <a:latin typeface="Calibri"/>
                          <a:ea typeface="Calibri"/>
                          <a:cs typeface="Arial"/>
                        </a:rPr>
                        <a:t> </a:t>
                      </a:r>
                      <a:endParaRPr lang="en-US" sz="1600">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6695" algn="l" rtl="1">
                        <a:lnSpc>
                          <a:spcPct val="107000"/>
                        </a:lnSpc>
                        <a:spcAft>
                          <a:spcPts val="600"/>
                        </a:spcAft>
                      </a:pPr>
                      <a:r>
                        <a:rPr lang="en-US" sz="1600" kern="1200" dirty="0">
                          <a:solidFill>
                            <a:schemeClr val="tx1"/>
                          </a:solidFill>
                          <a:effectLst/>
                          <a:latin typeface="Arial"/>
                          <a:ea typeface="Calibri"/>
                          <a:cs typeface="Arial"/>
                        </a:rPr>
                        <a:t>College website, internet publications</a:t>
                      </a: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190191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828627098"/>
              </p:ext>
            </p:extLst>
          </p:nvPr>
        </p:nvGraphicFramePr>
        <p:xfrm>
          <a:off x="738188" y="2268463"/>
          <a:ext cx="9289030" cy="1174179"/>
        </p:xfrm>
        <a:graphic>
          <a:graphicData uri="http://schemas.openxmlformats.org/drawingml/2006/table">
            <a:tbl>
              <a:tblPr rtl="1" firstRow="1" firstCol="1" bandRow="1"/>
              <a:tblGrid>
                <a:gridCol w="1120370"/>
                <a:gridCol w="1120370"/>
                <a:gridCol w="1120370"/>
                <a:gridCol w="1120370"/>
                <a:gridCol w="1120370"/>
                <a:gridCol w="1120370"/>
                <a:gridCol w="2566810"/>
              </a:tblGrid>
              <a:tr h="0">
                <a:tc>
                  <a:txBody>
                    <a:bodyPr/>
                    <a:lstStyle/>
                    <a:p>
                      <a:pPr marL="0" algn="ctr" defTabSz="1043056" rtl="1" eaLnBrk="1" latinLnBrk="0" hangingPunct="1">
                        <a:lnSpc>
                          <a:spcPct val="107000"/>
                        </a:lnSpc>
                        <a:spcAft>
                          <a:spcPts val="0"/>
                        </a:spcAft>
                      </a:pPr>
                      <a:r>
                        <a:rPr lang="en-US" sz="1600" b="1" kern="1200" dirty="0" smtClean="0">
                          <a:solidFill>
                            <a:schemeClr val="tx1"/>
                          </a:solidFill>
                          <a:effectLst/>
                          <a:latin typeface="Calibri"/>
                          <a:ea typeface="Calibri"/>
                          <a:cs typeface="Arial"/>
                        </a:rPr>
                        <a:t>Gordon</a:t>
                      </a:r>
                      <a:endParaRPr lang="he-IL" sz="1600" b="1" kern="1200" dirty="0" smtClean="0">
                        <a:solidFill>
                          <a:schemeClr val="tx1"/>
                        </a:solidFill>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1043056" rtl="1" eaLnBrk="1" latinLnBrk="0" hangingPunct="1">
                        <a:lnSpc>
                          <a:spcPct val="107000"/>
                        </a:lnSpc>
                        <a:spcAft>
                          <a:spcPts val="0"/>
                        </a:spcAft>
                      </a:pPr>
                      <a:r>
                        <a:rPr lang="en-US" sz="1600" b="1" kern="1200" dirty="0" err="1">
                          <a:solidFill>
                            <a:schemeClr val="tx1"/>
                          </a:solidFill>
                          <a:effectLst/>
                          <a:latin typeface="Calibri"/>
                          <a:ea typeface="Calibri"/>
                          <a:cs typeface="Arial"/>
                        </a:rPr>
                        <a:t>Talpiot</a:t>
                      </a:r>
                      <a:endParaRPr lang="en-US" sz="1600" b="1" kern="1200" dirty="0">
                        <a:solidFill>
                          <a:schemeClr val="tx1"/>
                        </a:solidFill>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1043056" rtl="1" eaLnBrk="1" latinLnBrk="0" hangingPunct="1">
                        <a:lnSpc>
                          <a:spcPct val="107000"/>
                        </a:lnSpc>
                        <a:spcAft>
                          <a:spcPts val="0"/>
                        </a:spcAft>
                      </a:pPr>
                      <a:r>
                        <a:rPr lang="en-US" sz="1600" b="1" dirty="0" err="1" smtClean="0">
                          <a:solidFill>
                            <a:schemeClr val="tx1"/>
                          </a:solidFill>
                          <a:effectLst/>
                          <a:latin typeface="+mn-lt"/>
                          <a:ea typeface="Calibri"/>
                          <a:cs typeface="Arial"/>
                        </a:rPr>
                        <a:t>Sakhnin</a:t>
                      </a:r>
                      <a:endParaRPr lang="en-US" sz="1600" b="1" kern="1200" dirty="0">
                        <a:solidFill>
                          <a:schemeClr val="tx1"/>
                        </a:solidFill>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1043056" rtl="1" eaLnBrk="1" latinLnBrk="0" hangingPunct="1">
                        <a:lnSpc>
                          <a:spcPct val="107000"/>
                        </a:lnSpc>
                        <a:spcAft>
                          <a:spcPts val="0"/>
                        </a:spcAft>
                      </a:pPr>
                      <a:r>
                        <a:rPr lang="en-US" sz="1600" b="1" dirty="0" smtClean="0">
                          <a:solidFill>
                            <a:schemeClr val="tx1"/>
                          </a:solidFill>
                          <a:effectLst/>
                          <a:latin typeface="+mn-lt"/>
                          <a:ea typeface="Calibri"/>
                          <a:cs typeface="Arial"/>
                        </a:rPr>
                        <a:t>Kibbutzim</a:t>
                      </a:r>
                      <a:endParaRPr lang="en-US" sz="1600" b="1" kern="1200" dirty="0">
                        <a:solidFill>
                          <a:schemeClr val="tx1"/>
                        </a:solidFill>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1043056" rtl="1" eaLnBrk="1" latinLnBrk="0" hangingPunct="1">
                        <a:lnSpc>
                          <a:spcPct val="107000"/>
                        </a:lnSpc>
                        <a:spcAft>
                          <a:spcPts val="0"/>
                        </a:spcAft>
                      </a:pPr>
                      <a:r>
                        <a:rPr lang="en-US" sz="1600" b="1" kern="1200">
                          <a:solidFill>
                            <a:schemeClr val="tx1"/>
                          </a:solidFill>
                          <a:effectLst/>
                          <a:latin typeface="Calibri"/>
                          <a:ea typeface="Calibri"/>
                          <a:cs typeface="Arial"/>
                        </a:rPr>
                        <a:t>Kaye</a:t>
                      </a: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1043056" rtl="1" eaLnBrk="1" latinLnBrk="0" hangingPunct="1">
                        <a:lnSpc>
                          <a:spcPct val="107000"/>
                        </a:lnSpc>
                        <a:spcAft>
                          <a:spcPts val="0"/>
                        </a:spcAft>
                      </a:pPr>
                      <a:r>
                        <a:rPr lang="en-US" sz="1600" b="1" kern="1200" dirty="0" smtClean="0">
                          <a:solidFill>
                            <a:schemeClr val="tx1"/>
                          </a:solidFill>
                          <a:effectLst/>
                          <a:latin typeface="Calibri"/>
                          <a:ea typeface="Calibri"/>
                          <a:cs typeface="Arial"/>
                        </a:rPr>
                        <a:t>Beit </a:t>
                      </a:r>
                      <a:r>
                        <a:rPr lang="en-US" sz="1600" b="1" kern="1200" dirty="0" err="1">
                          <a:solidFill>
                            <a:schemeClr val="tx1"/>
                          </a:solidFill>
                          <a:effectLst/>
                          <a:latin typeface="Calibri"/>
                          <a:ea typeface="Calibri"/>
                          <a:cs typeface="Arial"/>
                        </a:rPr>
                        <a:t>Berl</a:t>
                      </a:r>
                      <a:endParaRPr lang="en-US" sz="1600" b="1" kern="1200" dirty="0">
                        <a:solidFill>
                          <a:schemeClr val="tx1"/>
                        </a:solidFill>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6695" algn="l" rtl="1">
                        <a:lnSpc>
                          <a:spcPct val="107000"/>
                        </a:lnSpc>
                        <a:spcAft>
                          <a:spcPts val="600"/>
                        </a:spcAft>
                      </a:pPr>
                      <a:r>
                        <a:rPr lang="en-GB" sz="1000" dirty="0">
                          <a:effectLst/>
                          <a:latin typeface="Arial"/>
                          <a:ea typeface="Calibri"/>
                          <a:cs typeface="Arial"/>
                        </a:rPr>
                        <a:t> </a:t>
                      </a:r>
                      <a:endParaRPr lang="en-US" sz="1000" dirty="0">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9956">
                <a:tc>
                  <a:txBody>
                    <a:bodyPr/>
                    <a:lstStyle/>
                    <a:p>
                      <a:pPr algn="ctr" rtl="1">
                        <a:lnSpc>
                          <a:spcPct val="107000"/>
                        </a:lnSpc>
                        <a:spcAft>
                          <a:spcPts val="0"/>
                        </a:spcAft>
                      </a:pPr>
                      <a:r>
                        <a:rPr lang="he-IL" sz="2000" b="1" dirty="0"/>
                        <a:t> </a:t>
                      </a:r>
                      <a:r>
                        <a:rPr lang="he-IL" sz="2000" b="1" dirty="0" smtClean="0"/>
                        <a:t>4</a:t>
                      </a:r>
                      <a:endParaRPr lang="en-US" sz="2000" b="1" dirty="0"/>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6695" algn="ctr" rtl="1">
                        <a:lnSpc>
                          <a:spcPct val="107000"/>
                        </a:lnSpc>
                        <a:spcAft>
                          <a:spcPts val="600"/>
                        </a:spcAft>
                      </a:pPr>
                      <a:r>
                        <a:rPr lang="en-US" sz="2000" b="1" dirty="0" smtClean="0">
                          <a:solidFill>
                            <a:schemeClr val="tx1"/>
                          </a:solidFill>
                          <a:cs typeface="+mn-cs"/>
                        </a:rPr>
                        <a:t>5</a:t>
                      </a:r>
                      <a:r>
                        <a:rPr lang="he-IL" sz="1800" b="1" dirty="0">
                          <a:solidFill>
                            <a:schemeClr val="tx1"/>
                          </a:solidFill>
                        </a:rPr>
                        <a:t> </a:t>
                      </a:r>
                      <a:endParaRPr lang="en-US" sz="1800" b="1" dirty="0">
                        <a:solidFill>
                          <a:schemeClr val="tx1"/>
                        </a:solidFil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07000"/>
                        </a:lnSpc>
                        <a:spcAft>
                          <a:spcPts val="0"/>
                        </a:spcAft>
                      </a:pPr>
                      <a:r>
                        <a:rPr lang="he-IL" sz="2000" b="1" dirty="0" smtClean="0">
                          <a:solidFill>
                            <a:schemeClr val="tx1"/>
                          </a:solidFill>
                          <a:latin typeface="Arial" panose="020B0604020202020204" pitchFamily="34" charset="0"/>
                          <a:cs typeface="Arial" panose="020B0604020202020204" pitchFamily="34" charset="0"/>
                        </a:rPr>
                        <a:t>4</a:t>
                      </a:r>
                      <a:endParaRPr lang="en-US" sz="2000" b="1" dirty="0">
                        <a:solidFill>
                          <a:schemeClr val="tx1"/>
                        </a:solidFill>
                        <a:latin typeface="Arial" panose="020B0604020202020204" pitchFamily="34" charset="0"/>
                        <a:cs typeface="Arial" panose="020B0604020202020204" pitchFamily="34" charset="0"/>
                      </a:endParaRPr>
                    </a:p>
                    <a:p>
                      <a:pPr algn="ctr" rtl="1">
                        <a:lnSpc>
                          <a:spcPct val="107000"/>
                        </a:lnSpc>
                        <a:spcAft>
                          <a:spcPts val="0"/>
                        </a:spcAft>
                      </a:pPr>
                      <a:r>
                        <a:rPr lang="en-US" sz="1200" b="1" dirty="0">
                          <a:solidFill>
                            <a:schemeClr val="tx1"/>
                          </a:solidFill>
                        </a:rPr>
                        <a:t>2 events suitable in two categories</a:t>
                      </a: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800" b="1" dirty="0" smtClean="0">
                          <a:solidFill>
                            <a:schemeClr val="tx1"/>
                          </a:solidFill>
                        </a:rPr>
                        <a:t>17</a:t>
                      </a:r>
                      <a:endParaRPr lang="en-US" sz="1800" b="1" dirty="0">
                        <a:solidFill>
                          <a:schemeClr val="tx1"/>
                        </a:solidFil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1800" b="1" kern="1200" dirty="0">
                          <a:solidFill>
                            <a:schemeClr val="tx1"/>
                          </a:solidFill>
                          <a:latin typeface="+mn-lt"/>
                          <a:ea typeface="+mn-ea"/>
                          <a:cs typeface="+mn-cs"/>
                        </a:rPr>
                        <a:t> </a:t>
                      </a:r>
                      <a:r>
                        <a:rPr lang="he-IL" sz="2000" b="1" kern="1200" dirty="0" smtClean="0">
                          <a:solidFill>
                            <a:schemeClr val="tx1"/>
                          </a:solidFill>
                          <a:latin typeface="+mn-lt"/>
                          <a:ea typeface="+mn-ea"/>
                          <a:cs typeface="+mn-cs"/>
                        </a:rPr>
                        <a:t>21</a:t>
                      </a:r>
                      <a:endParaRPr lang="en-US" sz="2000" b="1" kern="1200" dirty="0">
                        <a:solidFill>
                          <a:schemeClr val="tx1"/>
                        </a:solidFill>
                        <a:latin typeface="+mn-lt"/>
                        <a:ea typeface="+mn-ea"/>
                        <a:cs typeface="+mn-cs"/>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he-IL" sz="2000" b="1" kern="1200" dirty="0" smtClean="0">
                          <a:solidFill>
                            <a:schemeClr val="tx1"/>
                          </a:solidFill>
                          <a:latin typeface="+mn-lt"/>
                          <a:ea typeface="+mn-ea"/>
                          <a:cs typeface="+mn-cs"/>
                        </a:rPr>
                        <a:t>8</a:t>
                      </a:r>
                      <a:endParaRPr lang="en-US" sz="2000" b="1" kern="1200" dirty="0">
                        <a:solidFill>
                          <a:schemeClr val="tx1"/>
                        </a:solidFill>
                        <a:latin typeface="+mn-lt"/>
                        <a:ea typeface="+mn-ea"/>
                        <a:cs typeface="+mn-cs"/>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6695" algn="l" rtl="1">
                        <a:lnSpc>
                          <a:spcPct val="200000"/>
                        </a:lnSpc>
                        <a:spcAft>
                          <a:spcPts val="600"/>
                        </a:spcAft>
                      </a:pPr>
                      <a:r>
                        <a:rPr lang="en-US" sz="2000" b="1" dirty="0" smtClean="0">
                          <a:effectLst/>
                          <a:latin typeface="Arial"/>
                          <a:ea typeface="Calibri"/>
                          <a:cs typeface="Arial"/>
                        </a:rPr>
                        <a:t>Number </a:t>
                      </a:r>
                      <a:r>
                        <a:rPr lang="en-US" sz="2000" b="1" dirty="0">
                          <a:effectLst/>
                          <a:latin typeface="Arial"/>
                          <a:ea typeface="Calibri"/>
                          <a:cs typeface="Arial"/>
                        </a:rPr>
                        <a:t>of Events</a:t>
                      </a:r>
                      <a:endParaRPr lang="en-US" sz="2000" dirty="0">
                        <a:effectLst/>
                        <a:latin typeface="Calibri"/>
                        <a:ea typeface="Calibri"/>
                        <a:cs typeface="Arial"/>
                      </a:endParaRPr>
                    </a:p>
                  </a:txBody>
                  <a:tcPr marL="28901" marR="28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TextBox 3"/>
          <p:cNvSpPr txBox="1"/>
          <p:nvPr/>
        </p:nvSpPr>
        <p:spPr>
          <a:xfrm>
            <a:off x="3114452" y="1548383"/>
            <a:ext cx="3672408" cy="523220"/>
          </a:xfrm>
          <a:prstGeom prst="rect">
            <a:avLst/>
          </a:prstGeom>
          <a:noFill/>
        </p:spPr>
        <p:txBody>
          <a:bodyPr wrap="square" rtlCol="1">
            <a:spAutoFit/>
          </a:bodyPr>
          <a:lstStyle/>
          <a:p>
            <a:r>
              <a:rPr lang="en-US" sz="2800" b="1" dirty="0" smtClean="0"/>
              <a:t>Summary – 61 events</a:t>
            </a:r>
            <a:endParaRPr lang="he-IL" sz="2800" b="1" dirty="0"/>
          </a:p>
        </p:txBody>
      </p:sp>
    </p:spTree>
    <p:extLst>
      <p:ext uri="{BB962C8B-B14F-4D97-AF65-F5344CB8AC3E}">
        <p14:creationId xmlns:p14="http://schemas.microsoft.com/office/powerpoint/2010/main" val="6095466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4" name="מלבן 3"/>
          <p:cNvSpPr/>
          <p:nvPr/>
        </p:nvSpPr>
        <p:spPr>
          <a:xfrm>
            <a:off x="882204" y="1692399"/>
            <a:ext cx="8338250" cy="954107"/>
          </a:xfrm>
          <a:prstGeom prst="rect">
            <a:avLst/>
          </a:prstGeom>
          <a:solidFill>
            <a:schemeClr val="accent5">
              <a:lumMod val="50000"/>
              <a:alpha val="14000"/>
            </a:schemeClr>
          </a:solidFill>
        </p:spPr>
        <p:txBody>
          <a:bodyPr wrap="square">
            <a:spAutoFit/>
          </a:bodyPr>
          <a:lstStyle/>
          <a:p>
            <a:pPr marL="354012" algn="just" rtl="0">
              <a:spcAft>
                <a:spcPts val="600"/>
              </a:spcAft>
              <a:buClr>
                <a:schemeClr val="accent5">
                  <a:lumMod val="50000"/>
                </a:schemeClr>
              </a:buClr>
              <a:buSzPct val="110000"/>
            </a:pPr>
            <a:r>
              <a:rPr lang="en-GB" sz="2800" b="1" dirty="0" smtClean="0">
                <a:solidFill>
                  <a:schemeClr val="accent5">
                    <a:lumMod val="50000"/>
                  </a:schemeClr>
                </a:solidFill>
              </a:rPr>
              <a:t>Good </a:t>
            </a:r>
            <a:r>
              <a:rPr lang="en-GB" sz="2800" b="1" dirty="0">
                <a:solidFill>
                  <a:schemeClr val="accent5">
                    <a:lumMod val="50000"/>
                  </a:schemeClr>
                </a:solidFill>
              </a:rPr>
              <a:t>examples of dissemination activities that have been held so far…</a:t>
            </a:r>
            <a:endParaRPr lang="he-IL" sz="2800" b="1" dirty="0">
              <a:solidFill>
                <a:schemeClr val="accent5">
                  <a:lumMod val="50000"/>
                </a:schemeClr>
              </a:solidFill>
            </a:endParaRPr>
          </a:p>
        </p:txBody>
      </p:sp>
      <p:sp>
        <p:nvSpPr>
          <p:cNvPr id="5" name="מלבן 4"/>
          <p:cNvSpPr/>
          <p:nvPr/>
        </p:nvSpPr>
        <p:spPr>
          <a:xfrm>
            <a:off x="666180" y="2988543"/>
            <a:ext cx="9275240" cy="5786199"/>
          </a:xfrm>
          <a:prstGeom prst="rect">
            <a:avLst/>
          </a:prstGeom>
        </p:spPr>
        <p:txBody>
          <a:bodyPr wrap="square">
            <a:spAutoFit/>
          </a:bodyPr>
          <a:lstStyle/>
          <a:p>
            <a:pPr marL="342900" indent="-342900" algn="l" rtl="0">
              <a:spcAft>
                <a:spcPts val="1200"/>
              </a:spcAft>
              <a:buClr>
                <a:schemeClr val="accent5">
                  <a:lumMod val="50000"/>
                </a:schemeClr>
              </a:buClr>
              <a:buSzPct val="135000"/>
              <a:buFont typeface="Arial" panose="020B0604020202020204" pitchFamily="34" charset="0"/>
              <a:buChar char="•"/>
            </a:pPr>
            <a:r>
              <a:rPr lang="en-GB" sz="2400" b="1" dirty="0" smtClean="0"/>
              <a:t>Gordon College</a:t>
            </a:r>
            <a:r>
              <a:rPr lang="en-GB" sz="2400" dirty="0" smtClean="0"/>
              <a:t>, </a:t>
            </a:r>
            <a:r>
              <a:rPr lang="en-GB" sz="2400" dirty="0"/>
              <a:t>National Induction Conference, 14.2.2017, Haifa</a:t>
            </a:r>
          </a:p>
          <a:p>
            <a:pPr marL="342900" indent="-342900" algn="l" rtl="0">
              <a:buClr>
                <a:schemeClr val="accent5">
                  <a:lumMod val="50000"/>
                </a:schemeClr>
              </a:buClr>
              <a:buSzPct val="135000"/>
              <a:buFont typeface="Arial" panose="020B0604020202020204" pitchFamily="34" charset="0"/>
              <a:buChar char="•"/>
            </a:pPr>
            <a:r>
              <a:rPr lang="en-GB" sz="2400" b="1" dirty="0"/>
              <a:t>Kibbutzim College </a:t>
            </a:r>
            <a:r>
              <a:rPr lang="en-GB" sz="2400" b="1" dirty="0" smtClean="0"/>
              <a:t>(</a:t>
            </a:r>
            <a:r>
              <a:rPr lang="en-GB" sz="2400" b="1" dirty="0"/>
              <a:t>KCE), </a:t>
            </a:r>
            <a:r>
              <a:rPr lang="en-GB" sz="2400" dirty="0"/>
              <a:t>Pedagogical Café: Pedagogical and ethical dilemmas in teaching, 24/4/17, Gil school.</a:t>
            </a:r>
          </a:p>
          <a:p>
            <a:pPr marL="342900" indent="-342900" algn="l" rtl="0">
              <a:buClr>
                <a:schemeClr val="accent5">
                  <a:lumMod val="50000"/>
                </a:schemeClr>
              </a:buClr>
              <a:buSzPct val="135000"/>
              <a:buFont typeface="Arial" panose="020B0604020202020204" pitchFamily="34" charset="0"/>
              <a:buChar char="•"/>
            </a:pPr>
            <a:r>
              <a:rPr lang="en-GB" sz="2400" b="1" dirty="0"/>
              <a:t>Kaye College</a:t>
            </a:r>
            <a:r>
              <a:rPr lang="en-GB" sz="2400" dirty="0"/>
              <a:t>, Meeting of the entire community of Beer Sheva incubator in the Centre for Innovation (CDI)</a:t>
            </a:r>
            <a:r>
              <a:rPr lang="en-US" sz="2400" dirty="0"/>
              <a:t>, </a:t>
            </a:r>
            <a:r>
              <a:rPr lang="en-GB" sz="2400" dirty="0"/>
              <a:t>27.3.17, Beer Sheva. Building a community of beginning teachers</a:t>
            </a:r>
            <a:r>
              <a:rPr lang="en-GB" sz="2400" dirty="0" smtClean="0"/>
              <a:t>.</a:t>
            </a:r>
            <a:endParaRPr lang="he-IL" sz="2400" dirty="0" smtClean="0"/>
          </a:p>
          <a:p>
            <a:pPr marL="342900" indent="-342900" algn="l" rtl="0">
              <a:buClr>
                <a:schemeClr val="accent5">
                  <a:lumMod val="50000"/>
                </a:schemeClr>
              </a:buClr>
              <a:buSzPct val="135000"/>
              <a:buFont typeface="Arial" panose="020B0604020202020204" pitchFamily="34" charset="0"/>
              <a:buChar char="•"/>
            </a:pPr>
            <a:r>
              <a:rPr lang="en-GB" sz="2400" dirty="0"/>
              <a:t>Internalization News – Kaye College, March 2017 / Issue no. 4</a:t>
            </a:r>
          </a:p>
          <a:p>
            <a:pPr indent="360363" algn="l" rtl="0">
              <a:buClr>
                <a:schemeClr val="accent5">
                  <a:lumMod val="50000"/>
                </a:schemeClr>
              </a:buClr>
              <a:buSzPct val="135000"/>
              <a:tabLst>
                <a:tab pos="360363" algn="l"/>
              </a:tabLst>
            </a:pPr>
            <a:r>
              <a:rPr lang="en-GB" sz="2400" dirty="0"/>
              <a:t>Internalization Kaye College – Website</a:t>
            </a:r>
            <a:r>
              <a:rPr lang="en-GB" sz="2400" dirty="0" smtClean="0"/>
              <a:t>.</a:t>
            </a:r>
            <a:endParaRPr lang="he-IL" sz="2400" dirty="0" smtClean="0"/>
          </a:p>
          <a:p>
            <a:pPr marL="342900" indent="-342900" algn="l" rtl="0">
              <a:buClr>
                <a:schemeClr val="accent5">
                  <a:lumMod val="50000"/>
                </a:schemeClr>
              </a:buClr>
              <a:buSzPct val="135000"/>
              <a:buFont typeface="Arial" panose="020B0604020202020204" pitchFamily="34" charset="0"/>
              <a:buChar char="•"/>
              <a:tabLst>
                <a:tab pos="360363" algn="l"/>
              </a:tabLst>
            </a:pPr>
            <a:r>
              <a:rPr lang="en-GB" sz="2400" dirty="0" smtClean="0"/>
              <a:t>M</a:t>
            </a:r>
            <a:r>
              <a:rPr lang="en-US" sz="2400" dirty="0" smtClean="0"/>
              <a:t>management Committee – </a:t>
            </a:r>
            <a:r>
              <a:rPr lang="en-US" sz="2400" dirty="0" err="1" smtClean="0"/>
              <a:t>Mekif</a:t>
            </a:r>
            <a:r>
              <a:rPr lang="en-US" sz="2400" dirty="0" smtClean="0"/>
              <a:t> </a:t>
            </a:r>
            <a:r>
              <a:rPr lang="en-US" sz="2400" dirty="0" err="1" smtClean="0"/>
              <a:t>Vav</a:t>
            </a:r>
            <a:r>
              <a:rPr lang="en-US" sz="2400" dirty="0" smtClean="0"/>
              <a:t> team.</a:t>
            </a:r>
            <a:endParaRPr lang="en-US" sz="2400" dirty="0"/>
          </a:p>
          <a:p>
            <a:pPr algn="l" rtl="0">
              <a:buClr>
                <a:schemeClr val="accent5">
                  <a:lumMod val="50000"/>
                </a:schemeClr>
              </a:buClr>
              <a:buSzPct val="135000"/>
            </a:pPr>
            <a:r>
              <a:rPr lang="en-GB" sz="2400" dirty="0"/>
              <a:t> </a:t>
            </a:r>
          </a:p>
          <a:p>
            <a:pPr marL="342900" indent="-342900" algn="l" rtl="0">
              <a:buClr>
                <a:schemeClr val="accent5">
                  <a:lumMod val="50000"/>
                </a:schemeClr>
              </a:buClr>
              <a:buSzPct val="135000"/>
              <a:buFont typeface="Arial" panose="020B0604020202020204" pitchFamily="34" charset="0"/>
              <a:buChar char="•"/>
            </a:pPr>
            <a:endParaRPr lang="en-US" sz="2400" dirty="0"/>
          </a:p>
          <a:p>
            <a:pPr algn="l" rtl="0">
              <a:buClr>
                <a:schemeClr val="accent5">
                  <a:lumMod val="50000"/>
                </a:schemeClr>
              </a:buClr>
              <a:buSzPct val="135000"/>
            </a:pPr>
            <a:r>
              <a:rPr lang="en-GB" sz="2400" dirty="0"/>
              <a:t> </a:t>
            </a:r>
          </a:p>
          <a:p>
            <a:pPr marL="342900" indent="-342900" algn="l" rtl="0">
              <a:buClr>
                <a:schemeClr val="accent5">
                  <a:lumMod val="50000"/>
                </a:schemeClr>
              </a:buClr>
              <a:buSzPct val="135000"/>
              <a:buFont typeface="Arial" panose="020B0604020202020204" pitchFamily="34" charset="0"/>
              <a:buChar char="•"/>
            </a:pPr>
            <a:endParaRPr lang="en-GB" sz="2400" dirty="0">
              <a:latin typeface="Arial" panose="020B0604020202020204" pitchFamily="34" charset="0"/>
              <a:ea typeface="Calibri" panose="020F0502020204030204" pitchFamily="34" charset="0"/>
            </a:endParaRPr>
          </a:p>
          <a:p>
            <a:pPr marL="342900" indent="-342900" algn="l" rtl="0">
              <a:buClr>
                <a:schemeClr val="accent5">
                  <a:lumMod val="50000"/>
                </a:schemeClr>
              </a:buClr>
              <a:buSzPct val="135000"/>
              <a:buFont typeface="Arial" panose="020B0604020202020204" pitchFamily="34" charset="0"/>
              <a:buChar char="•"/>
            </a:pPr>
            <a:endParaRPr lang="en-GB" sz="2400" dirty="0" smtClean="0">
              <a:latin typeface="Arial" panose="020B0604020202020204" pitchFamily="34" charset="0"/>
              <a:ea typeface="Calibri" panose="020F0502020204030204" pitchFamily="34" charset="0"/>
            </a:endParaRPr>
          </a:p>
          <a:p>
            <a:pPr marL="342900" indent="-342900" algn="l" rtl="0">
              <a:buClr>
                <a:schemeClr val="accent5">
                  <a:lumMod val="50000"/>
                </a:schemeClr>
              </a:buClr>
              <a:buSzPct val="135000"/>
              <a:buFont typeface="Arial" panose="020B0604020202020204" pitchFamily="34" charset="0"/>
              <a:buChar char="•"/>
            </a:pPr>
            <a:endParaRPr lang="he-IL" sz="2400" dirty="0">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28793276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2610396" y="5148783"/>
            <a:ext cx="864096" cy="647180"/>
          </a:xfrm>
          <a:prstGeom prst="rect">
            <a:avLst/>
          </a:prstGeom>
          <a:solidFill>
            <a:schemeClr val="bg1"/>
          </a:solidFill>
        </p:spPr>
        <p:txBody>
          <a:bodyPr wrap="square" rtlCol="1">
            <a:spAutoFit/>
          </a:bodyPr>
          <a:lstStyle/>
          <a:p>
            <a:endParaRPr lang="he-IL" dirty="0"/>
          </a:p>
        </p:txBody>
      </p:sp>
      <p:sp>
        <p:nvSpPr>
          <p:cNvPr id="6" name="מלבן 5"/>
          <p:cNvSpPr/>
          <p:nvPr/>
        </p:nvSpPr>
        <p:spPr>
          <a:xfrm>
            <a:off x="774192" y="1571541"/>
            <a:ext cx="9145016" cy="1913985"/>
          </a:xfrm>
          <a:prstGeom prst="rect">
            <a:avLst/>
          </a:prstGeom>
        </p:spPr>
        <p:txBody>
          <a:bodyPr wrap="square">
            <a:spAutoFit/>
          </a:bodyPr>
          <a:lstStyle/>
          <a:p>
            <a:pPr algn="just" rtl="0">
              <a:lnSpc>
                <a:spcPct val="115000"/>
              </a:lnSpc>
              <a:spcAft>
                <a:spcPts val="600"/>
              </a:spcAft>
            </a:pPr>
            <a:r>
              <a:rPr lang="en-GB" sz="2800" b="1" dirty="0">
                <a:solidFill>
                  <a:schemeClr val="accent5">
                    <a:lumMod val="50000"/>
                  </a:schemeClr>
                </a:solidFill>
              </a:rPr>
              <a:t>Besides doing, telling, and documenting</a:t>
            </a:r>
            <a:endParaRPr lang="en-US" sz="2800" b="1" dirty="0">
              <a:solidFill>
                <a:schemeClr val="accent5">
                  <a:lumMod val="50000"/>
                </a:schemeClr>
              </a:solidFill>
            </a:endParaRPr>
          </a:p>
          <a:p>
            <a:pPr marR="226695" algn="just" rtl="0" eaLnBrk="0" fontAlgn="base" hangingPunct="0">
              <a:lnSpc>
                <a:spcPct val="115000"/>
              </a:lnSpc>
              <a:tabLst>
                <a:tab pos="8789988" algn="l"/>
              </a:tabLst>
            </a:pPr>
            <a:r>
              <a:rPr lang="en-GB" sz="1800" dirty="0">
                <a:latin typeface="Comic Sans MS" panose="030F0702030302020204" pitchFamily="66" charset="0"/>
                <a:ea typeface="Times New Roman" panose="02020603050405020304" pitchFamily="18" charset="0"/>
                <a:cs typeface="Arial" panose="020B0604020202020204" pitchFamily="34" charset="0"/>
              </a:rPr>
              <a:t>“CBHE projects have the responsibility to put emphasis on dissemination and exploitation of results, as they directly contribute to the impact of the programme and to public awareness of their functioning and results</a:t>
            </a:r>
            <a:r>
              <a:rPr lang="en-GB" sz="1800" dirty="0" smtClean="0">
                <a:latin typeface="Comic Sans MS" panose="030F0702030302020204" pitchFamily="66" charset="0"/>
                <a:ea typeface="Times New Roman" panose="02020603050405020304" pitchFamily="18" charset="0"/>
                <a:cs typeface="Arial" panose="020B0604020202020204" pitchFamily="34" charset="0"/>
              </a:rPr>
              <a:t>.”</a:t>
            </a:r>
          </a:p>
          <a:p>
            <a:pPr marR="226695" algn="just" rtl="0" eaLnBrk="0" fontAlgn="base" hangingPunct="0">
              <a:lnSpc>
                <a:spcPct val="115000"/>
              </a:lnSpc>
              <a:spcAft>
                <a:spcPts val="600"/>
              </a:spcAft>
              <a:tabLst>
                <a:tab pos="8789988" algn="l"/>
              </a:tabLst>
            </a:pPr>
            <a:r>
              <a:rPr lang="en-GB" sz="1800" dirty="0" smtClean="0">
                <a:latin typeface="Comic Sans MS" panose="030F0702030302020204" pitchFamily="66" charset="0"/>
                <a:ea typeface="Times New Roman" panose="02020603050405020304" pitchFamily="18" charset="0"/>
                <a:cs typeface="Arial" panose="020B0604020202020204" pitchFamily="34" charset="0"/>
              </a:rPr>
              <a:t> </a:t>
            </a:r>
            <a:r>
              <a:rPr lang="en-GB" sz="1800" dirty="0">
                <a:latin typeface="Comic Sans MS" panose="030F0702030302020204" pitchFamily="66" charset="0"/>
                <a:ea typeface="Times New Roman" panose="02020603050405020304" pitchFamily="18" charset="0"/>
                <a:cs typeface="Arial" panose="020B0604020202020204" pitchFamily="34" charset="0"/>
              </a:rPr>
              <a:t>(</a:t>
            </a:r>
            <a:r>
              <a:rPr lang="en-GB" sz="1800" b="1" dirty="0">
                <a:latin typeface="Comic Sans MS" panose="030F0702030302020204" pitchFamily="66" charset="0"/>
                <a:ea typeface="Times New Roman" panose="02020603050405020304" pitchFamily="18" charset="0"/>
                <a:cs typeface="Arial" panose="020B0604020202020204" pitchFamily="34" charset="0"/>
              </a:rPr>
              <a:t>Guidelines, 1.6.2</a:t>
            </a:r>
            <a:r>
              <a:rPr lang="en-GB" sz="1800" dirty="0">
                <a:latin typeface="Comic Sans MS" panose="030F0702030302020204" pitchFamily="66" charset="0"/>
                <a:ea typeface="Times New Roman" panose="02020603050405020304" pitchFamily="18" charset="0"/>
                <a:cs typeface="Arial" panose="020B0604020202020204" pitchFamily="34" charset="0"/>
              </a:rPr>
              <a:t>).</a:t>
            </a:r>
            <a:endParaRPr lang="en-US" sz="1800" dirty="0">
              <a:effectLst/>
              <a:latin typeface="Times New Roman" panose="02020603050405020304" pitchFamily="18" charset="0"/>
              <a:ea typeface="Times New Roman" panose="02020603050405020304" pitchFamily="18" charset="0"/>
            </a:endParaRPr>
          </a:p>
        </p:txBody>
      </p:sp>
      <p:sp>
        <p:nvSpPr>
          <p:cNvPr id="7" name="מלבן 6"/>
          <p:cNvSpPr/>
          <p:nvPr/>
        </p:nvSpPr>
        <p:spPr>
          <a:xfrm>
            <a:off x="774192" y="3780631"/>
            <a:ext cx="9145016" cy="2954655"/>
          </a:xfrm>
          <a:prstGeom prst="rect">
            <a:avLst/>
          </a:prstGeom>
        </p:spPr>
        <p:txBody>
          <a:bodyPr wrap="square">
            <a:spAutoFit/>
          </a:bodyPr>
          <a:lstStyle/>
          <a:p>
            <a:pPr algn="just" rtl="0">
              <a:spcAft>
                <a:spcPts val="1200"/>
              </a:spcAft>
              <a:tabLst>
                <a:tab pos="8701088" algn="l"/>
              </a:tabLst>
            </a:pPr>
            <a:r>
              <a:rPr lang="en-GB" sz="2800" b="1" dirty="0">
                <a:solidFill>
                  <a:schemeClr val="accent5">
                    <a:lumMod val="50000"/>
                  </a:schemeClr>
                </a:solidFill>
              </a:rPr>
              <a:t>Dissemination</a:t>
            </a:r>
            <a:r>
              <a:rPr lang="en-GB" sz="2400" b="1" dirty="0">
                <a:latin typeface="Calibri" panose="020F0502020204030204" pitchFamily="34" charset="0"/>
                <a:ea typeface="Calibri" panose="020F0502020204030204" pitchFamily="34" charset="0"/>
                <a:cs typeface="Arial" panose="020B0604020202020204" pitchFamily="34" charset="0"/>
              </a:rPr>
              <a:t>:</a:t>
            </a:r>
            <a:r>
              <a:rPr lang="en-GB" sz="2400" dirty="0">
                <a:latin typeface="Calibri" panose="020F0502020204030204" pitchFamily="34" charset="0"/>
                <a:ea typeface="Calibri" panose="020F0502020204030204" pitchFamily="34" charset="0"/>
                <a:cs typeface="Arial" panose="020B0604020202020204" pitchFamily="34" charset="0"/>
              </a:rPr>
              <a:t> </a:t>
            </a:r>
            <a:r>
              <a:rPr lang="en-GB" sz="2400" dirty="0">
                <a:latin typeface="Calibri" panose="020F0502020204030204" pitchFamily="34" charset="0"/>
                <a:ea typeface="Calibri" panose="020F0502020204030204" pitchFamily="34" charset="0"/>
              </a:rPr>
              <a:t>activities</a:t>
            </a:r>
            <a:r>
              <a:rPr lang="en-GB" sz="2400" dirty="0">
                <a:latin typeface="Calibri" panose="020F0502020204030204" pitchFamily="34" charset="0"/>
                <a:ea typeface="Calibri" panose="020F0502020204030204" pitchFamily="34" charset="0"/>
                <a:cs typeface="Arial" panose="020B0604020202020204" pitchFamily="34" charset="0"/>
              </a:rPr>
              <a:t> intended to spread the project’s goals, principles, working methods, and opportunities in order to address the rationale for the consortium’s establishment</a:t>
            </a:r>
            <a:r>
              <a:rPr lang="en-GB" sz="2400" dirty="0" smtClean="0">
                <a:latin typeface="Calibri" panose="020F0502020204030204" pitchFamily="34" charset="0"/>
                <a:ea typeface="Calibri" panose="020F0502020204030204" pitchFamily="34" charset="0"/>
                <a:cs typeface="Arial" panose="020B0604020202020204" pitchFamily="34" charset="0"/>
              </a:rPr>
              <a:t>.</a:t>
            </a:r>
          </a:p>
          <a:p>
            <a:pPr algn="just" rtl="0">
              <a:spcAft>
                <a:spcPts val="600"/>
              </a:spcAft>
            </a:pPr>
            <a:r>
              <a:rPr lang="en-GB" sz="2800" b="1" dirty="0">
                <a:solidFill>
                  <a:schemeClr val="accent5">
                    <a:lumMod val="50000"/>
                  </a:schemeClr>
                </a:solidFill>
              </a:rPr>
              <a:t>Exploitation</a:t>
            </a:r>
            <a:r>
              <a:rPr lang="en-GB" sz="2400" b="1" dirty="0">
                <a:latin typeface="Calibri" panose="020F0502020204030204" pitchFamily="34" charset="0"/>
                <a:ea typeface="Calibri" panose="020F0502020204030204" pitchFamily="34" charset="0"/>
                <a:cs typeface="Arial" panose="020B0604020202020204" pitchFamily="34" charset="0"/>
              </a:rPr>
              <a:t>:</a:t>
            </a:r>
            <a:r>
              <a:rPr lang="en-GB" sz="2400" dirty="0">
                <a:latin typeface="Calibri" panose="020F0502020204030204" pitchFamily="34" charset="0"/>
                <a:ea typeface="Calibri" panose="020F0502020204030204" pitchFamily="34" charset="0"/>
                <a:cs typeface="Arial" panose="020B0604020202020204" pitchFamily="34" charset="0"/>
              </a:rPr>
              <a:t> </a:t>
            </a:r>
            <a:r>
              <a:rPr lang="en-GB" sz="2400" dirty="0" smtClean="0">
                <a:latin typeface="Calibri" panose="020F0502020204030204" pitchFamily="34" charset="0"/>
                <a:ea typeface="Calibri" panose="020F0502020204030204" pitchFamily="34" charset="0"/>
                <a:cs typeface="Arial" panose="020B0604020202020204" pitchFamily="34" charset="0"/>
              </a:rPr>
              <a:t>activities intended </a:t>
            </a:r>
            <a:r>
              <a:rPr lang="en-GB" sz="2400" dirty="0">
                <a:latin typeface="Calibri" panose="020F0502020204030204" pitchFamily="34" charset="0"/>
                <a:ea typeface="Calibri" panose="020F0502020204030204" pitchFamily="34" charset="0"/>
                <a:cs typeface="Arial" panose="020B0604020202020204" pitchFamily="34" charset="0"/>
              </a:rPr>
              <a:t>to enable positive use of the project’s results for the benefit of additional potential users or educational stakeholders – after the three-year project comes to an </a:t>
            </a:r>
            <a:r>
              <a:rPr lang="en-GB" sz="2400" dirty="0" smtClean="0">
                <a:latin typeface="Calibri" panose="020F0502020204030204" pitchFamily="34" charset="0"/>
                <a:ea typeface="Calibri" panose="020F0502020204030204" pitchFamily="34" charset="0"/>
                <a:cs typeface="Arial" panose="020B0604020202020204" pitchFamily="34" charset="0"/>
              </a:rPr>
              <a:t>end (</a:t>
            </a:r>
            <a:r>
              <a:rPr lang="en-GB" sz="2400" dirty="0"/>
              <a:t>sustainable </a:t>
            </a:r>
            <a:r>
              <a:rPr lang="en-GB" sz="2400" dirty="0" smtClean="0"/>
              <a:t>impact)</a:t>
            </a:r>
            <a:r>
              <a:rPr lang="en-GB" sz="2400" dirty="0" smtClean="0">
                <a:latin typeface="Calibri" panose="020F0502020204030204" pitchFamily="34" charset="0"/>
                <a:ea typeface="Calibri" panose="020F0502020204030204" pitchFamily="34" charset="0"/>
                <a:cs typeface="Arial" panose="020B0604020202020204" pitchFamily="34" charset="0"/>
              </a:rPr>
              <a:t>. </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998289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מלבן 2"/>
          <p:cNvSpPr/>
          <p:nvPr/>
        </p:nvSpPr>
        <p:spPr>
          <a:xfrm>
            <a:off x="954212" y="1836415"/>
            <a:ext cx="8784976" cy="3833614"/>
          </a:xfrm>
          <a:prstGeom prst="rect">
            <a:avLst/>
          </a:prstGeom>
        </p:spPr>
        <p:txBody>
          <a:bodyPr wrap="square">
            <a:spAutoFit/>
          </a:bodyPr>
          <a:lstStyle/>
          <a:p>
            <a:pPr algn="just" rtl="0">
              <a:lnSpc>
                <a:spcPct val="115000"/>
              </a:lnSpc>
              <a:spcAft>
                <a:spcPts val="1200"/>
              </a:spcAft>
            </a:pPr>
            <a:r>
              <a:rPr lang="en-GB" sz="2800" b="1" dirty="0">
                <a:solidFill>
                  <a:schemeClr val="accent5">
                    <a:lumMod val="50000"/>
                  </a:schemeClr>
                </a:solidFill>
              </a:rPr>
              <a:t>Target </a:t>
            </a:r>
            <a:r>
              <a:rPr lang="en-GB" sz="2800" b="1" dirty="0" smtClean="0">
                <a:solidFill>
                  <a:schemeClr val="accent5">
                    <a:lumMod val="50000"/>
                  </a:schemeClr>
                </a:solidFill>
              </a:rPr>
              <a:t>Audiences </a:t>
            </a:r>
            <a:r>
              <a:rPr lang="en-GB" sz="2800" b="1" dirty="0">
                <a:solidFill>
                  <a:schemeClr val="accent5">
                    <a:lumMod val="50000"/>
                  </a:schemeClr>
                </a:solidFill>
              </a:rPr>
              <a:t>for </a:t>
            </a:r>
            <a:r>
              <a:rPr lang="en-GB" sz="2800" b="1" dirty="0" smtClean="0">
                <a:solidFill>
                  <a:schemeClr val="accent5">
                    <a:lumMod val="50000"/>
                  </a:schemeClr>
                </a:solidFill>
              </a:rPr>
              <a:t>Dissemination</a:t>
            </a:r>
            <a:endParaRPr lang="en-US" sz="2800" b="1" dirty="0">
              <a:solidFill>
                <a:schemeClr val="accent5">
                  <a:lumMod val="50000"/>
                </a:schemeClr>
              </a:solidFill>
            </a:endParaRPr>
          </a:p>
          <a:p>
            <a:pPr marL="452438" indent="-276225" algn="just" rtl="0">
              <a:lnSpc>
                <a:spcPct val="115000"/>
              </a:lnSpc>
              <a:buClr>
                <a:schemeClr val="accent5">
                  <a:lumMod val="50000"/>
                </a:schemeClr>
              </a:buClr>
              <a:buSzPct val="110000"/>
              <a:buFont typeface="Arial" panose="020B0604020202020204" pitchFamily="34" charset="0"/>
              <a:buChar char="•"/>
            </a:pPr>
            <a:r>
              <a:rPr lang="en-GB" sz="2200" dirty="0" smtClean="0">
                <a:latin typeface="Calibri" panose="020F0502020204030204" pitchFamily="34" charset="0"/>
                <a:ea typeface="Calibri" panose="020F0502020204030204" pitchFamily="34" charset="0"/>
                <a:cs typeface="Arial" panose="020B0604020202020204" pitchFamily="34" charset="0"/>
              </a:rPr>
              <a:t>Teachers </a:t>
            </a:r>
            <a:r>
              <a:rPr lang="en-GB" sz="2200" dirty="0">
                <a:latin typeface="Calibri" panose="020F0502020204030204" pitchFamily="34" charset="0"/>
                <a:ea typeface="Calibri" panose="020F0502020204030204" pitchFamily="34" charset="0"/>
                <a:cs typeface="Arial" panose="020B0604020202020204" pitchFamily="34" charset="0"/>
              </a:rPr>
              <a:t>of all education levels, beginning and </a:t>
            </a:r>
            <a:r>
              <a:rPr lang="en-GB" sz="2200" dirty="0" smtClean="0">
                <a:latin typeface="Calibri" panose="020F0502020204030204" pitchFamily="34" charset="0"/>
                <a:ea typeface="Calibri" panose="020F0502020204030204" pitchFamily="34" charset="0"/>
                <a:cs typeface="Arial" panose="020B0604020202020204" pitchFamily="34" charset="0"/>
              </a:rPr>
              <a:t>senior.</a:t>
            </a:r>
          </a:p>
          <a:p>
            <a:pPr marL="452438" indent="-276225" algn="just" rtl="0">
              <a:lnSpc>
                <a:spcPct val="115000"/>
              </a:lnSpc>
              <a:buClr>
                <a:schemeClr val="accent5">
                  <a:lumMod val="50000"/>
                </a:schemeClr>
              </a:buClr>
              <a:buSzPct val="110000"/>
              <a:buFont typeface="Arial" panose="020B0604020202020204" pitchFamily="34" charset="0"/>
              <a:buChar char="•"/>
            </a:pPr>
            <a:r>
              <a:rPr lang="en-GB" sz="2200" dirty="0" smtClean="0">
                <a:latin typeface="Calibri" panose="020F0502020204030204" pitchFamily="34" charset="0"/>
                <a:ea typeface="Calibri" panose="020F0502020204030204" pitchFamily="34" charset="0"/>
                <a:cs typeface="Arial" panose="020B0604020202020204" pitchFamily="34" charset="0"/>
              </a:rPr>
              <a:t>Academic </a:t>
            </a:r>
            <a:r>
              <a:rPr lang="en-GB" sz="2200" dirty="0">
                <a:latin typeface="Calibri" panose="020F0502020204030204" pitchFamily="34" charset="0"/>
                <a:ea typeface="Calibri" panose="020F0502020204030204" pitchFamily="34" charset="0"/>
                <a:cs typeface="Arial" panose="020B0604020202020204" pitchFamily="34" charset="0"/>
              </a:rPr>
              <a:t>institutions and </a:t>
            </a:r>
            <a:r>
              <a:rPr lang="en-GB" sz="2200" dirty="0" smtClean="0">
                <a:latin typeface="Calibri" panose="020F0502020204030204" pitchFamily="34" charset="0"/>
                <a:ea typeface="Calibri" panose="020F0502020204030204" pitchFamily="34" charset="0"/>
                <a:cs typeface="Arial" panose="020B0604020202020204" pitchFamily="34" charset="0"/>
              </a:rPr>
              <a:t>faculty.</a:t>
            </a:r>
          </a:p>
          <a:p>
            <a:pPr marL="452438" indent="-276225" algn="just" rtl="0">
              <a:lnSpc>
                <a:spcPct val="115000"/>
              </a:lnSpc>
              <a:buClr>
                <a:schemeClr val="accent5">
                  <a:lumMod val="50000"/>
                </a:schemeClr>
              </a:buClr>
              <a:buSzPct val="110000"/>
              <a:buFont typeface="Arial" panose="020B0604020202020204" pitchFamily="34" charset="0"/>
              <a:buChar char="•"/>
            </a:pPr>
            <a:r>
              <a:rPr lang="en-GB" sz="2200" dirty="0" smtClean="0">
                <a:latin typeface="Calibri" panose="020F0502020204030204" pitchFamily="34" charset="0"/>
                <a:ea typeface="Calibri" panose="020F0502020204030204" pitchFamily="34" charset="0"/>
                <a:cs typeface="Arial" panose="020B0604020202020204" pitchFamily="34" charset="0"/>
              </a:rPr>
              <a:t>Policymakers </a:t>
            </a:r>
            <a:r>
              <a:rPr lang="en-GB" sz="2200" dirty="0">
                <a:latin typeface="Calibri" panose="020F0502020204030204" pitchFamily="34" charset="0"/>
                <a:ea typeface="Calibri" panose="020F0502020204030204" pitchFamily="34" charset="0"/>
                <a:cs typeface="Arial" panose="020B0604020202020204" pitchFamily="34" charset="0"/>
              </a:rPr>
              <a:t>of various ranks in the Ministry of Education who are involved in education and teacher </a:t>
            </a:r>
            <a:r>
              <a:rPr lang="en-GB" sz="2200" dirty="0" smtClean="0">
                <a:latin typeface="Calibri" panose="020F0502020204030204" pitchFamily="34" charset="0"/>
                <a:ea typeface="Calibri" panose="020F0502020204030204" pitchFamily="34" charset="0"/>
                <a:cs typeface="Arial" panose="020B0604020202020204" pitchFamily="34" charset="0"/>
              </a:rPr>
              <a:t>training.</a:t>
            </a:r>
          </a:p>
          <a:p>
            <a:pPr marL="452438" indent="-276225" algn="just" rtl="0">
              <a:lnSpc>
                <a:spcPct val="115000"/>
              </a:lnSpc>
              <a:buClr>
                <a:schemeClr val="accent5">
                  <a:lumMod val="50000"/>
                </a:schemeClr>
              </a:buClr>
              <a:buSzPct val="110000"/>
              <a:buFont typeface="Arial" panose="020B0604020202020204" pitchFamily="34" charset="0"/>
              <a:buChar char="•"/>
            </a:pPr>
            <a:r>
              <a:rPr lang="en-GB" sz="2200" dirty="0" smtClean="0">
                <a:latin typeface="Calibri" panose="020F0502020204030204" pitchFamily="34" charset="0"/>
                <a:ea typeface="Calibri" panose="020F0502020204030204" pitchFamily="34" charset="0"/>
                <a:cs typeface="Arial" panose="020B0604020202020204" pitchFamily="34" charset="0"/>
              </a:rPr>
              <a:t>Regional </a:t>
            </a:r>
            <a:r>
              <a:rPr lang="en-GB" sz="2200" dirty="0">
                <a:latin typeface="Calibri" panose="020F0502020204030204" pitchFamily="34" charset="0"/>
                <a:ea typeface="Calibri" panose="020F0502020204030204" pitchFamily="34" charset="0"/>
                <a:cs typeface="Arial" panose="020B0604020202020204" pitchFamily="34" charset="0"/>
              </a:rPr>
              <a:t>directors, inspectors, division directors at the Ministry, e.g., Teacher Education and Induction Division, local </a:t>
            </a:r>
            <a:r>
              <a:rPr lang="en-GB" sz="2200" dirty="0" smtClean="0">
                <a:latin typeface="Calibri" panose="020F0502020204030204" pitchFamily="34" charset="0"/>
                <a:ea typeface="Calibri" panose="020F0502020204030204" pitchFamily="34" charset="0"/>
                <a:cs typeface="Arial" panose="020B0604020202020204" pitchFamily="34" charset="0"/>
              </a:rPr>
              <a:t>authority officers.</a:t>
            </a:r>
          </a:p>
          <a:p>
            <a:pPr marL="452438" indent="-276225" algn="just" rtl="0">
              <a:lnSpc>
                <a:spcPct val="115000"/>
              </a:lnSpc>
              <a:buClr>
                <a:schemeClr val="accent5">
                  <a:lumMod val="50000"/>
                </a:schemeClr>
              </a:buClr>
              <a:buSzPct val="110000"/>
              <a:buFont typeface="Arial" panose="020B0604020202020204" pitchFamily="34" charset="0"/>
              <a:buChar char="•"/>
            </a:pPr>
            <a:r>
              <a:rPr lang="en-GB" sz="2200" dirty="0" smtClean="0">
                <a:latin typeface="Calibri" panose="020F0502020204030204" pitchFamily="34" charset="0"/>
                <a:ea typeface="Calibri" panose="020F0502020204030204" pitchFamily="34" charset="0"/>
                <a:cs typeface="Arial" panose="020B0604020202020204" pitchFamily="34" charset="0"/>
              </a:rPr>
              <a:t>School </a:t>
            </a:r>
            <a:r>
              <a:rPr lang="en-GB" sz="2200" dirty="0">
                <a:latin typeface="Calibri" panose="020F0502020204030204" pitchFamily="34" charset="0"/>
                <a:ea typeface="Calibri" panose="020F0502020204030204" pitchFamily="34" charset="0"/>
                <a:cs typeface="Arial" panose="020B0604020202020204" pitchFamily="34" charset="0"/>
              </a:rPr>
              <a:t>principals, </a:t>
            </a:r>
            <a:r>
              <a:rPr lang="en-GB" sz="2200" dirty="0" smtClean="0">
                <a:latin typeface="Calibri" panose="020F0502020204030204" pitchFamily="34" charset="0"/>
                <a:ea typeface="Calibri" panose="020F0502020204030204" pitchFamily="34" charset="0"/>
                <a:cs typeface="Arial" panose="020B0604020202020204" pitchFamily="34" charset="0"/>
              </a:rPr>
              <a:t>administrators, </a:t>
            </a:r>
            <a:r>
              <a:rPr lang="en-GB" sz="2200" dirty="0">
                <a:latin typeface="Calibri" panose="020F0502020204030204" pitchFamily="34" charset="0"/>
                <a:ea typeface="Calibri" panose="020F0502020204030204" pitchFamily="34" charset="0"/>
                <a:cs typeface="Arial" panose="020B0604020202020204" pitchFamily="34" charset="0"/>
              </a:rPr>
              <a:t>and other school </a:t>
            </a:r>
            <a:r>
              <a:rPr lang="en-GB" sz="2200" dirty="0" smtClean="0">
                <a:latin typeface="Calibri" panose="020F0502020204030204" pitchFamily="34" charset="0"/>
                <a:ea typeface="Calibri" panose="020F0502020204030204" pitchFamily="34" charset="0"/>
                <a:cs typeface="Arial" panose="020B0604020202020204" pitchFamily="34" charset="0"/>
              </a:rPr>
              <a:t>staff.</a:t>
            </a:r>
          </a:p>
          <a:p>
            <a:pPr marL="452438" indent="-276225" algn="just" rtl="0">
              <a:lnSpc>
                <a:spcPct val="115000"/>
              </a:lnSpc>
              <a:buClr>
                <a:schemeClr val="accent5">
                  <a:lumMod val="50000"/>
                </a:schemeClr>
              </a:buClr>
              <a:buSzPct val="110000"/>
              <a:buFont typeface="Arial" panose="020B0604020202020204" pitchFamily="34" charset="0"/>
              <a:buChar char="•"/>
            </a:pPr>
            <a:r>
              <a:rPr lang="en-GB" sz="2200" dirty="0" smtClean="0">
                <a:latin typeface="Calibri" panose="020F0502020204030204" pitchFamily="34" charset="0"/>
                <a:ea typeface="Calibri" panose="020F0502020204030204" pitchFamily="34" charset="0"/>
                <a:cs typeface="Arial" panose="020B0604020202020204" pitchFamily="34" charset="0"/>
              </a:rPr>
              <a:t>Other </a:t>
            </a:r>
            <a:r>
              <a:rPr lang="en-GB" sz="2200" dirty="0">
                <a:latin typeface="Calibri" panose="020F0502020204030204" pitchFamily="34" charset="0"/>
                <a:ea typeface="Calibri" panose="020F0502020204030204" pitchFamily="34" charset="0"/>
                <a:cs typeface="Arial" panose="020B0604020202020204" pitchFamily="34" charset="0"/>
              </a:rPr>
              <a:t>stakeholders in the community.</a:t>
            </a:r>
            <a:endParaRPr lang="en-US" sz="2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298792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מלבן 1"/>
          <p:cNvSpPr/>
          <p:nvPr/>
        </p:nvSpPr>
        <p:spPr>
          <a:xfrm>
            <a:off x="877677" y="1836415"/>
            <a:ext cx="8938046" cy="4356577"/>
          </a:xfrm>
          <a:prstGeom prst="rect">
            <a:avLst/>
          </a:prstGeom>
        </p:spPr>
        <p:txBody>
          <a:bodyPr wrap="square">
            <a:spAutoFit/>
          </a:bodyPr>
          <a:lstStyle/>
          <a:p>
            <a:pPr algn="just" rtl="0">
              <a:lnSpc>
                <a:spcPct val="115000"/>
              </a:lnSpc>
              <a:spcAft>
                <a:spcPts val="600"/>
              </a:spcAft>
            </a:pPr>
            <a:r>
              <a:rPr lang="en-GB" sz="2800" b="1" dirty="0">
                <a:solidFill>
                  <a:schemeClr val="accent5">
                    <a:lumMod val="50000"/>
                  </a:schemeClr>
                </a:solidFill>
              </a:rPr>
              <a:t>Aims</a:t>
            </a:r>
            <a:endParaRPr lang="en-US" sz="2800" b="1" dirty="0">
              <a:solidFill>
                <a:schemeClr val="accent5">
                  <a:lumMod val="50000"/>
                </a:schemeClr>
              </a:solidFill>
            </a:endParaRPr>
          </a:p>
          <a:p>
            <a:pPr marL="342900" lvl="0" indent="-342900" algn="just" rtl="0">
              <a:spcAft>
                <a:spcPts val="600"/>
              </a:spcAft>
              <a:buClr>
                <a:schemeClr val="accent5">
                  <a:lumMod val="50000"/>
                </a:schemeClr>
              </a:buClr>
              <a:buSzPct val="80000"/>
              <a:buFont typeface="Symbol" panose="05050102010706020507" pitchFamily="18" charset="2"/>
              <a:buChar char=""/>
            </a:pPr>
            <a:r>
              <a:rPr lang="en-GB" sz="2200" dirty="0">
                <a:latin typeface="Calibri" panose="020F0502020204030204" pitchFamily="34" charset="0"/>
                <a:ea typeface="Calibri" panose="020F0502020204030204" pitchFamily="34" charset="0"/>
                <a:cs typeface="Arial" panose="020B0604020202020204" pitchFamily="34" charset="0"/>
              </a:rPr>
              <a:t>To disseminate the project’s objectives, principles, work and work methods, results, and potential impact for the teachers, HEIs, the education </a:t>
            </a:r>
            <a:r>
              <a:rPr lang="en-GB" sz="2200" dirty="0" smtClean="0">
                <a:latin typeface="Calibri" panose="020F0502020204030204" pitchFamily="34" charset="0"/>
                <a:ea typeface="Calibri" panose="020F0502020204030204" pitchFamily="34" charset="0"/>
                <a:cs typeface="Arial" panose="020B0604020202020204" pitchFamily="34" charset="0"/>
              </a:rPr>
              <a:t>system, </a:t>
            </a:r>
            <a:r>
              <a:rPr lang="en-GB" sz="2200" dirty="0">
                <a:latin typeface="Calibri" panose="020F0502020204030204" pitchFamily="34" charset="0"/>
                <a:ea typeface="Calibri" panose="020F0502020204030204" pitchFamily="34" charset="0"/>
                <a:cs typeface="Arial" panose="020B0604020202020204" pitchFamily="34" charset="0"/>
              </a:rPr>
              <a:t>and society as a whole.</a:t>
            </a:r>
            <a:endParaRPr lang="en-US" sz="22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0">
              <a:spcAft>
                <a:spcPts val="600"/>
              </a:spcAft>
              <a:buClr>
                <a:schemeClr val="accent5">
                  <a:lumMod val="50000"/>
                </a:schemeClr>
              </a:buClr>
              <a:buSzPct val="80000"/>
              <a:buFont typeface="Symbol" panose="05050102010706020507" pitchFamily="18" charset="2"/>
              <a:buChar char=""/>
            </a:pPr>
            <a:r>
              <a:rPr lang="en-GB" sz="2200" dirty="0">
                <a:latin typeface="Calibri" panose="020F0502020204030204" pitchFamily="34" charset="0"/>
                <a:ea typeface="Calibri" panose="020F0502020204030204" pitchFamily="34" charset="0"/>
                <a:cs typeface="Arial" panose="020B0604020202020204" pitchFamily="34" charset="0"/>
              </a:rPr>
              <a:t>To ensure the project’s results are received with interest and have long-term, ongoing, and even evolving effects after the project’s conclusion as well, both in the processes of absorbing beginning teachers in the schools and in the methods of training teachers in the colleges and universities.</a:t>
            </a:r>
            <a:endParaRPr lang="en-US" sz="22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0">
              <a:spcAft>
                <a:spcPts val="600"/>
              </a:spcAft>
              <a:buClr>
                <a:schemeClr val="accent5">
                  <a:lumMod val="50000"/>
                </a:schemeClr>
              </a:buClr>
              <a:buSzPct val="80000"/>
              <a:buFont typeface="Symbol" panose="05050102010706020507" pitchFamily="18" charset="2"/>
              <a:buChar char=""/>
            </a:pPr>
            <a:r>
              <a:rPr lang="en-GB" sz="2200" dirty="0">
                <a:latin typeface="Calibri" panose="020F0502020204030204" pitchFamily="34" charset="0"/>
                <a:ea typeface="Calibri" panose="020F0502020204030204" pitchFamily="34" charset="0"/>
                <a:cs typeface="Arial" panose="020B0604020202020204" pitchFamily="34" charset="0"/>
              </a:rPr>
              <a:t>To enable effective teamwork and successful collaborations between the project’s partners, </a:t>
            </a:r>
            <a:r>
              <a:rPr lang="en-GB" sz="2200" dirty="0" smtClean="0">
                <a:latin typeface="Calibri" panose="020F0502020204030204" pitchFamily="34" charset="0"/>
                <a:ea typeface="Calibri" panose="020F0502020204030204" pitchFamily="34" charset="0"/>
                <a:cs typeface="Arial" panose="020B0604020202020204" pitchFamily="34" charset="0"/>
              </a:rPr>
              <a:t>since </a:t>
            </a:r>
            <a:r>
              <a:rPr lang="en-GB" sz="2200" dirty="0">
                <a:latin typeface="Calibri" panose="020F0502020204030204" pitchFamily="34" charset="0"/>
                <a:ea typeface="Calibri" panose="020F0502020204030204" pitchFamily="34" charset="0"/>
                <a:cs typeface="Arial" panose="020B0604020202020204" pitchFamily="34" charset="0"/>
              </a:rPr>
              <a:t>smooth and fruitful cooperation will result in more effective dissemination and in longer-term impact for the project.</a:t>
            </a:r>
            <a:endParaRPr lang="en-US" sz="2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01687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4" cstate="print">
            <a:lum/>
          </a:blip>
          <a:srcRect/>
          <a:stretch>
            <a:fillRect/>
          </a:stretch>
        </a:blipFill>
        <a:effectLst/>
      </p:bgPr>
    </p:bg>
    <p:spTree>
      <p:nvGrpSpPr>
        <p:cNvPr id="1" name=""/>
        <p:cNvGrpSpPr/>
        <p:nvPr/>
      </p:nvGrpSpPr>
      <p:grpSpPr>
        <a:xfrm>
          <a:off x="0" y="0"/>
          <a:ext cx="0" cy="0"/>
          <a:chOff x="0" y="0"/>
          <a:chExt cx="0" cy="0"/>
        </a:xfrm>
      </p:grpSpPr>
      <p:sp>
        <p:nvSpPr>
          <p:cNvPr id="4" name="מלבן 3"/>
          <p:cNvSpPr/>
          <p:nvPr/>
        </p:nvSpPr>
        <p:spPr>
          <a:xfrm>
            <a:off x="1055525" y="1620391"/>
            <a:ext cx="8563819" cy="558743"/>
          </a:xfrm>
          <a:prstGeom prst="rect">
            <a:avLst/>
          </a:prstGeom>
        </p:spPr>
        <p:txBody>
          <a:bodyPr wrap="none">
            <a:spAutoFit/>
          </a:bodyPr>
          <a:lstStyle/>
          <a:p>
            <a:pPr algn="just" rtl="0">
              <a:lnSpc>
                <a:spcPct val="115000"/>
              </a:lnSpc>
              <a:spcAft>
                <a:spcPts val="600"/>
              </a:spcAft>
            </a:pPr>
            <a:r>
              <a:rPr lang="en-GB" sz="2800" b="1" dirty="0">
                <a:solidFill>
                  <a:schemeClr val="accent5">
                    <a:lumMod val="50000"/>
                  </a:schemeClr>
                </a:solidFill>
              </a:rPr>
              <a:t>Reporting and Deliveries – Refreshing pending requests</a:t>
            </a:r>
            <a:endParaRPr lang="en-US" sz="2800" b="1" dirty="0">
              <a:solidFill>
                <a:schemeClr val="accent5">
                  <a:lumMod val="50000"/>
                </a:schemeClr>
              </a:solidFill>
            </a:endParaRPr>
          </a:p>
        </p:txBody>
      </p:sp>
      <p:sp>
        <p:nvSpPr>
          <p:cNvPr id="5" name="מלבן 4"/>
          <p:cNvSpPr/>
          <p:nvPr/>
        </p:nvSpPr>
        <p:spPr>
          <a:xfrm>
            <a:off x="982583" y="2340471"/>
            <a:ext cx="8728234" cy="4524315"/>
          </a:xfrm>
          <a:prstGeom prst="rect">
            <a:avLst/>
          </a:prstGeom>
        </p:spPr>
        <p:txBody>
          <a:bodyPr wrap="square">
            <a:spAutoFit/>
          </a:bodyPr>
          <a:lstStyle/>
          <a:p>
            <a:pPr marL="452438" indent="-276225" algn="just" rtl="0">
              <a:spcAft>
                <a:spcPts val="1200"/>
              </a:spcAft>
              <a:buClr>
                <a:schemeClr val="accent5">
                  <a:lumMod val="50000"/>
                </a:schemeClr>
              </a:buClr>
              <a:buSzPct val="110000"/>
              <a:buFont typeface="Arial" panose="020B0604020202020204" pitchFamily="34" charset="0"/>
              <a:buChar char="•"/>
            </a:pPr>
            <a:r>
              <a:rPr lang="en-GB" sz="2200" dirty="0" smtClean="0">
                <a:latin typeface="Calibri" panose="020F0502020204030204" pitchFamily="34" charset="0"/>
                <a:cs typeface="Arial" panose="020B0604020202020204" pitchFamily="34" charset="0"/>
              </a:rPr>
              <a:t>The </a:t>
            </a:r>
            <a:r>
              <a:rPr lang="en-GB" sz="2200" dirty="0">
                <a:latin typeface="Calibri" panose="020F0502020204030204" pitchFamily="34" charset="0"/>
                <a:cs typeface="Arial" panose="020B0604020202020204" pitchFamily="34" charset="0"/>
              </a:rPr>
              <a:t>partners </a:t>
            </a:r>
            <a:r>
              <a:rPr lang="en-GB" sz="2200" dirty="0" smtClean="0">
                <a:latin typeface="Calibri" panose="020F0502020204030204" pitchFamily="34" charset="0"/>
                <a:cs typeface="Arial" panose="020B0604020202020204" pitchFamily="34" charset="0"/>
              </a:rPr>
              <a:t>have been asked </a:t>
            </a:r>
            <a:r>
              <a:rPr lang="en-GB" sz="2200" dirty="0">
                <a:latin typeface="Calibri" panose="020F0502020204030204" pitchFamily="34" charset="0"/>
                <a:cs typeface="Arial" panose="020B0604020202020204" pitchFamily="34" charset="0"/>
              </a:rPr>
              <a:t>to deliver to </a:t>
            </a:r>
            <a:r>
              <a:rPr lang="en-GB" sz="2200" dirty="0" smtClean="0">
                <a:latin typeface="Calibri" panose="020F0502020204030204" pitchFamily="34" charset="0"/>
                <a:cs typeface="Arial" panose="020B0604020202020204" pitchFamily="34" charset="0"/>
              </a:rPr>
              <a:t>the Kaye </a:t>
            </a:r>
            <a:r>
              <a:rPr lang="en-GB" sz="2200" dirty="0">
                <a:latin typeface="Calibri" panose="020F0502020204030204" pitchFamily="34" charset="0"/>
                <a:cs typeface="Arial" panose="020B0604020202020204" pitchFamily="34" charset="0"/>
              </a:rPr>
              <a:t>College team (P4) regular </a:t>
            </a:r>
            <a:r>
              <a:rPr lang="en-GB" sz="2200" dirty="0" smtClean="0">
                <a:latin typeface="Calibri" panose="020F0502020204030204" pitchFamily="34" charset="0"/>
                <a:cs typeface="Arial" panose="020B0604020202020204" pitchFamily="34" charset="0"/>
              </a:rPr>
              <a:t>reports </a:t>
            </a:r>
            <a:r>
              <a:rPr lang="en-GB" sz="2200" dirty="0">
                <a:latin typeface="Calibri" panose="020F0502020204030204" pitchFamily="34" charset="0"/>
                <a:cs typeface="Arial" panose="020B0604020202020204" pitchFamily="34" charset="0"/>
              </a:rPr>
              <a:t>on dissemination actions they were involved in</a:t>
            </a:r>
            <a:r>
              <a:rPr lang="en-GB" sz="2200" dirty="0" smtClean="0">
                <a:latin typeface="Calibri" panose="020F0502020204030204" pitchFamily="34" charset="0"/>
                <a:cs typeface="Arial" panose="020B0604020202020204" pitchFamily="34" charset="0"/>
              </a:rPr>
              <a:t>. WP4 leader </a:t>
            </a:r>
            <a:r>
              <a:rPr lang="en-GB" sz="2200" dirty="0" smtClean="0"/>
              <a:t>will </a:t>
            </a:r>
            <a:r>
              <a:rPr lang="en-GB" sz="2200" dirty="0"/>
              <a:t>take appropriate steps to ensure maximal internal circulation of relevant information to promote </a:t>
            </a:r>
            <a:r>
              <a:rPr lang="en-GB" sz="2200" dirty="0" smtClean="0"/>
              <a:t>these actions.</a:t>
            </a:r>
          </a:p>
          <a:p>
            <a:pPr marL="452438" indent="-276225" algn="just" rtl="0">
              <a:spcAft>
                <a:spcPts val="1200"/>
              </a:spcAft>
              <a:buClr>
                <a:schemeClr val="accent5">
                  <a:lumMod val="50000"/>
                </a:schemeClr>
              </a:buClr>
              <a:buSzPct val="110000"/>
              <a:buFont typeface="Arial" panose="020B0604020202020204" pitchFamily="34" charset="0"/>
              <a:buChar char="•"/>
            </a:pPr>
            <a:r>
              <a:rPr lang="en-GB" sz="2200" dirty="0" smtClean="0"/>
              <a:t>Templates </a:t>
            </a:r>
            <a:r>
              <a:rPr lang="en-GB" sz="2200" dirty="0"/>
              <a:t>for </a:t>
            </a:r>
            <a:r>
              <a:rPr lang="en-GB" sz="2200" dirty="0" smtClean="0"/>
              <a:t>internal </a:t>
            </a:r>
            <a:r>
              <a:rPr lang="en-GB" sz="2200" dirty="0"/>
              <a:t>reporting of the dissemination </a:t>
            </a:r>
            <a:r>
              <a:rPr lang="en-GB" sz="2200" dirty="0" smtClean="0"/>
              <a:t>activities appear in the dissemination document.</a:t>
            </a:r>
          </a:p>
          <a:p>
            <a:pPr marL="452438" lvl="0" indent="-276225" algn="just" rtl="0">
              <a:spcAft>
                <a:spcPts val="600"/>
              </a:spcAft>
              <a:buClr>
                <a:schemeClr val="accent5">
                  <a:lumMod val="50000"/>
                </a:schemeClr>
              </a:buClr>
              <a:buSzPct val="110000"/>
              <a:buFont typeface="Arial" panose="020B0604020202020204" pitchFamily="34" charset="0"/>
              <a:buChar char="•"/>
            </a:pPr>
            <a:r>
              <a:rPr lang="en-GB" sz="2200" dirty="0" smtClean="0"/>
              <a:t>The reports must </a:t>
            </a:r>
            <a:r>
              <a:rPr lang="en-GB" sz="2200" dirty="0"/>
              <a:t>be sent to P4 on a current basis </a:t>
            </a:r>
            <a:r>
              <a:rPr lang="en-GB" sz="2200" b="1" dirty="0">
                <a:solidFill>
                  <a:schemeClr val="accent5">
                    <a:lumMod val="50000"/>
                  </a:schemeClr>
                </a:solidFill>
              </a:rPr>
              <a:t>after each event/action</a:t>
            </a:r>
            <a:r>
              <a:rPr lang="en-GB" sz="2200" dirty="0" smtClean="0"/>
              <a:t>.</a:t>
            </a:r>
          </a:p>
          <a:p>
            <a:pPr marL="452438" lvl="0" indent="-276225" algn="just" rtl="0">
              <a:buClr>
                <a:schemeClr val="accent5">
                  <a:lumMod val="50000"/>
                </a:schemeClr>
              </a:buClr>
              <a:buSzPct val="110000"/>
              <a:buFont typeface="Arial" panose="020B0604020202020204" pitchFamily="34" charset="0"/>
              <a:buChar char="•"/>
            </a:pPr>
            <a:r>
              <a:rPr lang="en-GB" sz="2200" dirty="0" smtClean="0"/>
              <a:t>The partners have also been requested to review their activities and condense them in </a:t>
            </a:r>
            <a:r>
              <a:rPr lang="en-GB" sz="2200" b="1" dirty="0" smtClean="0"/>
              <a:t>quarterly reports to WP4 leader</a:t>
            </a:r>
            <a:r>
              <a:rPr lang="en-GB" sz="2200" dirty="0" smtClean="0"/>
              <a:t>.</a:t>
            </a:r>
            <a:endParaRPr lang="en-US" sz="2200" dirty="0" smtClean="0"/>
          </a:p>
          <a:p>
            <a:pPr marL="342900" indent="-342900" algn="just" rtl="0">
              <a:buClr>
                <a:schemeClr val="accent5">
                  <a:lumMod val="50000"/>
                </a:schemeClr>
              </a:buClr>
              <a:buFont typeface="Arial" panose="020B0604020202020204" pitchFamily="34" charset="0"/>
              <a:buChar char="•"/>
            </a:pPr>
            <a:endParaRPr lang="en-GB" sz="2200" dirty="0" smtClean="0">
              <a:latin typeface="Calibri" panose="020F0502020204030204" pitchFamily="34" charset="0"/>
              <a:cs typeface="Arial" panose="020B0604020202020204" pitchFamily="34" charset="0"/>
            </a:endParaRPr>
          </a:p>
          <a:p>
            <a:pPr marL="342900" indent="-342900" algn="l" rtl="0">
              <a:buClr>
                <a:schemeClr val="accent5">
                  <a:lumMod val="50000"/>
                </a:schemeClr>
              </a:buClr>
              <a:buFont typeface="Arial" panose="020B0604020202020204" pitchFamily="34" charset="0"/>
              <a:buChar char="•"/>
            </a:pPr>
            <a:endParaRPr lang="he-IL" dirty="0"/>
          </a:p>
        </p:txBody>
      </p:sp>
    </p:spTree>
    <p:extLst>
      <p:ext uri="{BB962C8B-B14F-4D97-AF65-F5344CB8AC3E}">
        <p14:creationId xmlns:p14="http://schemas.microsoft.com/office/powerpoint/2010/main" val="396339656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מלבן 1"/>
          <p:cNvSpPr/>
          <p:nvPr/>
        </p:nvSpPr>
        <p:spPr>
          <a:xfrm>
            <a:off x="954212" y="1476375"/>
            <a:ext cx="7508103" cy="954107"/>
          </a:xfrm>
          <a:prstGeom prst="rect">
            <a:avLst/>
          </a:prstGeom>
        </p:spPr>
        <p:txBody>
          <a:bodyPr wrap="square">
            <a:spAutoFit/>
          </a:bodyPr>
          <a:lstStyle/>
          <a:p>
            <a:pPr algn="just" rtl="0"/>
            <a:r>
              <a:rPr lang="en-GB" sz="2800" b="1" dirty="0">
                <a:solidFill>
                  <a:schemeClr val="accent5">
                    <a:lumMod val="50000"/>
                  </a:schemeClr>
                </a:solidFill>
              </a:rPr>
              <a:t>Dissemination </a:t>
            </a:r>
            <a:r>
              <a:rPr lang="en-GB" sz="2800" b="1" dirty="0" smtClean="0">
                <a:solidFill>
                  <a:schemeClr val="accent5">
                    <a:lumMod val="50000"/>
                  </a:schemeClr>
                </a:solidFill>
              </a:rPr>
              <a:t>Activities that are already part of the project’s routine </a:t>
            </a:r>
            <a:endParaRPr lang="en-US" sz="2800" b="1" dirty="0">
              <a:solidFill>
                <a:schemeClr val="accent5">
                  <a:lumMod val="50000"/>
                </a:schemeClr>
              </a:solidFill>
            </a:endParaRPr>
          </a:p>
        </p:txBody>
      </p:sp>
      <p:sp>
        <p:nvSpPr>
          <p:cNvPr id="3" name="מלבן 2"/>
          <p:cNvSpPr/>
          <p:nvPr/>
        </p:nvSpPr>
        <p:spPr>
          <a:xfrm>
            <a:off x="522164" y="2542842"/>
            <a:ext cx="8784976" cy="4478149"/>
          </a:xfrm>
          <a:prstGeom prst="rect">
            <a:avLst/>
          </a:prstGeom>
        </p:spPr>
        <p:txBody>
          <a:bodyPr wrap="square">
            <a:spAutoFit/>
          </a:bodyPr>
          <a:lstStyle/>
          <a:p>
            <a:pPr marL="452438" indent="-276225" algn="just" rtl="0">
              <a:spcAft>
                <a:spcPts val="600"/>
              </a:spcAft>
              <a:buClr>
                <a:schemeClr val="accent5">
                  <a:lumMod val="50000"/>
                </a:schemeClr>
              </a:buClr>
              <a:buFont typeface="Arial" panose="020B0604020202020204" pitchFamily="34" charset="0"/>
              <a:buChar char="•"/>
            </a:pPr>
            <a:r>
              <a:rPr lang="en-GB" sz="2200" b="1" dirty="0" smtClean="0">
                <a:solidFill>
                  <a:schemeClr val="accent5">
                    <a:lumMod val="50000"/>
                  </a:schemeClr>
                </a:solidFill>
              </a:rPr>
              <a:t>The use of  </a:t>
            </a:r>
            <a:r>
              <a:rPr lang="en-GB" sz="2200" b="1" dirty="0">
                <a:solidFill>
                  <a:schemeClr val="accent5">
                    <a:lumMod val="50000"/>
                  </a:schemeClr>
                </a:solidFill>
              </a:rPr>
              <a:t>Erasmus+ </a:t>
            </a:r>
            <a:r>
              <a:rPr lang="en-US" sz="2200" b="1" dirty="0">
                <a:solidFill>
                  <a:schemeClr val="accent5">
                    <a:lumMod val="50000"/>
                  </a:schemeClr>
                </a:solidFill>
              </a:rPr>
              <a:t>logo and the PROTEACH </a:t>
            </a:r>
            <a:r>
              <a:rPr lang="en-US" sz="2200" b="1" dirty="0" smtClean="0">
                <a:solidFill>
                  <a:schemeClr val="accent5">
                    <a:lumMod val="50000"/>
                  </a:schemeClr>
                </a:solidFill>
              </a:rPr>
              <a:t>logo. </a:t>
            </a:r>
            <a:r>
              <a:rPr lang="en-GB" sz="2200" b="1" dirty="0" smtClean="0">
                <a:solidFill>
                  <a:schemeClr val="accent5">
                    <a:lumMod val="50000"/>
                  </a:schemeClr>
                </a:solidFill>
              </a:rPr>
              <a:t>Erasmus</a:t>
            </a:r>
            <a:r>
              <a:rPr lang="en-GB" sz="2200" b="1" dirty="0">
                <a:solidFill>
                  <a:schemeClr val="accent5">
                    <a:lumMod val="50000"/>
                  </a:schemeClr>
                </a:solidFill>
              </a:rPr>
              <a:t>+ </a:t>
            </a:r>
            <a:r>
              <a:rPr lang="en-GB" sz="2200" b="1" dirty="0" smtClean="0">
                <a:solidFill>
                  <a:schemeClr val="accent5">
                    <a:lumMod val="50000"/>
                  </a:schemeClr>
                </a:solidFill>
              </a:rPr>
              <a:t>Programme acknowledgment. </a:t>
            </a:r>
          </a:p>
          <a:p>
            <a:pPr marL="452438" indent="-276225" algn="just" rtl="0">
              <a:lnSpc>
                <a:spcPct val="150000"/>
              </a:lnSpc>
              <a:spcAft>
                <a:spcPts val="600"/>
              </a:spcAft>
              <a:buClr>
                <a:schemeClr val="accent5">
                  <a:lumMod val="50000"/>
                </a:schemeClr>
              </a:buClr>
              <a:buFont typeface="Arial" panose="020B0604020202020204" pitchFamily="34" charset="0"/>
              <a:buChar char="•"/>
            </a:pPr>
            <a:r>
              <a:rPr lang="en-GB" sz="2200" b="1" dirty="0" smtClean="0">
                <a:solidFill>
                  <a:schemeClr val="accent5">
                    <a:lumMod val="50000"/>
                  </a:schemeClr>
                </a:solidFill>
                <a:latin typeface="Calibri" panose="020F0502020204030204" pitchFamily="34" charset="0"/>
                <a:ea typeface="Calibri" panose="020F0502020204030204" pitchFamily="34" charset="0"/>
                <a:cs typeface="Arial" panose="020B0604020202020204" pitchFamily="34" charset="0"/>
              </a:rPr>
              <a:t>Website -  prepared and launched. </a:t>
            </a:r>
            <a:r>
              <a:rPr lang="en-GB" sz="2200" dirty="0">
                <a:latin typeface="Calibri" panose="020F0502020204030204" pitchFamily="34" charset="0"/>
                <a:ea typeface="Calibri" panose="020F0502020204030204" pitchFamily="34" charset="0"/>
                <a:cs typeface="Arial" panose="020B0604020202020204" pitchFamily="34" charset="0"/>
              </a:rPr>
              <a:t>The website is </a:t>
            </a:r>
            <a:r>
              <a:rPr lang="en-GB" sz="2200" dirty="0" smtClean="0">
                <a:latin typeface="Calibri" panose="020F0502020204030204" pitchFamily="34" charset="0"/>
                <a:ea typeface="Calibri" panose="020F0502020204030204" pitchFamily="34" charset="0"/>
                <a:cs typeface="Arial" panose="020B0604020202020204" pitchFamily="34" charset="0"/>
              </a:rPr>
              <a:t>maintained </a:t>
            </a:r>
            <a:r>
              <a:rPr lang="en-GB" sz="2200" dirty="0">
                <a:latin typeface="Calibri" panose="020F0502020204030204" pitchFamily="34" charset="0"/>
                <a:ea typeface="Calibri" panose="020F0502020204030204" pitchFamily="34" charset="0"/>
                <a:cs typeface="Arial" panose="020B0604020202020204" pitchFamily="34" charset="0"/>
              </a:rPr>
              <a:t>and </a:t>
            </a:r>
            <a:r>
              <a:rPr lang="en-GB" sz="2200" dirty="0" smtClean="0">
                <a:latin typeface="Calibri" panose="020F0502020204030204" pitchFamily="34" charset="0"/>
                <a:ea typeface="Calibri" panose="020F0502020204030204" pitchFamily="34" charset="0"/>
                <a:cs typeface="Arial" panose="020B0604020202020204" pitchFamily="34" charset="0"/>
              </a:rPr>
              <a:t>updated </a:t>
            </a:r>
            <a:r>
              <a:rPr lang="en-GB" sz="2200" dirty="0">
                <a:latin typeface="Calibri" panose="020F0502020204030204" pitchFamily="34" charset="0"/>
                <a:ea typeface="Calibri" panose="020F0502020204030204" pitchFamily="34" charset="0"/>
                <a:cs typeface="Arial" panose="020B0604020202020204" pitchFamily="34" charset="0"/>
              </a:rPr>
              <a:t>on a regular basis. </a:t>
            </a:r>
            <a:endParaRPr lang="en-GB" sz="2200" dirty="0" smtClean="0">
              <a:latin typeface="Calibri" panose="020F0502020204030204" pitchFamily="34" charset="0"/>
              <a:ea typeface="Calibri" panose="020F0502020204030204" pitchFamily="34" charset="0"/>
              <a:cs typeface="Arial" panose="020B0604020202020204" pitchFamily="34" charset="0"/>
            </a:endParaRPr>
          </a:p>
          <a:p>
            <a:pPr marL="452438" indent="-276225" algn="just" rtl="0">
              <a:spcAft>
                <a:spcPts val="600"/>
              </a:spcAft>
              <a:buClr>
                <a:schemeClr val="accent5">
                  <a:lumMod val="50000"/>
                </a:schemeClr>
              </a:buClr>
              <a:buFont typeface="Arial" panose="020B0604020202020204" pitchFamily="34" charset="0"/>
              <a:buChar char="•"/>
            </a:pPr>
            <a:r>
              <a:rPr lang="en-GB" sz="2200" b="1" dirty="0">
                <a:solidFill>
                  <a:schemeClr val="accent5">
                    <a:lumMod val="50000"/>
                  </a:schemeClr>
                </a:solidFill>
                <a:latin typeface="Calibri" panose="020F0502020204030204" pitchFamily="34" charset="0"/>
                <a:ea typeface="Calibri" panose="020F0502020204030204" pitchFamily="34" charset="0"/>
                <a:cs typeface="Arial" panose="020B0604020202020204" pitchFamily="34" charset="0"/>
              </a:rPr>
              <a:t>Various dissemination documents / </a:t>
            </a:r>
            <a:r>
              <a:rPr lang="en-GB" sz="2200" b="1" dirty="0">
                <a:latin typeface="Calibri" panose="020F0502020204030204" pitchFamily="34" charset="0"/>
                <a:ea typeface="Calibri" panose="020F0502020204030204" pitchFamily="34" charset="0"/>
                <a:cs typeface="Arial" panose="020B0604020202020204" pitchFamily="34" charset="0"/>
              </a:rPr>
              <a:t>official papers. </a:t>
            </a:r>
            <a:r>
              <a:rPr lang="en-GB" sz="2200" dirty="0">
                <a:latin typeface="Calibri" panose="020F0502020204030204" pitchFamily="34" charset="0"/>
                <a:ea typeface="Calibri" panose="020F0502020204030204" pitchFamily="34" charset="0"/>
                <a:cs typeface="Arial" panose="020B0604020202020204" pitchFamily="34" charset="0"/>
              </a:rPr>
              <a:t>PROTEACH </a:t>
            </a:r>
            <a:r>
              <a:rPr lang="en-GB" sz="2200" dirty="0" smtClean="0">
                <a:latin typeface="Calibri" panose="020F0502020204030204" pitchFamily="34" charset="0"/>
                <a:ea typeface="Calibri" panose="020F0502020204030204" pitchFamily="34" charset="0"/>
                <a:cs typeface="Arial" panose="020B0604020202020204" pitchFamily="34" charset="0"/>
              </a:rPr>
              <a:t>brochure / first edition of </a:t>
            </a:r>
            <a:r>
              <a:rPr lang="en-GB" sz="2200" dirty="0">
                <a:latin typeface="Calibri" panose="020F0502020204030204" pitchFamily="34" charset="0"/>
                <a:ea typeface="Calibri" panose="020F0502020204030204" pitchFamily="34" charset="0"/>
                <a:cs typeface="Arial" panose="020B0604020202020204" pitchFamily="34" charset="0"/>
              </a:rPr>
              <a:t>the project’s flyer </a:t>
            </a:r>
            <a:r>
              <a:rPr lang="en-GB" sz="2200" dirty="0" smtClean="0">
                <a:latin typeface="Calibri" panose="020F0502020204030204" pitchFamily="34" charset="0"/>
                <a:ea typeface="Calibri" panose="020F0502020204030204" pitchFamily="34" charset="0"/>
                <a:cs typeface="Arial" panose="020B0604020202020204" pitchFamily="34" charset="0"/>
              </a:rPr>
              <a:t>– in Hebrew and in English – is in final preparation stages and will be distributed soon among the partners for their use.</a:t>
            </a:r>
          </a:p>
          <a:p>
            <a:pPr marL="452438" indent="-276225" algn="just" rtl="0">
              <a:spcAft>
                <a:spcPts val="600"/>
              </a:spcAft>
              <a:buClr>
                <a:schemeClr val="accent5">
                  <a:lumMod val="50000"/>
                </a:schemeClr>
              </a:buClr>
              <a:buFont typeface="Arial" panose="020B0604020202020204" pitchFamily="34" charset="0"/>
              <a:buChar char="•"/>
            </a:pPr>
            <a:r>
              <a:rPr lang="en-US" sz="2200" b="1" dirty="0">
                <a:solidFill>
                  <a:schemeClr val="accent5">
                    <a:lumMod val="50000"/>
                  </a:schemeClr>
                </a:solidFill>
                <a:latin typeface="Calibri" panose="020F0502020204030204" pitchFamily="34" charset="0"/>
                <a:ea typeface="Calibri" panose="020F0502020204030204" pitchFamily="34" charset="0"/>
                <a:cs typeface="Arial" panose="020B0604020202020204" pitchFamily="34" charset="0"/>
              </a:rPr>
              <a:t>Photographs and videos </a:t>
            </a:r>
            <a:r>
              <a:rPr lang="en-US" sz="2400" dirty="0"/>
              <a:t>of various </a:t>
            </a:r>
            <a:r>
              <a:rPr lang="en-US" sz="2400" dirty="0" smtClean="0"/>
              <a:t>events – are taken on a regular basis and documented. There is a need to develop a library of printed, photographed and filmed documentation </a:t>
            </a:r>
            <a:r>
              <a:rPr lang="en-US" sz="2400" b="1" dirty="0" smtClean="0"/>
              <a:t>in the website</a:t>
            </a:r>
            <a:r>
              <a:rPr lang="en-US" sz="2400" dirty="0" smtClean="0"/>
              <a:t>. </a:t>
            </a:r>
            <a:endParaRPr lang="en-US" sz="2400" dirty="0"/>
          </a:p>
        </p:txBody>
      </p:sp>
    </p:spTree>
    <p:extLst>
      <p:ext uri="{BB962C8B-B14F-4D97-AF65-F5344CB8AC3E}">
        <p14:creationId xmlns:p14="http://schemas.microsoft.com/office/powerpoint/2010/main" val="11071133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מלבן 1"/>
          <p:cNvSpPr/>
          <p:nvPr/>
        </p:nvSpPr>
        <p:spPr>
          <a:xfrm>
            <a:off x="810196" y="2052439"/>
            <a:ext cx="9145016" cy="3708708"/>
          </a:xfrm>
          <a:prstGeom prst="rect">
            <a:avLst/>
          </a:prstGeom>
        </p:spPr>
        <p:txBody>
          <a:bodyPr wrap="square">
            <a:spAutoFit/>
          </a:bodyPr>
          <a:lstStyle/>
          <a:p>
            <a:pPr marL="342900" indent="-342900" algn="l" rtl="0">
              <a:spcAft>
                <a:spcPts val="600"/>
              </a:spcAft>
              <a:buFont typeface="Arial" panose="020B0604020202020204" pitchFamily="34" charset="0"/>
              <a:buChar char="•"/>
            </a:pPr>
            <a:r>
              <a:rPr lang="en-US" sz="2200" b="1" dirty="0">
                <a:solidFill>
                  <a:schemeClr val="accent5">
                    <a:lumMod val="50000"/>
                  </a:schemeClr>
                </a:solidFill>
              </a:rPr>
              <a:t>In each of the Israeli schools </a:t>
            </a:r>
            <a:r>
              <a:rPr lang="en-US" sz="2400" dirty="0">
                <a:latin typeface="Calibri" panose="020F0502020204030204" pitchFamily="34" charset="0"/>
                <a:ea typeface="Calibri" panose="020F0502020204030204" pitchFamily="34" charset="0"/>
                <a:cs typeface="Arial" panose="020B0604020202020204" pitchFamily="34" charset="0"/>
              </a:rPr>
              <a:t>involved in the project </a:t>
            </a:r>
            <a:r>
              <a:rPr lang="en-US" sz="2200" b="1" dirty="0" smtClean="0">
                <a:solidFill>
                  <a:schemeClr val="accent5">
                    <a:lumMod val="50000"/>
                  </a:schemeClr>
                </a:solidFill>
              </a:rPr>
              <a:t>one </a:t>
            </a:r>
            <a:r>
              <a:rPr lang="en-US" sz="2200" b="1" dirty="0">
                <a:solidFill>
                  <a:schemeClr val="accent5">
                    <a:lumMod val="50000"/>
                  </a:schemeClr>
                </a:solidFill>
              </a:rPr>
              <a:t>workshop has </a:t>
            </a:r>
            <a:r>
              <a:rPr lang="en-US" sz="2200" b="1" dirty="0"/>
              <a:t>been </a:t>
            </a:r>
            <a:r>
              <a:rPr lang="en-US" sz="2200" b="1" dirty="0" smtClean="0"/>
              <a:t>carried out or will be </a:t>
            </a:r>
            <a:r>
              <a:rPr lang="en-US" sz="2200" b="1" dirty="0"/>
              <a:t>carried out </a:t>
            </a:r>
            <a:r>
              <a:rPr lang="en-US" sz="2400" dirty="0" smtClean="0">
                <a:latin typeface="Calibri" panose="020F0502020204030204" pitchFamily="34" charset="0"/>
                <a:ea typeface="Calibri" panose="020F0502020204030204" pitchFamily="34" charset="0"/>
                <a:cs typeface="Arial" panose="020B0604020202020204" pitchFamily="34" charset="0"/>
              </a:rPr>
              <a:t>this </a:t>
            </a:r>
            <a:r>
              <a:rPr lang="en-US" sz="2400" dirty="0">
                <a:latin typeface="Calibri" panose="020F0502020204030204" pitchFamily="34" charset="0"/>
                <a:ea typeface="Calibri" panose="020F0502020204030204" pitchFamily="34" charset="0"/>
                <a:cs typeface="Arial" panose="020B0604020202020204" pitchFamily="34" charset="0"/>
              </a:rPr>
              <a:t>year,</a:t>
            </a:r>
            <a:r>
              <a:rPr lang="en-US" sz="2400" dirty="0" smtClean="0">
                <a:latin typeface="Calibri" panose="020F0502020204030204" pitchFamily="34" charset="0"/>
                <a:ea typeface="Calibri" panose="020F0502020204030204" pitchFamily="34" charset="0"/>
                <a:cs typeface="Arial" panose="020B0604020202020204" pitchFamily="34" charset="0"/>
              </a:rPr>
              <a:t> as planned and reported by Dr. Dafna Hammer.</a:t>
            </a:r>
          </a:p>
          <a:p>
            <a:pPr marL="342900" indent="-342900" algn="l" rtl="0">
              <a:spcAft>
                <a:spcPts val="600"/>
              </a:spcAft>
              <a:buFont typeface="Arial" panose="020B0604020202020204" pitchFamily="34" charset="0"/>
              <a:buChar char="•"/>
            </a:pPr>
            <a:r>
              <a:rPr lang="en-US" sz="2200" b="1" dirty="0">
                <a:solidFill>
                  <a:schemeClr val="accent5">
                    <a:lumMod val="50000"/>
                  </a:schemeClr>
                </a:solidFill>
              </a:rPr>
              <a:t>In each of the Israeli </a:t>
            </a:r>
            <a:r>
              <a:rPr lang="en-US" sz="2200" b="1" dirty="0" smtClean="0">
                <a:solidFill>
                  <a:schemeClr val="accent5">
                    <a:lumMod val="50000"/>
                  </a:schemeClr>
                </a:solidFill>
              </a:rPr>
              <a:t>HEIs one </a:t>
            </a:r>
            <a:r>
              <a:rPr lang="en-US" sz="2200" b="1" dirty="0">
                <a:solidFill>
                  <a:schemeClr val="accent5">
                    <a:lumMod val="50000"/>
                  </a:schemeClr>
                </a:solidFill>
              </a:rPr>
              <a:t>workshop has </a:t>
            </a:r>
            <a:r>
              <a:rPr lang="en-US" sz="2200" b="1" dirty="0"/>
              <a:t>been carried out </a:t>
            </a:r>
            <a:r>
              <a:rPr lang="en-US" sz="2200" b="1" dirty="0" smtClean="0"/>
              <a:t>or </a:t>
            </a:r>
            <a:r>
              <a:rPr lang="en-US" sz="2200" b="1" dirty="0"/>
              <a:t>will be carried out </a:t>
            </a:r>
            <a:r>
              <a:rPr lang="en-US" sz="2400" dirty="0" smtClean="0">
                <a:latin typeface="Calibri" panose="020F0502020204030204" pitchFamily="34" charset="0"/>
                <a:ea typeface="Calibri" panose="020F0502020204030204" pitchFamily="34" charset="0"/>
                <a:cs typeface="Arial" panose="020B0604020202020204" pitchFamily="34" charset="0"/>
              </a:rPr>
              <a:t>this year, </a:t>
            </a:r>
            <a:r>
              <a:rPr lang="en-US" sz="2400" dirty="0">
                <a:latin typeface="Calibri" panose="020F0502020204030204" pitchFamily="34" charset="0"/>
                <a:ea typeface="Calibri" panose="020F0502020204030204" pitchFamily="34" charset="0"/>
                <a:cs typeface="Arial" panose="020B0604020202020204" pitchFamily="34" charset="0"/>
              </a:rPr>
              <a:t>as planned and reported by Dr. Dafna Hammer.</a:t>
            </a:r>
          </a:p>
          <a:p>
            <a:pPr marL="342900" indent="-342900" algn="l" rtl="0">
              <a:buFont typeface="Arial" panose="020B0604020202020204" pitchFamily="34" charset="0"/>
              <a:buChar char="•"/>
            </a:pPr>
            <a:r>
              <a:rPr lang="en-GB" sz="2200" b="1" dirty="0" smtClean="0"/>
              <a:t>Each </a:t>
            </a:r>
            <a:r>
              <a:rPr lang="en-GB" sz="2200" b="1" dirty="0"/>
              <a:t>year one of the Israeli HEIs </a:t>
            </a:r>
            <a:r>
              <a:rPr lang="en-GB" dirty="0"/>
              <a:t>will host an </a:t>
            </a:r>
            <a:r>
              <a:rPr lang="en-GB" sz="2200" b="1" dirty="0"/>
              <a:t>international</a:t>
            </a:r>
            <a:r>
              <a:rPr lang="en-GB" dirty="0"/>
              <a:t> five-day </a:t>
            </a:r>
            <a:r>
              <a:rPr lang="en-GB" sz="2200" b="1" dirty="0"/>
              <a:t>workshop</a:t>
            </a:r>
            <a:r>
              <a:rPr lang="en-GB" dirty="0" smtClean="0"/>
              <a:t>. The first workshop is under the preparation of Beit </a:t>
            </a:r>
            <a:r>
              <a:rPr lang="en-GB" dirty="0" err="1"/>
              <a:t>Berl</a:t>
            </a:r>
            <a:r>
              <a:rPr lang="en-GB" dirty="0"/>
              <a:t> College</a:t>
            </a:r>
            <a:r>
              <a:rPr lang="en-GB" dirty="0" smtClean="0"/>
              <a:t>.</a:t>
            </a:r>
          </a:p>
          <a:p>
            <a:pPr marL="342900" indent="-342900" algn="l" rtl="0">
              <a:buFont typeface="Arial" panose="020B0604020202020204" pitchFamily="34" charset="0"/>
              <a:buChar char="•"/>
            </a:pPr>
            <a:endParaRPr lang="en-GB" dirty="0"/>
          </a:p>
          <a:p>
            <a:pPr algn="l" rtl="0"/>
            <a:r>
              <a:rPr lang="en-GB" dirty="0" smtClean="0">
                <a:solidFill>
                  <a:srgbClr val="FF0000"/>
                </a:solidFill>
                <a:sym typeface="Wingdings" panose="05000000000000000000" pitchFamily="2" charset="2"/>
              </a:rPr>
              <a:t> All the above have much potential as dissemination activities, which can be materialized by duly considering this dimension in their preparation.</a:t>
            </a:r>
            <a:endParaRPr lang="he-IL" dirty="0">
              <a:solidFill>
                <a:srgbClr val="FF0000"/>
              </a:solidFill>
            </a:endParaRPr>
          </a:p>
        </p:txBody>
      </p:sp>
    </p:spTree>
    <p:extLst>
      <p:ext uri="{BB962C8B-B14F-4D97-AF65-F5344CB8AC3E}">
        <p14:creationId xmlns:p14="http://schemas.microsoft.com/office/powerpoint/2010/main" val="31897201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מלבן 1"/>
          <p:cNvSpPr/>
          <p:nvPr/>
        </p:nvSpPr>
        <p:spPr>
          <a:xfrm>
            <a:off x="810196" y="1980431"/>
            <a:ext cx="8280920" cy="3985706"/>
          </a:xfrm>
          <a:prstGeom prst="rect">
            <a:avLst/>
          </a:prstGeom>
        </p:spPr>
        <p:txBody>
          <a:bodyPr wrap="square">
            <a:spAutoFit/>
          </a:bodyPr>
          <a:lstStyle/>
          <a:p>
            <a:pPr marL="176213" algn="just" rtl="0">
              <a:spcAft>
                <a:spcPts val="1200"/>
              </a:spcAft>
              <a:buClr>
                <a:schemeClr val="accent5">
                  <a:lumMod val="50000"/>
                </a:schemeClr>
              </a:buClr>
            </a:pPr>
            <a:r>
              <a:rPr lang="en-GB" sz="2800" b="1" dirty="0">
                <a:solidFill>
                  <a:schemeClr val="accent5">
                    <a:lumMod val="50000"/>
                  </a:schemeClr>
                </a:solidFill>
              </a:rPr>
              <a:t>Need to be advanced</a:t>
            </a:r>
          </a:p>
          <a:p>
            <a:pPr marL="452438" indent="-276225" algn="just" rtl="0">
              <a:spcAft>
                <a:spcPts val="600"/>
              </a:spcAft>
              <a:buClr>
                <a:schemeClr val="accent5">
                  <a:lumMod val="50000"/>
                </a:schemeClr>
              </a:buClr>
              <a:buFont typeface="Arial" panose="020B0604020202020204" pitchFamily="34" charset="0"/>
              <a:buChar char="•"/>
            </a:pPr>
            <a:r>
              <a:rPr lang="en-GB" sz="2000" b="1" dirty="0">
                <a:solidFill>
                  <a:schemeClr val="accent5">
                    <a:lumMod val="50000"/>
                  </a:schemeClr>
                </a:solidFill>
                <a:latin typeface="Calibri" panose="020F0502020204030204" pitchFamily="34" charset="0"/>
                <a:ea typeface="Calibri" panose="020F0502020204030204" pitchFamily="34" charset="0"/>
                <a:cs typeface="Arial" panose="020B0604020202020204" pitchFamily="34" charset="0"/>
              </a:rPr>
              <a:t>Establishing and maintaining a community of beginning teachers</a:t>
            </a:r>
            <a:r>
              <a:rPr lang="en-GB" sz="2000" dirty="0">
                <a:latin typeface="Calibri" panose="020F0502020204030204" pitchFamily="34" charset="0"/>
                <a:ea typeface="Calibri" panose="020F0502020204030204" pitchFamily="34" charset="0"/>
                <a:cs typeface="Arial" panose="020B0604020202020204" pitchFamily="34" charset="0"/>
              </a:rPr>
              <a:t>. An operational plan intended to guide the partners in actions aimed at creating and nurturing community of beginning teachers  - will be devised and submitted to all the partners for approval </a:t>
            </a:r>
            <a:r>
              <a:rPr lang="en-GB" sz="2000" dirty="0" smtClean="0">
                <a:latin typeface="Calibri" panose="020F0502020204030204" pitchFamily="34" charset="0"/>
                <a:ea typeface="Calibri" panose="020F0502020204030204" pitchFamily="34" charset="0"/>
                <a:cs typeface="Arial" panose="020B0604020202020204" pitchFamily="34" charset="0"/>
              </a:rPr>
              <a:t>during the summer. </a:t>
            </a:r>
          </a:p>
          <a:p>
            <a:pPr marL="452438" indent="-276225" algn="just" rtl="0">
              <a:spcAft>
                <a:spcPts val="600"/>
              </a:spcAft>
              <a:buClr>
                <a:schemeClr val="accent5">
                  <a:lumMod val="50000"/>
                </a:schemeClr>
              </a:buClr>
              <a:buFont typeface="Arial" panose="020B0604020202020204" pitchFamily="34" charset="0"/>
              <a:buChar char="•"/>
            </a:pPr>
            <a:r>
              <a:rPr lang="en-GB" sz="2000" dirty="0" smtClean="0">
                <a:latin typeface="Calibri" panose="020F0502020204030204" pitchFamily="34" charset="0"/>
                <a:ea typeface="Calibri" panose="020F0502020204030204" pitchFamily="34" charset="0"/>
                <a:cs typeface="Arial" panose="020B0604020202020204" pitchFamily="34" charset="0"/>
              </a:rPr>
              <a:t>A first event demonstrating the establishment of community of beginning teachers – the CDI event in Beer-Sheva, of the entire community of Beer Sheva municipality incubator</a:t>
            </a:r>
            <a:r>
              <a:rPr lang="en-GB" sz="2000" dirty="0">
                <a:latin typeface="Calibri" panose="020F0502020204030204" pitchFamily="34" charset="0"/>
                <a:ea typeface="Calibri" panose="020F0502020204030204" pitchFamily="34" charset="0"/>
                <a:cs typeface="Arial" panose="020B0604020202020204" pitchFamily="34" charset="0"/>
              </a:rPr>
              <a:t> </a:t>
            </a:r>
            <a:r>
              <a:rPr lang="en-GB" sz="2000" dirty="0" smtClean="0">
                <a:latin typeface="Calibri" panose="020F0502020204030204" pitchFamily="34" charset="0"/>
                <a:ea typeface="Calibri" panose="020F0502020204030204" pitchFamily="34" charset="0"/>
                <a:cs typeface="Arial" panose="020B0604020202020204" pitchFamily="34" charset="0"/>
              </a:rPr>
              <a:t>– took place on </a:t>
            </a:r>
            <a:r>
              <a:rPr lang="en-GB" sz="2000" dirty="0" smtClean="0"/>
              <a:t>27.3.17</a:t>
            </a:r>
            <a:r>
              <a:rPr lang="en-GB" sz="2000" dirty="0" smtClean="0">
                <a:latin typeface="Calibri" panose="020F0502020204030204" pitchFamily="34" charset="0"/>
                <a:ea typeface="Calibri" panose="020F0502020204030204" pitchFamily="34" charset="0"/>
                <a:cs typeface="Arial" panose="020B0604020202020204" pitchFamily="34" charset="0"/>
              </a:rPr>
              <a:t>. </a:t>
            </a:r>
          </a:p>
          <a:p>
            <a:pPr marL="452438" indent="-276225" algn="just" rtl="0">
              <a:spcAft>
                <a:spcPts val="600"/>
              </a:spcAft>
              <a:buClr>
                <a:schemeClr val="accent5">
                  <a:lumMod val="50000"/>
                </a:schemeClr>
              </a:buClr>
              <a:buFont typeface="Arial" panose="020B0604020202020204" pitchFamily="34" charset="0"/>
              <a:buChar char="•"/>
            </a:pPr>
            <a:r>
              <a:rPr lang="en-GB" sz="2000" dirty="0"/>
              <a:t>Two one-day </a:t>
            </a:r>
            <a:r>
              <a:rPr lang="en-GB" sz="2000" b="1" dirty="0">
                <a:latin typeface="Calibri" panose="020F0502020204030204" pitchFamily="34" charset="0"/>
                <a:ea typeface="Calibri" panose="020F0502020204030204" pitchFamily="34" charset="0"/>
                <a:cs typeface="Arial" panose="020B0604020202020204" pitchFamily="34" charset="0"/>
              </a:rPr>
              <a:t>dissemination events </a:t>
            </a:r>
            <a:r>
              <a:rPr lang="en-GB" sz="2000" dirty="0"/>
              <a:t>are planned for countries </a:t>
            </a:r>
            <a:r>
              <a:rPr lang="en-GB" sz="2000" b="1" dirty="0">
                <a:solidFill>
                  <a:schemeClr val="accent5">
                    <a:lumMod val="50000"/>
                  </a:schemeClr>
                </a:solidFill>
                <a:latin typeface="Calibri" panose="020F0502020204030204" pitchFamily="34" charset="0"/>
                <a:ea typeface="Calibri" panose="020F0502020204030204" pitchFamily="34" charset="0"/>
                <a:cs typeface="Arial" panose="020B0604020202020204" pitchFamily="34" charset="0"/>
              </a:rPr>
              <a:t>in Europe </a:t>
            </a:r>
            <a:r>
              <a:rPr lang="en-GB" sz="2000" dirty="0"/>
              <a:t>(in January 2018 and January 2019)</a:t>
            </a:r>
            <a:r>
              <a:rPr lang="en-US" sz="2000" dirty="0"/>
              <a:t>. </a:t>
            </a:r>
          </a:p>
          <a:p>
            <a:pPr marL="452438" indent="-276225" algn="just" rtl="0">
              <a:spcAft>
                <a:spcPts val="600"/>
              </a:spcAft>
              <a:buClr>
                <a:schemeClr val="accent5">
                  <a:lumMod val="50000"/>
                </a:schemeClr>
              </a:buClr>
              <a:buFont typeface="Arial" panose="020B0604020202020204" pitchFamily="34" charset="0"/>
              <a:buChar char="•"/>
            </a:pPr>
            <a:endParaRPr lang="en-US" sz="20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340252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מלבן 2"/>
          <p:cNvSpPr/>
          <p:nvPr/>
        </p:nvSpPr>
        <p:spPr>
          <a:xfrm>
            <a:off x="2970436" y="1548383"/>
            <a:ext cx="3438314" cy="558743"/>
          </a:xfrm>
          <a:prstGeom prst="rect">
            <a:avLst/>
          </a:prstGeom>
        </p:spPr>
        <p:txBody>
          <a:bodyPr wrap="none">
            <a:spAutoFit/>
          </a:bodyPr>
          <a:lstStyle/>
          <a:p>
            <a:pPr algn="just" rtl="0">
              <a:lnSpc>
                <a:spcPct val="115000"/>
              </a:lnSpc>
              <a:spcAft>
                <a:spcPts val="600"/>
              </a:spcAft>
              <a:buClr>
                <a:schemeClr val="accent5">
                  <a:lumMod val="50000"/>
                </a:schemeClr>
              </a:buClr>
            </a:pPr>
            <a:r>
              <a:rPr lang="en-GB" sz="2800" b="1" dirty="0">
                <a:solidFill>
                  <a:schemeClr val="accent5">
                    <a:lumMod val="50000"/>
                  </a:schemeClr>
                </a:solidFill>
              </a:rPr>
              <a:t>Exploitation </a:t>
            </a:r>
            <a:r>
              <a:rPr lang="en-GB" sz="2800" b="1" dirty="0" smtClean="0">
                <a:solidFill>
                  <a:schemeClr val="accent5">
                    <a:lumMod val="50000"/>
                  </a:schemeClr>
                </a:solidFill>
              </a:rPr>
              <a:t>Activities</a:t>
            </a:r>
            <a:endParaRPr lang="en-US" sz="2800" b="1" dirty="0">
              <a:solidFill>
                <a:schemeClr val="accent5">
                  <a:lumMod val="50000"/>
                </a:schemeClr>
              </a:solidFill>
            </a:endParaRPr>
          </a:p>
        </p:txBody>
      </p:sp>
      <p:sp>
        <p:nvSpPr>
          <p:cNvPr id="5" name="מלבן 4"/>
          <p:cNvSpPr/>
          <p:nvPr/>
        </p:nvSpPr>
        <p:spPr>
          <a:xfrm>
            <a:off x="882204" y="2268463"/>
            <a:ext cx="9022102" cy="5241435"/>
          </a:xfrm>
          <a:prstGeom prst="rect">
            <a:avLst/>
          </a:prstGeom>
        </p:spPr>
        <p:txBody>
          <a:bodyPr wrap="square">
            <a:spAutoFit/>
          </a:bodyPr>
          <a:lstStyle/>
          <a:p>
            <a:pPr algn="just" rtl="0">
              <a:lnSpc>
                <a:spcPct val="115000"/>
              </a:lnSpc>
              <a:spcAft>
                <a:spcPts val="600"/>
              </a:spcAft>
            </a:pPr>
            <a:r>
              <a:rPr lang="en-GB" sz="2200" b="1" dirty="0" smtClean="0">
                <a:ea typeface="Calibri" panose="020F0502020204030204" pitchFamily="34" charset="0"/>
                <a:cs typeface="Arial" panose="020B0604020202020204" pitchFamily="34" charset="0"/>
              </a:rPr>
              <a:t>Exploitation means </a:t>
            </a:r>
            <a:r>
              <a:rPr lang="en-GB" sz="2200" b="1" dirty="0">
                <a:ea typeface="Calibri" panose="020F0502020204030204" pitchFamily="34" charset="0"/>
                <a:cs typeface="Arial" panose="020B0604020202020204" pitchFamily="34" charset="0"/>
              </a:rPr>
              <a:t>the broad and sustained adoption of the MIT model </a:t>
            </a:r>
            <a:r>
              <a:rPr lang="en-GB" sz="2200" b="1" dirty="0" smtClean="0">
                <a:ea typeface="Calibri" panose="020F0502020204030204" pitchFamily="34" charset="0"/>
                <a:cs typeface="Arial" panose="020B0604020202020204" pitchFamily="34" charset="0"/>
              </a:rPr>
              <a:t>on the </a:t>
            </a:r>
            <a:r>
              <a:rPr lang="en-GB" sz="2200" b="1" dirty="0">
                <a:ea typeface="Calibri" panose="020F0502020204030204" pitchFamily="34" charset="0"/>
                <a:cs typeface="Arial" panose="020B0604020202020204" pitchFamily="34" charset="0"/>
              </a:rPr>
              <a:t>national level. We suggest the following</a:t>
            </a:r>
            <a:r>
              <a:rPr lang="en-GB" sz="2200" b="1" dirty="0" smtClean="0">
                <a:ea typeface="Calibri" panose="020F0502020204030204" pitchFamily="34" charset="0"/>
                <a:cs typeface="Arial" panose="020B0604020202020204" pitchFamily="34" charset="0"/>
              </a:rPr>
              <a:t>:</a:t>
            </a:r>
          </a:p>
          <a:p>
            <a:pPr marL="342900" indent="-342900" algn="just" rtl="0">
              <a:spcAft>
                <a:spcPts val="600"/>
              </a:spcAft>
              <a:buClr>
                <a:schemeClr val="accent5">
                  <a:lumMod val="50000"/>
                </a:schemeClr>
              </a:buClr>
              <a:buSzPct val="110000"/>
              <a:buFont typeface="Arial" panose="020B0604020202020204" pitchFamily="34" charset="0"/>
              <a:buChar char="•"/>
            </a:pPr>
            <a:r>
              <a:rPr lang="en-GB" sz="2200" dirty="0"/>
              <a:t>Establishing a special </a:t>
            </a:r>
            <a:r>
              <a:rPr lang="en-GB" sz="2200" dirty="0" smtClean="0"/>
              <a:t>forum </a:t>
            </a:r>
            <a:r>
              <a:rPr lang="en-GB" sz="2200" dirty="0"/>
              <a:t>with representatives of all the partners, of other HEIs, schools, </a:t>
            </a:r>
            <a:r>
              <a:rPr lang="en-GB" sz="2200" dirty="0" smtClean="0"/>
              <a:t>policymakers, </a:t>
            </a:r>
            <a:r>
              <a:rPr lang="en-GB" sz="2200" dirty="0"/>
              <a:t>and other </a:t>
            </a:r>
            <a:r>
              <a:rPr lang="en-GB" sz="2200" dirty="0" smtClean="0"/>
              <a:t>stakeholders – </a:t>
            </a:r>
            <a:r>
              <a:rPr lang="en-GB" sz="2200" b="1" dirty="0" smtClean="0">
                <a:ea typeface="Calibri" panose="020F0502020204030204" pitchFamily="34" charset="0"/>
                <a:cs typeface="Arial" panose="020B0604020202020204" pitchFamily="34" charset="0"/>
              </a:rPr>
              <a:t>An Advisory Board</a:t>
            </a:r>
            <a:r>
              <a:rPr lang="en-GB" sz="2200" dirty="0" smtClean="0">
                <a:ea typeface="Calibri" panose="020F0502020204030204" pitchFamily="34" charset="0"/>
                <a:cs typeface="Arial" panose="020B0604020202020204" pitchFamily="34" charset="0"/>
              </a:rPr>
              <a:t> (mistakenly referred as “Steering Committee” in the project’s proposal)</a:t>
            </a:r>
            <a:r>
              <a:rPr lang="en-GB" sz="2200" b="1" dirty="0" smtClean="0">
                <a:ea typeface="Calibri" panose="020F0502020204030204" pitchFamily="34" charset="0"/>
                <a:cs typeface="Arial" panose="020B0604020202020204" pitchFamily="34" charset="0"/>
              </a:rPr>
              <a:t> </a:t>
            </a:r>
            <a:r>
              <a:rPr lang="en-GB" sz="2200" b="1" dirty="0">
                <a:ea typeface="Calibri" panose="020F0502020204030204" pitchFamily="34" charset="0"/>
                <a:cs typeface="Arial" panose="020B0604020202020204" pitchFamily="34" charset="0"/>
              </a:rPr>
              <a:t>has been </a:t>
            </a:r>
            <a:r>
              <a:rPr lang="en-GB" sz="2200" b="1" dirty="0" smtClean="0">
                <a:ea typeface="Calibri" panose="020F0502020204030204" pitchFamily="34" charset="0"/>
                <a:cs typeface="Arial" panose="020B0604020202020204" pitchFamily="34" charset="0"/>
              </a:rPr>
              <a:t>established</a:t>
            </a:r>
            <a:r>
              <a:rPr lang="en-GB" sz="2200" dirty="0"/>
              <a:t>, </a:t>
            </a:r>
            <a:r>
              <a:rPr lang="en-GB" sz="2200" dirty="0" smtClean="0"/>
              <a:t>gathering for the first time on April 23</a:t>
            </a:r>
            <a:r>
              <a:rPr lang="en-GB" sz="2200" baseline="30000" dirty="0" smtClean="0"/>
              <a:t>rd</a:t>
            </a:r>
            <a:r>
              <a:rPr lang="en-GB" sz="2200" dirty="0" smtClean="0"/>
              <a:t>. </a:t>
            </a:r>
          </a:p>
          <a:p>
            <a:pPr marL="342900" indent="-342900" algn="just" rtl="0">
              <a:spcAft>
                <a:spcPts val="600"/>
              </a:spcAft>
              <a:buClr>
                <a:schemeClr val="accent5">
                  <a:lumMod val="50000"/>
                </a:schemeClr>
              </a:buClr>
              <a:buSzPct val="110000"/>
              <a:buFont typeface="Arial" panose="020B0604020202020204" pitchFamily="34" charset="0"/>
              <a:buChar char="•"/>
            </a:pPr>
            <a:r>
              <a:rPr lang="en-GB" sz="2200" dirty="0" smtClean="0"/>
              <a:t>Implementing the </a:t>
            </a:r>
            <a:r>
              <a:rPr lang="en-GB" sz="2200" dirty="0"/>
              <a:t>MIT model in the “Academy-Classroom Partnership” jointly run by the Ministry of Education and the teacher-training HEIs in </a:t>
            </a:r>
            <a:r>
              <a:rPr lang="en-GB" sz="2200" dirty="0" smtClean="0"/>
              <a:t>Israel – </a:t>
            </a:r>
            <a:r>
              <a:rPr lang="en-GB" sz="2200" b="1" dirty="0">
                <a:solidFill>
                  <a:schemeClr val="accent5">
                    <a:lumMod val="50000"/>
                  </a:schemeClr>
                </a:solidFill>
                <a:ea typeface="Calibri" panose="020F0502020204030204" pitchFamily="34" charset="0"/>
                <a:cs typeface="Arial" panose="020B0604020202020204" pitchFamily="34" charset="0"/>
              </a:rPr>
              <a:t>In progress</a:t>
            </a:r>
            <a:r>
              <a:rPr lang="en-GB" sz="2200" b="1" dirty="0" smtClean="0">
                <a:solidFill>
                  <a:schemeClr val="accent5">
                    <a:lumMod val="50000"/>
                  </a:schemeClr>
                </a:solidFill>
                <a:ea typeface="Calibri" panose="020F0502020204030204" pitchFamily="34" charset="0"/>
                <a:cs typeface="Arial" panose="020B0604020202020204" pitchFamily="34" charset="0"/>
              </a:rPr>
              <a:t>.</a:t>
            </a:r>
            <a:endParaRPr lang="en-GB" sz="2200" b="1" dirty="0" smtClean="0">
              <a:solidFill>
                <a:srgbClr val="FF0000"/>
              </a:solidFill>
              <a:ea typeface="Calibri" panose="020F0502020204030204" pitchFamily="34" charset="0"/>
              <a:cs typeface="Arial" panose="020B0604020202020204" pitchFamily="34" charset="0"/>
            </a:endParaRPr>
          </a:p>
          <a:p>
            <a:pPr marL="342900" indent="-342900" algn="just" rtl="0">
              <a:spcAft>
                <a:spcPts val="600"/>
              </a:spcAft>
              <a:buClr>
                <a:schemeClr val="accent5">
                  <a:lumMod val="50000"/>
                </a:schemeClr>
              </a:buClr>
              <a:buSzPct val="110000"/>
              <a:buFont typeface="Arial" panose="020B0604020202020204" pitchFamily="34" charset="0"/>
              <a:buChar char="•"/>
            </a:pPr>
            <a:r>
              <a:rPr lang="en-GB" sz="2200" dirty="0"/>
              <a:t>Exploitation in the HEIs. The project also focuses at the necessary “</a:t>
            </a:r>
            <a:r>
              <a:rPr lang="en-GB" sz="2200" dirty="0" err="1"/>
              <a:t>academisation</a:t>
            </a:r>
            <a:r>
              <a:rPr lang="en-GB" sz="2200" dirty="0"/>
              <a:t>” of its subject, introducing it into the HEI’s curricula -  </a:t>
            </a:r>
            <a:r>
              <a:rPr lang="en-GB" sz="2200" b="1" dirty="0">
                <a:solidFill>
                  <a:schemeClr val="accent5">
                    <a:lumMod val="50000"/>
                  </a:schemeClr>
                </a:solidFill>
                <a:ea typeface="Calibri" panose="020F0502020204030204" pitchFamily="34" charset="0"/>
                <a:cs typeface="Arial" panose="020B0604020202020204" pitchFamily="34" charset="0"/>
              </a:rPr>
              <a:t>most of the HEIs planned a new course based on the PROTEACH agenda that will be running at 2018</a:t>
            </a:r>
            <a:r>
              <a:rPr lang="en-GB" sz="2200" dirty="0"/>
              <a:t>.</a:t>
            </a:r>
          </a:p>
          <a:p>
            <a:pPr marL="342900" indent="-342900" algn="just" rtl="0">
              <a:spcAft>
                <a:spcPts val="600"/>
              </a:spcAft>
              <a:buClr>
                <a:schemeClr val="accent5">
                  <a:lumMod val="50000"/>
                </a:schemeClr>
              </a:buClr>
              <a:buSzPct val="110000"/>
              <a:buFont typeface="Arial" panose="020B0604020202020204" pitchFamily="34" charset="0"/>
              <a:buChar char="•"/>
            </a:pPr>
            <a:endParaRPr lang="en-GB" sz="2200" b="1" dirty="0">
              <a:solidFill>
                <a:schemeClr val="accent5">
                  <a:lumMod val="50000"/>
                </a:schemeClr>
              </a:solidFill>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07559613"/>
      </p:ext>
    </p:extLst>
  </p:cSld>
  <p:clrMapOvr>
    <a:masterClrMapping/>
  </p:clrMapOvr>
  <p:timing>
    <p:tnLst>
      <p:par>
        <p:cTn id="1" dur="indefinite" restart="never" nodeType="tmRoot"/>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7485</TotalTime>
  <Words>1591</Words>
  <Application>Microsoft Office PowerPoint</Application>
  <PresentationFormat>Custom</PresentationFormat>
  <Paragraphs>280</Paragraphs>
  <Slides>18</Slides>
  <Notes>18</Notes>
  <HiddenSlides>0</HiddenSlides>
  <MMClips>0</MMClips>
  <ScaleCrop>false</ScaleCrop>
  <HeadingPairs>
    <vt:vector size="4" baseType="variant">
      <vt:variant>
        <vt:lpstr>Theme</vt:lpstr>
      </vt:variant>
      <vt:variant>
        <vt:i4>2</vt:i4>
      </vt:variant>
      <vt:variant>
        <vt:lpstr>Slide Titles</vt:lpstr>
      </vt:variant>
      <vt:variant>
        <vt:i4>18</vt:i4>
      </vt:variant>
    </vt:vector>
  </HeadingPairs>
  <TitlesOfParts>
    <vt:vector size="20" baseType="lpstr">
      <vt:lpstr>ערכת נושא Office</vt:lpstr>
      <vt:lpstr>1_ערכת נושא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adi</dc:creator>
  <cp:lastModifiedBy>ראומה</cp:lastModifiedBy>
  <cp:revision>321</cp:revision>
  <dcterms:created xsi:type="dcterms:W3CDTF">2015-06-07T05:51:02Z</dcterms:created>
  <dcterms:modified xsi:type="dcterms:W3CDTF">2017-06-22T12:51:18Z</dcterms:modified>
</cp:coreProperties>
</file>