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2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7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8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50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3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74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025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5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398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74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558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690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9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26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8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31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65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0080C3-9513-4532-BC8B-15F7DAFC5747}" type="datetimeFigureOut">
              <a:rPr lang="he-IL" smtClean="0"/>
              <a:t>כ"ב/אייר/תשע"ז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87219B-10FC-4835-9246-5554B58D191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652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19454" y="2145662"/>
            <a:ext cx="11801855" cy="3096898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he-IL" dirty="0" smtClean="0">
                <a:solidFill>
                  <a:srgbClr val="002060"/>
                </a:solidFill>
                <a:latin typeface="+mn-lt"/>
              </a:rPr>
            </a:br>
            <a:r>
              <a:rPr lang="he-IL" dirty="0">
                <a:solidFill>
                  <a:srgbClr val="002060"/>
                </a:solidFill>
                <a:latin typeface="+mn-lt"/>
              </a:rPr>
              <a:t/>
            </a:r>
            <a:br>
              <a:rPr lang="he-IL" dirty="0">
                <a:solidFill>
                  <a:srgbClr val="002060"/>
                </a:solidFill>
                <a:latin typeface="+mn-lt"/>
              </a:rPr>
            </a:br>
            <a:r>
              <a:rPr lang="he-IL" dirty="0" smtClean="0">
                <a:solidFill>
                  <a:srgbClr val="002060"/>
                </a:solidFill>
                <a:latin typeface="+mn-lt"/>
              </a:rPr>
              <a:t>שיתופי פעולה בין תכנית </a:t>
            </a:r>
            <a:br>
              <a:rPr lang="he-IL" dirty="0" smtClean="0">
                <a:solidFill>
                  <a:srgbClr val="002060"/>
                </a:solidFill>
                <a:latin typeface="+mn-lt"/>
              </a:rPr>
            </a:br>
            <a:r>
              <a:rPr lang="he-IL" dirty="0" smtClean="0">
                <a:solidFill>
                  <a:srgbClr val="002060"/>
                </a:solidFill>
                <a:latin typeface="+mn-lt"/>
              </a:rPr>
              <a:t>אקדמיה-כיתה לבין דגמי ה-</a:t>
            </a:r>
            <a:br>
              <a:rPr lang="he-IL" dirty="0" smtClean="0">
                <a:solidFill>
                  <a:srgbClr val="002060"/>
                </a:solidFill>
                <a:latin typeface="+mn-lt"/>
              </a:rPr>
            </a:br>
            <a:r>
              <a:rPr lang="en-US" dirty="0" smtClean="0">
                <a:solidFill>
                  <a:srgbClr val="002060"/>
                </a:solidFill>
                <a:latin typeface="+mn-lt"/>
              </a:rPr>
              <a:t>MIT’s</a:t>
            </a:r>
            <a:r>
              <a:rPr lang="he-IL" dirty="0" smtClean="0">
                <a:solidFill>
                  <a:srgbClr val="002060"/>
                </a:solidFill>
                <a:latin typeface="+mn-lt"/>
              </a:rPr>
              <a:t> למורים מתחילים</a:t>
            </a:r>
            <a:br>
              <a:rPr lang="he-IL" dirty="0" smtClean="0">
                <a:solidFill>
                  <a:srgbClr val="002060"/>
                </a:solidFill>
                <a:latin typeface="+mn-lt"/>
              </a:rPr>
            </a:br>
            <a:r>
              <a:rPr lang="he-IL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he-IL" dirty="0" smtClean="0">
                <a:solidFill>
                  <a:srgbClr val="002060"/>
                </a:solidFill>
                <a:latin typeface="+mn-lt"/>
              </a:rPr>
            </a:br>
            <a:r>
              <a:rPr lang="he-IL" sz="3600" dirty="0" smtClean="0">
                <a:solidFill>
                  <a:srgbClr val="002060"/>
                </a:solidFill>
                <a:latin typeface="+mn-lt"/>
              </a:rPr>
              <a:t>ד"ר דליה עמנואל וגיל חדש</a:t>
            </a:r>
            <a:endParaRPr lang="he-IL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736086" y="4059936"/>
            <a:ext cx="6768593" cy="1609347"/>
          </a:xfrm>
        </p:spPr>
        <p:txBody>
          <a:bodyPr/>
          <a:lstStyle/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731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8448" y="0"/>
            <a:ext cx="10058400" cy="1450757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rgbClr val="002060"/>
                </a:solidFill>
              </a:rPr>
              <a:t>מטרות משותפות לפיתוח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24256" y="1060704"/>
            <a:ext cx="11253216" cy="5492496"/>
          </a:xfrm>
        </p:spPr>
        <p:txBody>
          <a:bodyPr>
            <a:normAutofit fontScale="25000" lnSpcReduction="20000"/>
          </a:bodyPr>
          <a:lstStyle/>
          <a:p>
            <a:pPr lvl="1" indent="-68262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sz="9200" dirty="0" smtClean="0">
                <a:solidFill>
                  <a:schemeClr val="accent3">
                    <a:lumMod val="75000"/>
                  </a:schemeClr>
                </a:solidFill>
                <a:cs typeface="+mj-cs"/>
              </a:rPr>
              <a:t>הידוק הרצף המקצועי מן ההכשרה (בדגם הקליני של אקדמיה-כיתה)  אל השתלבות מיטבית בתוך  בית הספר, מתוך כוונה לקדם את:</a:t>
            </a:r>
          </a:p>
          <a:p>
            <a:pPr marL="742950" indent="-40322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tabLst>
                <a:tab pos="742950" algn="l"/>
              </a:tabLst>
            </a:pPr>
            <a:r>
              <a:rPr lang="he-IL" sz="9600" dirty="0" smtClean="0">
                <a:cs typeface="+mj-cs"/>
              </a:rPr>
              <a:t>יכולתם ומסוגלותם  של הסטודנטים להוראה להתמודד עם אתגרים ההוראה באופן איכותי, בהיבט ה: אישי, מקצועי-תוכני, חברתי וארגוני - לקראת כניסתם כמורים חדשים למערכת  החינוכית, והשתלבות במערכת לאורך זמן.</a:t>
            </a:r>
          </a:p>
          <a:p>
            <a:pPr marL="742950" indent="-40322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tabLst>
                <a:tab pos="742950" algn="l"/>
              </a:tabLst>
            </a:pPr>
            <a:r>
              <a:rPr lang="he-IL" sz="9600" dirty="0" smtClean="0">
                <a:cs typeface="+mj-cs"/>
              </a:rPr>
              <a:t>ביסוס זהותם ותפיסת תפקידם של  הסטודנטים והמורים המתחילים  המכוונים ליזום ולהשפיע, באמצעות כישוריהם ו"קולם האישי",   הן לגבי תלמידיהם ועמיתיהם (מן ההכשרה/הכיתה/הצוות) והן על המערכת החינוכית-קהילתית בה הם מעורבים.</a:t>
            </a:r>
          </a:p>
          <a:p>
            <a:pPr marL="742950" indent="-403225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tabLst>
                <a:tab pos="742950" algn="l"/>
              </a:tabLst>
            </a:pPr>
            <a:r>
              <a:rPr lang="he-IL" sz="9600" dirty="0" smtClean="0">
                <a:cs typeface="+mj-cs"/>
              </a:rPr>
              <a:t>פיתח דגמי חניכה ותמיכה מועילים, לסטודנטים ולמורים החדשים, המבוססים על  תהליך הכשרה ופיתוח מקצועי של המורים המכשירים והמורים החונכים המעורבים בתכניות. </a:t>
            </a:r>
          </a:p>
          <a:p>
            <a:pPr marL="854075" indent="-622300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9600" dirty="0" smtClean="0">
                <a:cs typeface="+mj-cs"/>
              </a:rPr>
              <a:t> </a:t>
            </a:r>
          </a:p>
          <a:p>
            <a:pPr marL="854075" indent="-622300">
              <a:lnSpc>
                <a:spcPct val="150000"/>
              </a:lnSpc>
              <a:buNone/>
              <a:tabLst>
                <a:tab pos="742950" algn="l"/>
              </a:tabLst>
            </a:pPr>
            <a:endParaRPr lang="he-IL" sz="6400" dirty="0" smtClean="0"/>
          </a:p>
          <a:p>
            <a:pPr marL="854075" indent="-622300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6400" dirty="0" smtClean="0"/>
              <a:t>    </a:t>
            </a:r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6400" dirty="0"/>
              <a:t> </a:t>
            </a:r>
            <a:r>
              <a:rPr lang="he-IL" sz="6400" dirty="0" smtClean="0"/>
              <a:t>      </a:t>
            </a:r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endParaRPr lang="he-IL" sz="6400" dirty="0" smtClean="0"/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endParaRPr lang="he-IL" sz="6400" dirty="0" smtClean="0"/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6400" dirty="0" smtClean="0"/>
              <a:t> </a:t>
            </a:r>
          </a:p>
          <a:p>
            <a:pPr marL="341313" indent="-341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 smtClean="0"/>
              <a:t>פיתוח מסגרות תמיכה והכנה של פרחי הוראה לקראת</a:t>
            </a:r>
          </a:p>
          <a:p>
            <a:pPr marL="341313" indent="-341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478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86256" y="176875"/>
            <a:ext cx="10058400" cy="1450757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rgbClr val="002060"/>
                </a:solidFill>
              </a:rPr>
              <a:t>מטרות משותפות לפיתוח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9872" y="1365504"/>
            <a:ext cx="11265408" cy="5492496"/>
          </a:xfrm>
        </p:spPr>
        <p:txBody>
          <a:bodyPr>
            <a:normAutofit fontScale="25000" lnSpcReduction="20000"/>
          </a:bodyPr>
          <a:lstStyle/>
          <a:p>
            <a:pPr marL="974725" indent="-511175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11200" dirty="0" smtClean="0">
                <a:cs typeface="+mj-cs"/>
              </a:rPr>
              <a:t>ד</a:t>
            </a:r>
            <a:r>
              <a:rPr lang="he-IL" sz="11200" dirty="0">
                <a:cs typeface="+mj-cs"/>
              </a:rPr>
              <a:t>. </a:t>
            </a:r>
            <a:r>
              <a:rPr lang="he-IL" sz="11200" dirty="0" smtClean="0">
                <a:cs typeface="+mj-cs"/>
              </a:rPr>
              <a:t> פיתוח </a:t>
            </a:r>
            <a:r>
              <a:rPr lang="he-IL" sz="11200" dirty="0">
                <a:cs typeface="+mj-cs"/>
              </a:rPr>
              <a:t>מסגרות תמיכה משותפות  לסטודנטים ולמורים מתחילים במסגרת ה- </a:t>
            </a:r>
            <a:r>
              <a:rPr lang="en-US" sz="11200" dirty="0" smtClean="0">
                <a:cs typeface="+mj-cs"/>
              </a:rPr>
              <a:t> MIT’s   </a:t>
            </a:r>
            <a:r>
              <a:rPr lang="he-IL" sz="11200" dirty="0">
                <a:cs typeface="+mj-cs"/>
              </a:rPr>
              <a:t>לקידום קהילות למידה התומכות בתהליכי היוועצות, השתלבות ולמידה,  בתוך הפרקטיקה </a:t>
            </a:r>
            <a:r>
              <a:rPr lang="he-IL" sz="11200" dirty="0" smtClean="0">
                <a:cs typeface="+mj-cs"/>
              </a:rPr>
              <a:t>ההוראתית המתייחסת להתנסות, לסטאז' ולשנה א'.</a:t>
            </a:r>
            <a:endParaRPr lang="he-IL" sz="11200" dirty="0">
              <a:cs typeface="+mj-cs"/>
            </a:endParaRPr>
          </a:p>
          <a:p>
            <a:pPr marL="974725" indent="-511175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11200" dirty="0">
                <a:cs typeface="+mj-cs"/>
              </a:rPr>
              <a:t>ה. </a:t>
            </a:r>
            <a:r>
              <a:rPr lang="he-IL" sz="11200" dirty="0" smtClean="0">
                <a:cs typeface="+mj-cs"/>
              </a:rPr>
              <a:t> העמקת </a:t>
            </a:r>
            <a:r>
              <a:rPr lang="he-IL" sz="11200" dirty="0">
                <a:cs typeface="+mj-cs"/>
              </a:rPr>
              <a:t>קשרי </a:t>
            </a:r>
            <a:r>
              <a:rPr lang="he-IL" sz="11200" dirty="0" smtClean="0">
                <a:cs typeface="+mj-cs"/>
              </a:rPr>
              <a:t>השותפות עם כל בעלי העניין  (בתי ספר, אקדמיה, מחוז, מטה, רשויות מקומיות) המעורבים  בתנאי התמיכה </a:t>
            </a:r>
            <a:r>
              <a:rPr lang="he-IL" sz="11200" dirty="0">
                <a:cs typeface="+mj-cs"/>
              </a:rPr>
              <a:t>בסטודנטים והמורים </a:t>
            </a:r>
            <a:r>
              <a:rPr lang="he-IL" sz="11200" dirty="0" smtClean="0">
                <a:cs typeface="+mj-cs"/>
              </a:rPr>
              <a:t>החדשים, </a:t>
            </a:r>
            <a:r>
              <a:rPr lang="he-IL" sz="11200" dirty="0">
                <a:cs typeface="+mj-cs"/>
              </a:rPr>
              <a:t>כיעד חשוב בפיתוח </a:t>
            </a:r>
            <a:r>
              <a:rPr lang="he-IL" sz="11200" dirty="0" smtClean="0">
                <a:cs typeface="+mj-cs"/>
              </a:rPr>
              <a:t>עתודת הון </a:t>
            </a:r>
            <a:r>
              <a:rPr lang="he-IL" sz="11200" dirty="0">
                <a:cs typeface="+mj-cs"/>
              </a:rPr>
              <a:t>הוראתי איכותי </a:t>
            </a:r>
            <a:r>
              <a:rPr lang="he-IL" sz="11200" dirty="0" smtClean="0">
                <a:cs typeface="+mj-cs"/>
              </a:rPr>
              <a:t>בהוראה.</a:t>
            </a:r>
            <a:endParaRPr lang="he-IL" sz="11200" dirty="0">
              <a:cs typeface="+mj-cs"/>
            </a:endParaRPr>
          </a:p>
          <a:p>
            <a:pPr marL="974725" indent="-511175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11200" dirty="0">
                <a:cs typeface="+mj-cs"/>
              </a:rPr>
              <a:t> </a:t>
            </a:r>
          </a:p>
          <a:p>
            <a:pPr marL="682625" indent="-341313">
              <a:lnSpc>
                <a:spcPct val="150000"/>
              </a:lnSpc>
              <a:buNone/>
              <a:tabLst>
                <a:tab pos="742950" algn="l"/>
              </a:tabLst>
            </a:pPr>
            <a:endParaRPr lang="he-IL" sz="9600" dirty="0" smtClean="0">
              <a:cs typeface="+mj-cs"/>
            </a:endParaRPr>
          </a:p>
          <a:p>
            <a:pPr marL="854075" indent="-622300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9600" dirty="0" smtClean="0">
                <a:cs typeface="+mj-cs"/>
              </a:rPr>
              <a:t> </a:t>
            </a:r>
          </a:p>
          <a:p>
            <a:pPr marL="854075" indent="-622300">
              <a:lnSpc>
                <a:spcPct val="150000"/>
              </a:lnSpc>
              <a:buNone/>
              <a:tabLst>
                <a:tab pos="742950" algn="l"/>
              </a:tabLst>
            </a:pPr>
            <a:endParaRPr lang="he-IL" sz="6400" dirty="0" smtClean="0"/>
          </a:p>
          <a:p>
            <a:pPr marL="854075" indent="-622300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6400" dirty="0" smtClean="0"/>
              <a:t>    </a:t>
            </a:r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6400" dirty="0"/>
              <a:t> </a:t>
            </a:r>
            <a:r>
              <a:rPr lang="he-IL" sz="6400" dirty="0" smtClean="0"/>
              <a:t>      </a:t>
            </a:r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endParaRPr lang="he-IL" sz="6400" dirty="0" smtClean="0"/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endParaRPr lang="he-IL" sz="6400" dirty="0" smtClean="0"/>
          </a:p>
          <a:p>
            <a:pPr marL="1146175" indent="-804863">
              <a:lnSpc>
                <a:spcPct val="150000"/>
              </a:lnSpc>
              <a:buNone/>
              <a:tabLst>
                <a:tab pos="742950" algn="l"/>
              </a:tabLst>
            </a:pPr>
            <a:r>
              <a:rPr lang="he-IL" sz="6400" dirty="0" smtClean="0"/>
              <a:t> </a:t>
            </a:r>
          </a:p>
          <a:p>
            <a:pPr marL="341313" indent="-341313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 smtClean="0"/>
              <a:t>פיתוח מסגרות תמיכה והכנה של פרחי הוראה לקראת</a:t>
            </a:r>
          </a:p>
          <a:p>
            <a:pPr marL="341313" indent="-341313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871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531028"/>
            <a:ext cx="9601196" cy="1303867"/>
          </a:xfrm>
        </p:spPr>
        <p:txBody>
          <a:bodyPr/>
          <a:lstStyle/>
          <a:p>
            <a:r>
              <a:rPr lang="he-IL" dirty="0" smtClean="0"/>
              <a:t>עקרונות פעולה המשותפים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0560" y="1694688"/>
            <a:ext cx="10753344" cy="4498848"/>
          </a:xfrm>
        </p:spPr>
        <p:txBody>
          <a:bodyPr>
            <a:normAutofit fontScale="47500" lnSpcReduction="20000"/>
          </a:bodyPr>
          <a:lstStyle/>
          <a:p>
            <a:pPr marL="463550" indent="-46355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e-IL" b="1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he-IL" sz="3900" dirty="0" smtClean="0">
                <a:solidFill>
                  <a:srgbClr val="002060"/>
                </a:solidFill>
                <a:cs typeface="+mj-cs"/>
              </a:rPr>
              <a:t>ביסוס </a:t>
            </a:r>
            <a:r>
              <a:rPr lang="he-IL" sz="3900" b="1" dirty="0" smtClean="0">
                <a:solidFill>
                  <a:srgbClr val="002060"/>
                </a:solidFill>
                <a:cs typeface="+mj-cs"/>
              </a:rPr>
              <a:t>גישה קלינית</a:t>
            </a:r>
            <a:r>
              <a:rPr lang="he-IL" sz="3900" dirty="0" smtClean="0">
                <a:solidFill>
                  <a:srgbClr val="002060"/>
                </a:solidFill>
                <a:cs typeface="+mj-cs"/>
              </a:rPr>
              <a:t>, מכוונת מעורבות רבה  בכיתה, בבית הספר ובלמידה מקצועית תוך מוסדית.</a:t>
            </a:r>
          </a:p>
          <a:p>
            <a:pPr marL="463550" indent="-46355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e-IL" sz="3900" b="1" dirty="0" smtClean="0">
                <a:solidFill>
                  <a:srgbClr val="002060"/>
                </a:solidFill>
                <a:cs typeface="+mj-cs"/>
              </a:rPr>
              <a:t>יצירת הדדיות ושיתוף בלמידה רב פנית</a:t>
            </a:r>
            <a:r>
              <a:rPr lang="he-IL" sz="3900" dirty="0" smtClean="0">
                <a:solidFill>
                  <a:srgbClr val="002060"/>
                </a:solidFill>
                <a:cs typeface="+mj-cs"/>
              </a:rPr>
              <a:t> הן בשלב ההכשרה והן בשלב הכניסה וההשתלבות בהוראה. הלמידה הן מהמורים הוותיקים והמנוסים והן מהסטודנטים והמורים החדשים המגלים סקרנות ומוטיבציה לתרום לאחרים.</a:t>
            </a:r>
          </a:p>
          <a:p>
            <a:pPr marL="463550" indent="-46355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e-IL" sz="3900" b="1" dirty="0" smtClean="0">
                <a:solidFill>
                  <a:srgbClr val="002060"/>
                </a:solidFill>
                <a:cs typeface="+mj-cs"/>
              </a:rPr>
              <a:t>מערבות  ושותפות בתהליכי קבלת החלטות.  </a:t>
            </a:r>
            <a:r>
              <a:rPr lang="he-IL" sz="3900" dirty="0" smtClean="0">
                <a:solidFill>
                  <a:srgbClr val="002060"/>
                </a:solidFill>
                <a:cs typeface="+mj-cs"/>
              </a:rPr>
              <a:t>גורמי אקדמיה-כיתה ישותפו בתהליכי קבלת החלטות הקשורות בסוגיות לגבי מקומם והשפעתם של הסטודנטים ושל המורים חדשים בעניינים הקשורים ליישום השותפות.</a:t>
            </a:r>
          </a:p>
          <a:p>
            <a:pPr marL="463550" indent="-463550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he-IL" sz="3900" b="1" dirty="0" smtClean="0">
                <a:solidFill>
                  <a:srgbClr val="002060"/>
                </a:solidFill>
                <a:cs typeface="+mj-cs"/>
              </a:rPr>
              <a:t>חקירה ורפלקציה אל תוך הפרקטיקה. </a:t>
            </a:r>
            <a:r>
              <a:rPr lang="he-IL" sz="3900" dirty="0" smtClean="0">
                <a:solidFill>
                  <a:srgbClr val="002060"/>
                </a:solidFill>
                <a:cs typeface="+mj-cs"/>
              </a:rPr>
              <a:t>במהלך הידוק הקשר עם תכנית אקדמיה-כיתה מדגישה התכנית את ההזדמנות להרפות ולבסס זמן לחקירה, תיעוד משוב  ורפלקציה אל תוך עולם המעשה והפקת משמעות לגביו.</a:t>
            </a:r>
          </a:p>
          <a:p>
            <a:pPr marL="463550" indent="-463550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he-IL" sz="3900" dirty="0" smtClean="0">
              <a:solidFill>
                <a:srgbClr val="002060"/>
              </a:solidFill>
              <a:cs typeface="+mj-cs"/>
            </a:endParaRPr>
          </a:p>
          <a:p>
            <a:pPr marL="463550" indent="-463550">
              <a:buFont typeface="Wingdings" panose="05000000000000000000" pitchFamily="2" charset="2"/>
              <a:buChar char="q"/>
            </a:pPr>
            <a:endParaRPr lang="he-IL" b="1" dirty="0">
              <a:solidFill>
                <a:srgbClr val="00206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495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7321" y="165268"/>
            <a:ext cx="9601196" cy="1303867"/>
          </a:xfrm>
        </p:spPr>
        <p:txBody>
          <a:bodyPr/>
          <a:lstStyle/>
          <a:p>
            <a:r>
              <a:rPr lang="he-IL" dirty="0" smtClean="0"/>
              <a:t>מסגרות ליישום בפועל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6448" y="1371598"/>
            <a:ext cx="11100815" cy="4895089"/>
          </a:xfrm>
        </p:spPr>
        <p:txBody>
          <a:bodyPr>
            <a:normAutofit fontScale="62500" lnSpcReduction="20000"/>
          </a:bodyPr>
          <a:lstStyle/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dirty="0" smtClean="0">
                <a:solidFill>
                  <a:srgbClr val="002060"/>
                </a:solidFill>
                <a:cs typeface="+mj-cs"/>
              </a:rPr>
              <a:t>חבירה למסגרת ולמעורבות </a:t>
            </a:r>
            <a:r>
              <a:rPr lang="he-IL" b="1" dirty="0" smtClean="0">
                <a:solidFill>
                  <a:srgbClr val="002060"/>
                </a:solidFill>
                <a:cs typeface="+mj-cs"/>
              </a:rPr>
              <a:t>בקבלת החלטות 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הקשורות ליצירת הרצף מן ההכשרה אל ההוראה (פורום ראשי תכניות)</a:t>
            </a: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solidFill>
                  <a:srgbClr val="002060"/>
                </a:solidFill>
                <a:cs typeface="+mj-cs"/>
              </a:rPr>
              <a:t>מעורבות תכנית אקדמיה-כיתה ומסגרות אקדמיות בפיתוח משותף של ה-</a:t>
            </a:r>
            <a:r>
              <a:rPr lang="en-US" b="1" dirty="0" smtClean="0">
                <a:solidFill>
                  <a:srgbClr val="002060"/>
                </a:solidFill>
                <a:cs typeface="+mj-cs"/>
              </a:rPr>
              <a:t>MIT’s</a:t>
            </a:r>
            <a:r>
              <a:rPr lang="en-US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dirty="0">
                <a:solidFill>
                  <a:srgbClr val="002060"/>
                </a:solidFill>
                <a:cs typeface="+mj-cs"/>
              </a:rPr>
              <a:t>	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תוך </a:t>
            </a:r>
            <a:r>
              <a:rPr lang="he-IL" dirty="0" err="1" smtClean="0">
                <a:solidFill>
                  <a:srgbClr val="002060"/>
                </a:solidFill>
                <a:cs typeface="+mj-cs"/>
              </a:rPr>
              <a:t>הנגשת</a:t>
            </a:r>
            <a:r>
              <a:rPr lang="he-IL" dirty="0">
                <a:solidFill>
                  <a:srgbClr val="002060"/>
                </a:solidFill>
                <a:cs typeface="+mj-cs"/>
              </a:rPr>
              <a:t> 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כל בעלי העניין מבית הספר, מן המוסדות האקדמיים, מטה הכשרה </a:t>
            </a:r>
            <a:r>
              <a:rPr lang="he-IL" dirty="0" err="1" smtClean="0">
                <a:solidFill>
                  <a:srgbClr val="002060"/>
                </a:solidFill>
                <a:cs typeface="+mj-cs"/>
              </a:rPr>
              <a:t>וסטא'ז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, ורשויות מקומיות ומחוז.</a:t>
            </a: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dirty="0" smtClean="0">
                <a:solidFill>
                  <a:srgbClr val="002060"/>
                </a:solidFill>
                <a:cs typeface="+mj-cs"/>
              </a:rPr>
              <a:t>פיתוח של </a:t>
            </a:r>
            <a:r>
              <a:rPr lang="he-IL" b="1" dirty="0" smtClean="0">
                <a:solidFill>
                  <a:srgbClr val="002060"/>
                </a:solidFill>
                <a:cs typeface="+mj-cs"/>
              </a:rPr>
              <a:t>מסגרות הכשרה  ופיתוח מקצועי משותפות למורים מכשירים וחונכים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, תוך יצירת זיקות הדוקות עם ה-</a:t>
            </a:r>
            <a:r>
              <a:rPr lang="en-US" dirty="0" smtClean="0">
                <a:solidFill>
                  <a:srgbClr val="002060"/>
                </a:solidFill>
                <a:cs typeface="+mj-cs"/>
              </a:rPr>
              <a:t>MIT’s</a:t>
            </a:r>
            <a:endParaRPr lang="he-IL" dirty="0" smtClean="0">
              <a:solidFill>
                <a:srgbClr val="002060"/>
              </a:solidFill>
              <a:cs typeface="+mj-cs"/>
            </a:endParaRP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solidFill>
                  <a:srgbClr val="002060"/>
                </a:solidFill>
                <a:cs typeface="+mj-cs"/>
              </a:rPr>
              <a:t>עידוד בפועל של יוזמות ונתיבי מעורבות והשפעה 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של סטודנטים ומורים מתחילים בהיבטים מגוונים המקדמים שינוי ושיפור ותהליכים פדגוגיים בביה"ס, בכיתה ובקהילה.</a:t>
            </a: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dirty="0">
                <a:solidFill>
                  <a:srgbClr val="002060"/>
                </a:solidFill>
                <a:cs typeface="+mj-cs"/>
              </a:rPr>
              <a:t>חשיבה </a:t>
            </a:r>
            <a:r>
              <a:rPr lang="he-IL" b="1" dirty="0">
                <a:solidFill>
                  <a:srgbClr val="002060"/>
                </a:solidFill>
                <a:cs typeface="+mj-cs"/>
              </a:rPr>
              <a:t>ותכנון משותף יש לגבי שינויים </a:t>
            </a:r>
            <a:r>
              <a:rPr lang="he-IL" dirty="0">
                <a:solidFill>
                  <a:srgbClr val="002060"/>
                </a:solidFill>
                <a:cs typeface="+mj-cs"/>
              </a:rPr>
              <a:t>בתכניות הכשרה וכניסה להוראה במסגרת הקמפוסים האקדמיים</a:t>
            </a:r>
            <a:r>
              <a:rPr lang="he-IL" dirty="0">
                <a:solidFill>
                  <a:srgbClr val="002060"/>
                </a:solidFill>
              </a:rPr>
              <a:t>.</a:t>
            </a: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dirty="0" smtClean="0">
                <a:solidFill>
                  <a:srgbClr val="002060"/>
                </a:solidFill>
                <a:cs typeface="+mj-cs"/>
              </a:rPr>
              <a:t>מעורבות משותפת </a:t>
            </a:r>
            <a:r>
              <a:rPr lang="he-IL" b="1" dirty="0" smtClean="0">
                <a:solidFill>
                  <a:srgbClr val="002060"/>
                </a:solidFill>
                <a:cs typeface="+mj-cs"/>
              </a:rPr>
              <a:t>במתן מידע והפצתו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, לבעלי העניין במוסדות האקדמיים במחוזות ובדרגי הפיקוח והרשות המקומית לגבי  דגמי אקדמיה-כיתה ודגמי ה-</a:t>
            </a:r>
            <a:r>
              <a:rPr lang="en-US" dirty="0" smtClean="0">
                <a:solidFill>
                  <a:srgbClr val="002060"/>
                </a:solidFill>
                <a:cs typeface="+mj-cs"/>
              </a:rPr>
              <a:t>MITs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 </a:t>
            </a: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he-IL" b="1" dirty="0" smtClean="0">
                <a:solidFill>
                  <a:srgbClr val="002060"/>
                </a:solidFill>
                <a:cs typeface="+mj-cs"/>
              </a:rPr>
              <a:t>ניהול מעקב, משוב </a:t>
            </a:r>
            <a:r>
              <a:rPr lang="he-IL" dirty="0" smtClean="0">
                <a:solidFill>
                  <a:srgbClr val="002060"/>
                </a:solidFill>
                <a:cs typeface="+mj-cs"/>
              </a:rPr>
              <a:t> וליווי משותף לגבי תהליכי הסתגלות של הסטודנטים, בזמן ההתנסות המעשית, ועם הכניסה לסטאז' - למידה מדגמי הצלחה או תורפה.</a:t>
            </a: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he-IL" dirty="0" smtClean="0">
              <a:solidFill>
                <a:srgbClr val="002060"/>
              </a:solidFill>
              <a:cs typeface="+mj-cs"/>
            </a:endParaRPr>
          </a:p>
          <a:p>
            <a:pPr marL="512763" indent="-512763">
              <a:lnSpc>
                <a:spcPct val="160000"/>
              </a:lnSpc>
              <a:buClr>
                <a:srgbClr val="002060"/>
              </a:buClr>
              <a:buFont typeface="Wingdings" panose="05000000000000000000" pitchFamily="2" charset="2"/>
              <a:buChar char="q"/>
            </a:pPr>
            <a:endParaRPr lang="he-IL" dirty="0" smtClean="0">
              <a:cs typeface="+mj-cs"/>
            </a:endParaRPr>
          </a:p>
          <a:p>
            <a:pPr marL="512763" indent="-512763">
              <a:buFont typeface="Wingdings" panose="05000000000000000000" pitchFamily="2" charset="2"/>
              <a:buChar char="q"/>
            </a:pP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6443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946</TotalTime>
  <Words>355</Words>
  <Application>Microsoft Office PowerPoint</Application>
  <PresentationFormat>Custom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אורגני</vt:lpstr>
      <vt:lpstr>  שיתופי פעולה בין תכנית  אקדמיה-כיתה לבין דגמי ה- MIT’s למורים מתחילים  ד"ר דליה עמנואל וגיל חדש</vt:lpstr>
      <vt:lpstr>מטרות משותפות לפיתוח</vt:lpstr>
      <vt:lpstr>מטרות משותפות לפיתוח</vt:lpstr>
      <vt:lpstr>עקרונות פעולה המשותפים</vt:lpstr>
      <vt:lpstr>מסגרות ליישום בפועל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שיתופי פעולה בין החממות לתכנית אקדמיה-כיתה</dc:title>
  <dc:creator>דליה</dc:creator>
  <cp:lastModifiedBy>ראומה</cp:lastModifiedBy>
  <cp:revision>39</cp:revision>
  <cp:lastPrinted>2017-05-17T21:03:30Z</cp:lastPrinted>
  <dcterms:created xsi:type="dcterms:W3CDTF">2017-05-17T05:22:50Z</dcterms:created>
  <dcterms:modified xsi:type="dcterms:W3CDTF">2017-05-18T06:43:16Z</dcterms:modified>
</cp:coreProperties>
</file>