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69" r:id="rId2"/>
    <p:sldId id="258" r:id="rId3"/>
    <p:sldId id="257" r:id="rId4"/>
    <p:sldId id="260" r:id="rId5"/>
    <p:sldId id="262" r:id="rId6"/>
    <p:sldId id="264" r:id="rId7"/>
    <p:sldId id="263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2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3B913-F205-4941-9136-622E8428BBED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DBDF7DAA-618C-441A-BB86-5CCD3C746D26}">
      <dgm:prSet phldrT="[Text]" custT="1"/>
      <dgm:spPr/>
      <dgm:t>
        <a:bodyPr/>
        <a:lstStyle/>
        <a:p>
          <a:pPr rtl="1"/>
          <a:r>
            <a:rPr lang="he-IL" sz="1800" b="1" dirty="0" smtClean="0"/>
            <a:t>חונכים</a:t>
          </a:r>
          <a:endParaRPr lang="he-IL" sz="1800" b="1" dirty="0"/>
        </a:p>
      </dgm:t>
    </dgm:pt>
    <dgm:pt modelId="{F73F1C0B-AC24-4732-B0F9-C70F406151E9}">
      <dgm:prSet phldrT="[Text]" custT="1"/>
      <dgm:spPr/>
      <dgm:t>
        <a:bodyPr/>
        <a:lstStyle/>
        <a:p>
          <a:pPr rtl="1"/>
          <a:r>
            <a:rPr lang="he-IL" sz="2800" b="1" dirty="0" smtClean="0"/>
            <a:t>קובעי מדיניות</a:t>
          </a:r>
          <a:endParaRPr lang="he-IL" sz="2800" b="1" dirty="0"/>
        </a:p>
      </dgm:t>
    </dgm:pt>
    <dgm:pt modelId="{22B97AFC-91DB-4648-A193-36B3F4B8DBAF}">
      <dgm:prSet phldrT="[Text]" custT="1"/>
      <dgm:spPr/>
      <dgm:t>
        <a:bodyPr/>
        <a:lstStyle/>
        <a:p>
          <a:pPr rtl="1"/>
          <a:r>
            <a:rPr lang="he-IL" sz="1800" b="1" dirty="0" smtClean="0"/>
            <a:t>אקדמיה</a:t>
          </a:r>
          <a:endParaRPr lang="he-IL" sz="1800" b="1" dirty="0"/>
        </a:p>
      </dgm:t>
    </dgm:pt>
    <dgm:pt modelId="{F23B1033-EB6F-4B38-8255-3F18D2FFCAEB}">
      <dgm:prSet phldrT="[Text]" custT="1"/>
      <dgm:spPr/>
      <dgm:t>
        <a:bodyPr/>
        <a:lstStyle/>
        <a:p>
          <a:pPr rtl="1"/>
          <a:r>
            <a:rPr lang="he-IL" sz="2400" b="1" dirty="0" smtClean="0"/>
            <a:t>צוות בית הספר</a:t>
          </a:r>
          <a:endParaRPr lang="he-IL" sz="2400" b="1" dirty="0"/>
        </a:p>
      </dgm:t>
    </dgm:pt>
    <dgm:pt modelId="{569B7559-74CE-4AA1-B21F-5A0DB8EABFE8}">
      <dgm:prSet phldrT="[Text]" custT="1"/>
      <dgm:spPr>
        <a:solidFill>
          <a:schemeClr val="tx2"/>
        </a:solidFill>
      </dgm:spPr>
      <dgm:t>
        <a:bodyPr/>
        <a:lstStyle/>
        <a:p>
          <a:pPr rtl="1"/>
          <a:r>
            <a:rPr lang="he-IL" sz="4000" dirty="0" smtClean="0"/>
            <a:t>מתמחים</a:t>
          </a:r>
          <a:endParaRPr lang="he-IL" sz="4000" dirty="0"/>
        </a:p>
      </dgm:t>
    </dgm:pt>
    <dgm:pt modelId="{1D64B336-9C21-445A-A4B5-2BF0669EEA6D}" type="sibTrans" cxnId="{D3C4233B-0A45-41CD-B50E-6F545A41DB9C}">
      <dgm:prSet/>
      <dgm:spPr/>
      <dgm:t>
        <a:bodyPr/>
        <a:lstStyle/>
        <a:p>
          <a:pPr rtl="1"/>
          <a:endParaRPr lang="he-IL"/>
        </a:p>
      </dgm:t>
    </dgm:pt>
    <dgm:pt modelId="{F2B3EE47-0F2D-4D02-ADB5-17E70114352A}" type="parTrans" cxnId="{D3C4233B-0A45-41CD-B50E-6F545A41DB9C}">
      <dgm:prSet/>
      <dgm:spPr/>
      <dgm:t>
        <a:bodyPr/>
        <a:lstStyle/>
        <a:p>
          <a:pPr rtl="1"/>
          <a:endParaRPr lang="he-IL"/>
        </a:p>
      </dgm:t>
    </dgm:pt>
    <dgm:pt modelId="{7CB517F2-3725-459E-814F-109DDFA8D00E}" type="sibTrans" cxnId="{8FF9CF5E-8759-4C53-B0ED-873C42265D01}">
      <dgm:prSet/>
      <dgm:spPr/>
      <dgm:t>
        <a:bodyPr/>
        <a:lstStyle/>
        <a:p>
          <a:pPr rtl="1"/>
          <a:endParaRPr lang="he-IL"/>
        </a:p>
      </dgm:t>
    </dgm:pt>
    <dgm:pt modelId="{1A4FABFA-9CCA-427D-805B-EDCD19D5AB6C}" type="parTrans" cxnId="{8FF9CF5E-8759-4C53-B0ED-873C42265D01}">
      <dgm:prSet/>
      <dgm:spPr/>
      <dgm:t>
        <a:bodyPr/>
        <a:lstStyle/>
        <a:p>
          <a:pPr rtl="1"/>
          <a:endParaRPr lang="he-IL"/>
        </a:p>
      </dgm:t>
    </dgm:pt>
    <dgm:pt modelId="{4926BF95-6FBA-40A5-B38C-ED50B2C44CE3}" type="sibTrans" cxnId="{981F66AF-3286-4EE1-9FDE-F51033E2A819}">
      <dgm:prSet/>
      <dgm:spPr/>
      <dgm:t>
        <a:bodyPr/>
        <a:lstStyle/>
        <a:p>
          <a:pPr rtl="1"/>
          <a:endParaRPr lang="he-IL"/>
        </a:p>
      </dgm:t>
    </dgm:pt>
    <dgm:pt modelId="{3C7B9B9A-0EED-4D70-95D7-94D02F377DF7}" type="parTrans" cxnId="{981F66AF-3286-4EE1-9FDE-F51033E2A819}">
      <dgm:prSet/>
      <dgm:spPr/>
      <dgm:t>
        <a:bodyPr/>
        <a:lstStyle/>
        <a:p>
          <a:pPr rtl="1"/>
          <a:endParaRPr lang="he-IL"/>
        </a:p>
      </dgm:t>
    </dgm:pt>
    <dgm:pt modelId="{3FD52DD7-875E-476B-8EB1-248C9C03A97E}" type="sibTrans" cxnId="{2C4E40E6-FB2F-440D-A82A-4A50E4F9D95F}">
      <dgm:prSet/>
      <dgm:spPr/>
      <dgm:t>
        <a:bodyPr/>
        <a:lstStyle/>
        <a:p>
          <a:pPr rtl="1"/>
          <a:endParaRPr lang="he-IL"/>
        </a:p>
      </dgm:t>
    </dgm:pt>
    <dgm:pt modelId="{E4268494-73E0-4E6B-ACAA-4967C4A5B1DD}" type="parTrans" cxnId="{2C4E40E6-FB2F-440D-A82A-4A50E4F9D95F}">
      <dgm:prSet/>
      <dgm:spPr/>
      <dgm:t>
        <a:bodyPr/>
        <a:lstStyle/>
        <a:p>
          <a:pPr rtl="1"/>
          <a:endParaRPr lang="he-IL"/>
        </a:p>
      </dgm:t>
    </dgm:pt>
    <dgm:pt modelId="{D0A30164-B8AD-4B37-8131-7B7746F2D280}" type="sibTrans" cxnId="{552C2791-29C0-4747-A645-F5027C38E9EA}">
      <dgm:prSet/>
      <dgm:spPr/>
      <dgm:t>
        <a:bodyPr/>
        <a:lstStyle/>
        <a:p>
          <a:pPr rtl="1"/>
          <a:endParaRPr lang="he-IL"/>
        </a:p>
      </dgm:t>
    </dgm:pt>
    <dgm:pt modelId="{0234221E-5D83-4B2F-8581-53EFF04366F3}" type="parTrans" cxnId="{552C2791-29C0-4747-A645-F5027C38E9EA}">
      <dgm:prSet/>
      <dgm:spPr/>
      <dgm:t>
        <a:bodyPr/>
        <a:lstStyle/>
        <a:p>
          <a:pPr rtl="1"/>
          <a:endParaRPr lang="he-IL"/>
        </a:p>
      </dgm:t>
    </dgm:pt>
    <dgm:pt modelId="{879BDA02-15C5-43C1-878A-8476E15EA9D9}" type="pres">
      <dgm:prSet presAssocID="{0143B913-F205-4941-9136-622E8428BBE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05E4BE-F747-4B75-AB8F-3D46011F241A}" type="pres">
      <dgm:prSet presAssocID="{569B7559-74CE-4AA1-B21F-5A0DB8EABFE8}" presName="centerShape" presStyleLbl="node0" presStyleIdx="0" presStyleCnt="1" custScaleX="184943" custScaleY="162558" custLinFactNeighborX="1107" custLinFactNeighborY="1389"/>
      <dgm:spPr/>
      <dgm:t>
        <a:bodyPr/>
        <a:lstStyle/>
        <a:p>
          <a:endParaRPr lang="en-US"/>
        </a:p>
      </dgm:t>
    </dgm:pt>
    <dgm:pt modelId="{11785A54-85DA-479A-9493-9893B95DF2C8}" type="pres">
      <dgm:prSet presAssocID="{F23B1033-EB6F-4B38-8255-3F18D2FFCAEB}" presName="node" presStyleLbl="node1" presStyleIdx="0" presStyleCnt="4" custScaleX="166405" custScaleY="17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80D71-A114-4C5F-A14A-9319873A93DC}" type="pres">
      <dgm:prSet presAssocID="{F23B1033-EB6F-4B38-8255-3F18D2FFCAEB}" presName="dummy" presStyleCnt="0"/>
      <dgm:spPr/>
    </dgm:pt>
    <dgm:pt modelId="{109CB321-EED8-470A-AF86-ADA891048780}" type="pres">
      <dgm:prSet presAssocID="{D0A30164-B8AD-4B37-8131-7B7746F2D28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9F6EFC5-DAE8-48C4-A10A-5ADB219896D2}" type="pres">
      <dgm:prSet presAssocID="{22B97AFC-91DB-4648-A193-36B3F4B8DBAF}" presName="node" presStyleLbl="node1" presStyleIdx="1" presStyleCnt="4" custScaleX="140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312C1D-C6BF-4C65-AF48-94B3C79684B5}" type="pres">
      <dgm:prSet presAssocID="{22B97AFC-91DB-4648-A193-36B3F4B8DBAF}" presName="dummy" presStyleCnt="0"/>
      <dgm:spPr/>
    </dgm:pt>
    <dgm:pt modelId="{0CC507E8-6A62-4DDC-A557-E4DD3E21B54B}" type="pres">
      <dgm:prSet presAssocID="{3FD52DD7-875E-476B-8EB1-248C9C03A97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A26B9B4-C608-4420-9AF1-65A25E2D2652}" type="pres">
      <dgm:prSet presAssocID="{F73F1C0B-AC24-4732-B0F9-C70F406151E9}" presName="node" presStyleLbl="node1" presStyleIdx="2" presStyleCnt="4" custScaleX="167823" custScaleY="135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F2B28-1CFC-40A2-A8A5-6E31A5B5E9A2}" type="pres">
      <dgm:prSet presAssocID="{F73F1C0B-AC24-4732-B0F9-C70F406151E9}" presName="dummy" presStyleCnt="0"/>
      <dgm:spPr/>
    </dgm:pt>
    <dgm:pt modelId="{4BE48D08-2BF1-4211-82E4-2F601CFEA1C9}" type="pres">
      <dgm:prSet presAssocID="{4926BF95-6FBA-40A5-B38C-ED50B2C44CE3}" presName="sibTrans" presStyleLbl="sibTrans2D1" presStyleIdx="2" presStyleCnt="4"/>
      <dgm:spPr/>
      <dgm:t>
        <a:bodyPr/>
        <a:lstStyle/>
        <a:p>
          <a:endParaRPr lang="en-US"/>
        </a:p>
      </dgm:t>
    </dgm:pt>
    <dgm:pt modelId="{FA1E73D3-1195-40B6-AAD1-19E74864F148}" type="pres">
      <dgm:prSet presAssocID="{DBDF7DAA-618C-441A-BB86-5CCD3C746D26}" presName="node" presStyleLbl="node1" presStyleIdx="3" presStyleCnt="4" custScaleX="1248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D29DC-4D0F-4B7A-8C28-3DE885E4B9AB}" type="pres">
      <dgm:prSet presAssocID="{DBDF7DAA-618C-441A-BB86-5CCD3C746D26}" presName="dummy" presStyleCnt="0"/>
      <dgm:spPr/>
    </dgm:pt>
    <dgm:pt modelId="{0426F72A-58B6-4DD5-8E23-D2CDCC30679C}" type="pres">
      <dgm:prSet presAssocID="{7CB517F2-3725-459E-814F-109DDFA8D00E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8C5F0B1C-3961-4E0B-B5DB-0ED53E2B42D8}" type="presOf" srcId="{22B97AFC-91DB-4648-A193-36B3F4B8DBAF}" destId="{39F6EFC5-DAE8-48C4-A10A-5ADB219896D2}" srcOrd="0" destOrd="0" presId="urn:microsoft.com/office/officeart/2005/8/layout/radial6"/>
    <dgm:cxn modelId="{552C2791-29C0-4747-A645-F5027C38E9EA}" srcId="{569B7559-74CE-4AA1-B21F-5A0DB8EABFE8}" destId="{F23B1033-EB6F-4B38-8255-3F18D2FFCAEB}" srcOrd="0" destOrd="0" parTransId="{0234221E-5D83-4B2F-8581-53EFF04366F3}" sibTransId="{D0A30164-B8AD-4B37-8131-7B7746F2D280}"/>
    <dgm:cxn modelId="{8FF9CF5E-8759-4C53-B0ED-873C42265D01}" srcId="{569B7559-74CE-4AA1-B21F-5A0DB8EABFE8}" destId="{DBDF7DAA-618C-441A-BB86-5CCD3C746D26}" srcOrd="3" destOrd="0" parTransId="{1A4FABFA-9CCA-427D-805B-EDCD19D5AB6C}" sibTransId="{7CB517F2-3725-459E-814F-109DDFA8D00E}"/>
    <dgm:cxn modelId="{367CF74D-5D4A-485B-84EA-E2F34C786E62}" type="presOf" srcId="{7CB517F2-3725-459E-814F-109DDFA8D00E}" destId="{0426F72A-58B6-4DD5-8E23-D2CDCC30679C}" srcOrd="0" destOrd="0" presId="urn:microsoft.com/office/officeart/2005/8/layout/radial6"/>
    <dgm:cxn modelId="{23F98DAB-21DC-4E48-A1E7-38422FAE61B3}" type="presOf" srcId="{F73F1C0B-AC24-4732-B0F9-C70F406151E9}" destId="{0A26B9B4-C608-4420-9AF1-65A25E2D2652}" srcOrd="0" destOrd="0" presId="urn:microsoft.com/office/officeart/2005/8/layout/radial6"/>
    <dgm:cxn modelId="{5C560A70-3058-41CF-B311-9D97F1E6D3BB}" type="presOf" srcId="{0143B913-F205-4941-9136-622E8428BBED}" destId="{879BDA02-15C5-43C1-878A-8476E15EA9D9}" srcOrd="0" destOrd="0" presId="urn:microsoft.com/office/officeart/2005/8/layout/radial6"/>
    <dgm:cxn modelId="{D3C4233B-0A45-41CD-B50E-6F545A41DB9C}" srcId="{0143B913-F205-4941-9136-622E8428BBED}" destId="{569B7559-74CE-4AA1-B21F-5A0DB8EABFE8}" srcOrd="0" destOrd="0" parTransId="{F2B3EE47-0F2D-4D02-ADB5-17E70114352A}" sibTransId="{1D64B336-9C21-445A-A4B5-2BF0669EEA6D}"/>
    <dgm:cxn modelId="{2C4E40E6-FB2F-440D-A82A-4A50E4F9D95F}" srcId="{569B7559-74CE-4AA1-B21F-5A0DB8EABFE8}" destId="{22B97AFC-91DB-4648-A193-36B3F4B8DBAF}" srcOrd="1" destOrd="0" parTransId="{E4268494-73E0-4E6B-ACAA-4967C4A5B1DD}" sibTransId="{3FD52DD7-875E-476B-8EB1-248C9C03A97E}"/>
    <dgm:cxn modelId="{48D80D03-AC60-4E4A-9CD0-5C85C33BFB76}" type="presOf" srcId="{569B7559-74CE-4AA1-B21F-5A0DB8EABFE8}" destId="{6005E4BE-F747-4B75-AB8F-3D46011F241A}" srcOrd="0" destOrd="0" presId="urn:microsoft.com/office/officeart/2005/8/layout/radial6"/>
    <dgm:cxn modelId="{E2A9A7AD-7101-4583-97EF-C70ABFBD43FC}" type="presOf" srcId="{D0A30164-B8AD-4B37-8131-7B7746F2D280}" destId="{109CB321-EED8-470A-AF86-ADA891048780}" srcOrd="0" destOrd="0" presId="urn:microsoft.com/office/officeart/2005/8/layout/radial6"/>
    <dgm:cxn modelId="{981F66AF-3286-4EE1-9FDE-F51033E2A819}" srcId="{569B7559-74CE-4AA1-B21F-5A0DB8EABFE8}" destId="{F73F1C0B-AC24-4732-B0F9-C70F406151E9}" srcOrd="2" destOrd="0" parTransId="{3C7B9B9A-0EED-4D70-95D7-94D02F377DF7}" sibTransId="{4926BF95-6FBA-40A5-B38C-ED50B2C44CE3}"/>
    <dgm:cxn modelId="{3304466C-9B91-4DD7-85D1-EF12D738CA6B}" type="presOf" srcId="{DBDF7DAA-618C-441A-BB86-5CCD3C746D26}" destId="{FA1E73D3-1195-40B6-AAD1-19E74864F148}" srcOrd="0" destOrd="0" presId="urn:microsoft.com/office/officeart/2005/8/layout/radial6"/>
    <dgm:cxn modelId="{2DEA1DD8-F3E4-4212-B947-1BAE9A737A99}" type="presOf" srcId="{F23B1033-EB6F-4B38-8255-3F18D2FFCAEB}" destId="{11785A54-85DA-479A-9493-9893B95DF2C8}" srcOrd="0" destOrd="0" presId="urn:microsoft.com/office/officeart/2005/8/layout/radial6"/>
    <dgm:cxn modelId="{854E7F20-047B-4644-8D3D-BE0275161E15}" type="presOf" srcId="{4926BF95-6FBA-40A5-B38C-ED50B2C44CE3}" destId="{4BE48D08-2BF1-4211-82E4-2F601CFEA1C9}" srcOrd="0" destOrd="0" presId="urn:microsoft.com/office/officeart/2005/8/layout/radial6"/>
    <dgm:cxn modelId="{7C6932BE-13C7-49B2-9B7A-45A22FB999CB}" type="presOf" srcId="{3FD52DD7-875E-476B-8EB1-248C9C03A97E}" destId="{0CC507E8-6A62-4DDC-A557-E4DD3E21B54B}" srcOrd="0" destOrd="0" presId="urn:microsoft.com/office/officeart/2005/8/layout/radial6"/>
    <dgm:cxn modelId="{A2128F53-F835-49DE-8AA7-38520191D69E}" type="presParOf" srcId="{879BDA02-15C5-43C1-878A-8476E15EA9D9}" destId="{6005E4BE-F747-4B75-AB8F-3D46011F241A}" srcOrd="0" destOrd="0" presId="urn:microsoft.com/office/officeart/2005/8/layout/radial6"/>
    <dgm:cxn modelId="{593BE090-9C0A-443C-B194-6FDB417F115D}" type="presParOf" srcId="{879BDA02-15C5-43C1-878A-8476E15EA9D9}" destId="{11785A54-85DA-479A-9493-9893B95DF2C8}" srcOrd="1" destOrd="0" presId="urn:microsoft.com/office/officeart/2005/8/layout/radial6"/>
    <dgm:cxn modelId="{4FDAFDA2-E341-4C45-9C5B-01CF656D09D3}" type="presParOf" srcId="{879BDA02-15C5-43C1-878A-8476E15EA9D9}" destId="{E1F80D71-A114-4C5F-A14A-9319873A93DC}" srcOrd="2" destOrd="0" presId="urn:microsoft.com/office/officeart/2005/8/layout/radial6"/>
    <dgm:cxn modelId="{7786F9FD-ABFA-4059-B5D6-896C2A32AE29}" type="presParOf" srcId="{879BDA02-15C5-43C1-878A-8476E15EA9D9}" destId="{109CB321-EED8-470A-AF86-ADA891048780}" srcOrd="3" destOrd="0" presId="urn:microsoft.com/office/officeart/2005/8/layout/radial6"/>
    <dgm:cxn modelId="{8A7C97CB-3104-4373-81CD-7BE7808F2DBB}" type="presParOf" srcId="{879BDA02-15C5-43C1-878A-8476E15EA9D9}" destId="{39F6EFC5-DAE8-48C4-A10A-5ADB219896D2}" srcOrd="4" destOrd="0" presId="urn:microsoft.com/office/officeart/2005/8/layout/radial6"/>
    <dgm:cxn modelId="{EB34B1FE-7ACF-4ABA-9C96-8974BDC7C617}" type="presParOf" srcId="{879BDA02-15C5-43C1-878A-8476E15EA9D9}" destId="{C2312C1D-C6BF-4C65-AF48-94B3C79684B5}" srcOrd="5" destOrd="0" presId="urn:microsoft.com/office/officeart/2005/8/layout/radial6"/>
    <dgm:cxn modelId="{943728B7-138F-4CBB-9DC0-992B1F610000}" type="presParOf" srcId="{879BDA02-15C5-43C1-878A-8476E15EA9D9}" destId="{0CC507E8-6A62-4DDC-A557-E4DD3E21B54B}" srcOrd="6" destOrd="0" presId="urn:microsoft.com/office/officeart/2005/8/layout/radial6"/>
    <dgm:cxn modelId="{ED7A7A51-8AEE-4FB3-8918-AF5674C09157}" type="presParOf" srcId="{879BDA02-15C5-43C1-878A-8476E15EA9D9}" destId="{0A26B9B4-C608-4420-9AF1-65A25E2D2652}" srcOrd="7" destOrd="0" presId="urn:microsoft.com/office/officeart/2005/8/layout/radial6"/>
    <dgm:cxn modelId="{4E3C240E-A46A-413D-B680-DA6D99006624}" type="presParOf" srcId="{879BDA02-15C5-43C1-878A-8476E15EA9D9}" destId="{234F2B28-1CFC-40A2-A8A5-6E31A5B5E9A2}" srcOrd="8" destOrd="0" presId="urn:microsoft.com/office/officeart/2005/8/layout/radial6"/>
    <dgm:cxn modelId="{691D6FB1-431A-432A-914E-A065C8AD4DD5}" type="presParOf" srcId="{879BDA02-15C5-43C1-878A-8476E15EA9D9}" destId="{4BE48D08-2BF1-4211-82E4-2F601CFEA1C9}" srcOrd="9" destOrd="0" presId="urn:microsoft.com/office/officeart/2005/8/layout/radial6"/>
    <dgm:cxn modelId="{ABD944CF-DFD5-4567-B388-9E15C4BC2919}" type="presParOf" srcId="{879BDA02-15C5-43C1-878A-8476E15EA9D9}" destId="{FA1E73D3-1195-40B6-AAD1-19E74864F148}" srcOrd="10" destOrd="0" presId="urn:microsoft.com/office/officeart/2005/8/layout/radial6"/>
    <dgm:cxn modelId="{DDAF2FF0-D13D-4E37-AF93-F6CA2414BF25}" type="presParOf" srcId="{879BDA02-15C5-43C1-878A-8476E15EA9D9}" destId="{A54D29DC-4D0F-4B7A-8C28-3DE885E4B9AB}" srcOrd="11" destOrd="0" presId="urn:microsoft.com/office/officeart/2005/8/layout/radial6"/>
    <dgm:cxn modelId="{47DC3B35-215A-4C49-AD70-3619CCAE30A6}" type="presParOf" srcId="{879BDA02-15C5-43C1-878A-8476E15EA9D9}" destId="{0426F72A-58B6-4DD5-8E23-D2CDCC30679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26F72A-58B6-4DD5-8E23-D2CDCC30679C}">
      <dsp:nvSpPr>
        <dsp:cNvPr id="0" name=""/>
        <dsp:cNvSpPr/>
      </dsp:nvSpPr>
      <dsp:spPr>
        <a:xfrm>
          <a:off x="1315531" y="604292"/>
          <a:ext cx="3381448" cy="3381448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48D08-2BF1-4211-82E4-2F601CFEA1C9}">
      <dsp:nvSpPr>
        <dsp:cNvPr id="0" name=""/>
        <dsp:cNvSpPr/>
      </dsp:nvSpPr>
      <dsp:spPr>
        <a:xfrm>
          <a:off x="1315531" y="604292"/>
          <a:ext cx="3381448" cy="3381448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C507E8-6A62-4DDC-A557-E4DD3E21B54B}">
      <dsp:nvSpPr>
        <dsp:cNvPr id="0" name=""/>
        <dsp:cNvSpPr/>
      </dsp:nvSpPr>
      <dsp:spPr>
        <a:xfrm>
          <a:off x="1315531" y="604292"/>
          <a:ext cx="3381448" cy="3381448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9CB321-EED8-470A-AF86-ADA891048780}">
      <dsp:nvSpPr>
        <dsp:cNvPr id="0" name=""/>
        <dsp:cNvSpPr/>
      </dsp:nvSpPr>
      <dsp:spPr>
        <a:xfrm>
          <a:off x="1315531" y="604292"/>
          <a:ext cx="3381448" cy="3381448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05E4BE-F747-4B75-AB8F-3D46011F241A}">
      <dsp:nvSpPr>
        <dsp:cNvPr id="0" name=""/>
        <dsp:cNvSpPr/>
      </dsp:nvSpPr>
      <dsp:spPr>
        <a:xfrm>
          <a:off x="1603276" y="1075590"/>
          <a:ext cx="2879085" cy="2530608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/>
            <a:t>מתמחים</a:t>
          </a:r>
          <a:endParaRPr lang="he-IL" sz="4000" kern="1200" dirty="0"/>
        </a:p>
      </dsp:txBody>
      <dsp:txXfrm>
        <a:off x="2024908" y="1446189"/>
        <a:ext cx="2035821" cy="1789410"/>
      </dsp:txXfrm>
    </dsp:sp>
    <dsp:sp modelId="{11785A54-85DA-479A-9493-9893B95DF2C8}">
      <dsp:nvSpPr>
        <dsp:cNvPr id="0" name=""/>
        <dsp:cNvSpPr/>
      </dsp:nvSpPr>
      <dsp:spPr>
        <a:xfrm>
          <a:off x="2099581" y="-289631"/>
          <a:ext cx="1813347" cy="18663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/>
            <a:t>צוות בית הספר</a:t>
          </a:r>
          <a:endParaRPr lang="he-IL" sz="2400" b="1" kern="1200" dirty="0"/>
        </a:p>
      </dsp:txBody>
      <dsp:txXfrm>
        <a:off x="2365140" y="-16317"/>
        <a:ext cx="1282229" cy="1319680"/>
      </dsp:txXfrm>
    </dsp:sp>
    <dsp:sp modelId="{39F6EFC5-DAE8-48C4-A10A-5ADB219896D2}">
      <dsp:nvSpPr>
        <dsp:cNvPr id="0" name=""/>
        <dsp:cNvSpPr/>
      </dsp:nvSpPr>
      <dsp:spPr>
        <a:xfrm>
          <a:off x="3893813" y="1750156"/>
          <a:ext cx="1527873" cy="108971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/>
            <a:t>אקדמיה</a:t>
          </a:r>
          <a:endParaRPr lang="he-IL" sz="1800" b="1" kern="1200" dirty="0"/>
        </a:p>
      </dsp:txBody>
      <dsp:txXfrm>
        <a:off x="4117565" y="1909742"/>
        <a:ext cx="1080369" cy="770547"/>
      </dsp:txXfrm>
    </dsp:sp>
    <dsp:sp modelId="{0A26B9B4-C608-4420-9AF1-65A25E2D2652}">
      <dsp:nvSpPr>
        <dsp:cNvPr id="0" name=""/>
        <dsp:cNvSpPr/>
      </dsp:nvSpPr>
      <dsp:spPr>
        <a:xfrm>
          <a:off x="2091855" y="3209190"/>
          <a:ext cx="1828800" cy="14746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/>
            <a:t>קובעי מדיניות</a:t>
          </a:r>
          <a:endParaRPr lang="he-IL" sz="2800" b="1" kern="1200" dirty="0"/>
        </a:p>
      </dsp:txBody>
      <dsp:txXfrm>
        <a:off x="2359677" y="3425146"/>
        <a:ext cx="1293156" cy="1042729"/>
      </dsp:txXfrm>
    </dsp:sp>
    <dsp:sp modelId="{FA1E73D3-1195-40B6-AAD1-19E74864F148}">
      <dsp:nvSpPr>
        <dsp:cNvPr id="0" name=""/>
        <dsp:cNvSpPr/>
      </dsp:nvSpPr>
      <dsp:spPr>
        <a:xfrm>
          <a:off x="674312" y="1750156"/>
          <a:ext cx="1360896" cy="108971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/>
            <a:t>חונכים</a:t>
          </a:r>
          <a:endParaRPr lang="he-IL" sz="1800" b="1" kern="1200" dirty="0"/>
        </a:p>
      </dsp:txBody>
      <dsp:txXfrm>
        <a:off x="873611" y="1909742"/>
        <a:ext cx="962298" cy="770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3E235B0-9718-4510-B2DE-65391D0A6BC9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9E79C44-4A20-49D2-AEE1-009D2E86FE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4731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699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206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192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167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395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565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3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617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944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112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944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0691A-A1C9-4E3C-AC8E-4C4338C0502C}" type="datetimeFigureOut">
              <a:rPr lang="he-IL" smtClean="0"/>
              <a:t>כ"ו/ניסן/תשע"ז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2D88-6A4B-4F20-B184-7A8A90E47F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530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teach-projec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223" y="2316481"/>
            <a:ext cx="7482806" cy="1264920"/>
          </a:xfrm>
        </p:spPr>
        <p:txBody>
          <a:bodyPr>
            <a:noAutofit/>
          </a:bodyPr>
          <a:lstStyle/>
          <a:p>
            <a:pPr rtl="1"/>
            <a:r>
              <a:rPr lang="he-IL" sz="4000" b="1" dirty="0" smtClean="0">
                <a:solidFill>
                  <a:schemeClr val="accent5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4000" b="1" dirty="0" smtClean="0">
                <a:solidFill>
                  <a:schemeClr val="accent5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000" b="1" dirty="0" smtClean="0">
                <a:solidFill>
                  <a:schemeClr val="accent5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פרוייקט פרוטיצ'</a:t>
            </a:r>
            <a:br>
              <a:rPr lang="he-IL" sz="4000" b="1" dirty="0" smtClean="0">
                <a:solidFill>
                  <a:schemeClr val="accent5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600" dirty="0" smtClean="0">
                <a:solidFill>
                  <a:schemeClr val="accent5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יעדים ותמונת מצב</a:t>
            </a:r>
            <a:r>
              <a:rPr lang="he-IL" sz="1600" b="1" dirty="0" smtClean="0">
                <a:solidFill>
                  <a:schemeClr val="accent5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1600" b="1" dirty="0" smtClean="0">
                <a:solidFill>
                  <a:schemeClr val="accent5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en-US" sz="3000" b="1" dirty="0">
              <a:solidFill>
                <a:schemeClr val="accent5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33800"/>
            <a:ext cx="6858000" cy="2819400"/>
          </a:xfrm>
        </p:spPr>
        <p:txBody>
          <a:bodyPr>
            <a:noAutofit/>
          </a:bodyPr>
          <a:lstStyle/>
          <a:p>
            <a:pPr rtl="1">
              <a:spcBef>
                <a:spcPct val="0"/>
              </a:spcBef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ישיבה ראשונה של הוועדה המלווה – מכון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מופ"ת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- 23.4.17</a:t>
            </a:r>
            <a:endParaRPr lang="en-US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1">
              <a:spcBef>
                <a:spcPct val="0"/>
              </a:spcBef>
            </a:pPr>
            <a:r>
              <a:rPr lang="he-IL" dirty="0" smtClean="0"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ד"ר ראומה דה-גרוט</a:t>
            </a:r>
            <a:endParaRPr lang="en-US" dirty="0" smtClean="0"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rtl="1">
              <a:spcBef>
                <a:spcPct val="0"/>
              </a:spcBef>
            </a:pPr>
            <a:r>
              <a:rPr lang="he-IL" sz="2800" dirty="0" smtClean="0"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מנהלת הפרוייקט </a:t>
            </a:r>
          </a:p>
          <a:p>
            <a:pPr rtl="1">
              <a:spcBef>
                <a:spcPct val="0"/>
              </a:spcBef>
            </a:pPr>
            <a:r>
              <a:rPr lang="he-IL" sz="2800" dirty="0" smtClean="0"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ייזום </a:t>
            </a:r>
            <a:r>
              <a:rPr lang="he-IL" sz="2800" dirty="0" smtClean="0"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פרויקטים אירופיים, </a:t>
            </a:r>
            <a:r>
              <a:rPr lang="he-IL" sz="2800" dirty="0" smtClean="0"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הערוץ הבינלאומי</a:t>
            </a:r>
          </a:p>
          <a:p>
            <a:pPr rtl="1">
              <a:spcBef>
                <a:spcPct val="0"/>
              </a:spcBef>
            </a:pPr>
            <a:r>
              <a:rPr lang="he-IL" sz="2800" dirty="0" smtClean="0"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מכון </a:t>
            </a:r>
            <a:r>
              <a:rPr lang="he-IL" sz="2800" dirty="0" smtClean="0"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מופ"ת</a:t>
            </a:r>
          </a:p>
        </p:txBody>
      </p:sp>
      <p:pic>
        <p:nvPicPr>
          <p:cNvPr id="5" name="Picture 4" descr="http://eacea.ec.europa.eu/img/logos/erasmus_plus/eu_flag_co_funded_pos_%5Brgb%5D_lef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55" y="692769"/>
            <a:ext cx="2987746" cy="1106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OWNER\Raul\BEIT BERL\Erasmus Plus - Mofet\Dissemination\Reuma 310117 proteach 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-152400"/>
            <a:ext cx="2777490" cy="2468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542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3600" dirty="0" smtClean="0">
                <a:solidFill>
                  <a:srgbClr val="0070C0"/>
                </a:solidFill>
              </a:rPr>
              <a:t>מקבץ פעילוית שהתקיימו במסגרת הפיילוט הראשוני ודווחו על ידי הצוות</a:t>
            </a:r>
            <a:endParaRPr lang="he-IL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sz="2400" b="1" dirty="0" smtClean="0"/>
              <a:t>מקיף </a:t>
            </a:r>
            <a:r>
              <a:rPr lang="he-IL" sz="2400" b="1" dirty="0"/>
              <a:t>ו'</a:t>
            </a:r>
            <a:r>
              <a:rPr lang="he-IL" sz="2400" dirty="0"/>
              <a:t> </a:t>
            </a:r>
            <a:r>
              <a:rPr lang="he-IL" sz="2400" dirty="0" smtClean="0"/>
              <a:t>(באר שבע- קיי ינואר </a:t>
            </a:r>
            <a:r>
              <a:rPr lang="he-IL" sz="1800" dirty="0"/>
              <a:t>2017</a:t>
            </a:r>
            <a:r>
              <a:rPr lang="he-IL" sz="2400" dirty="0" smtClean="0"/>
              <a:t>)</a:t>
            </a:r>
            <a:r>
              <a:rPr lang="en-US" sz="2400" dirty="0" smtClean="0"/>
              <a:t> </a:t>
            </a:r>
            <a:r>
              <a:rPr lang="he-IL" sz="2400" dirty="0" smtClean="0"/>
              <a:t>התקיימה </a:t>
            </a:r>
            <a:r>
              <a:rPr lang="he-IL" sz="2400" dirty="0"/>
              <a:t>פעילות </a:t>
            </a:r>
            <a:r>
              <a:rPr lang="he-IL" sz="2400" dirty="0" smtClean="0"/>
              <a:t>בין </a:t>
            </a:r>
            <a:r>
              <a:rPr lang="he-IL" sz="2000" dirty="0" smtClean="0"/>
              <a:t>17</a:t>
            </a:r>
            <a:r>
              <a:rPr lang="he-IL" sz="2400" dirty="0" smtClean="0"/>
              <a:t> מתמחים ומורים חדשים עם </a:t>
            </a:r>
            <a:r>
              <a:rPr lang="he-IL" sz="2000" dirty="0" smtClean="0"/>
              <a:t>17</a:t>
            </a:r>
            <a:r>
              <a:rPr lang="he-IL" sz="2400" dirty="0" smtClean="0"/>
              <a:t> חונכים, מורים וותיקים וחברי הנהלה כולל מנהל בית הספר. הפעילות הוכנה והועברה על ידי המתמחים והמורים החדשים הנושא היה </a:t>
            </a:r>
            <a:r>
              <a:rPr lang="he-IL" sz="2400" i="1" dirty="0" smtClean="0"/>
              <a:t>שיתוף בתיאור הזהות </a:t>
            </a:r>
            <a:r>
              <a:rPr lang="he-IL" sz="2400" i="1" dirty="0"/>
              <a:t>המקצועית </a:t>
            </a:r>
            <a:r>
              <a:rPr lang="he-IL" sz="2400" i="1" dirty="0" smtClean="0"/>
              <a:t>שלי</a:t>
            </a:r>
          </a:p>
          <a:p>
            <a:r>
              <a:rPr lang="he-IL" sz="2400" b="1" dirty="0"/>
              <a:t>צוות מקיף ו' </a:t>
            </a:r>
            <a:r>
              <a:rPr lang="he-IL" sz="2400" dirty="0" smtClean="0"/>
              <a:t>מתמחים, מורים חדשים ומנהלת בית הספר השתתפו בכנס חדשנות של מורים וגננות בגב-ים (27.3). </a:t>
            </a:r>
            <a:r>
              <a:rPr lang="he-IL" sz="2400" b="1" dirty="0" smtClean="0"/>
              <a:t>המפגש </a:t>
            </a:r>
            <a:r>
              <a:rPr lang="he-IL" sz="2400" b="1" dirty="0"/>
              <a:t>התמקד בטיפוח המורים החדשים כיוזמים </a:t>
            </a:r>
            <a:r>
              <a:rPr lang="he-IL" sz="2400" b="1" dirty="0" smtClean="0"/>
              <a:t>וכפרואקטיביים של שינוי בבית הספר ובגנים. </a:t>
            </a:r>
          </a:p>
          <a:p>
            <a:r>
              <a:rPr lang="he-IL" sz="2400" b="1" dirty="0" smtClean="0"/>
              <a:t>דרור </a:t>
            </a:r>
            <a:r>
              <a:rPr lang="he-IL" sz="2400" dirty="0" smtClean="0"/>
              <a:t>(צומת בני דרור- בית ברל)- פעילויות עם קבוצת המתמחים בחממה- סביב פיתוח הזהות החינוכית של המורה, בעבודה שבה המתמחים משתפים אחד את השני בידע שלהם- מעצבים פעילוית לימודיות ונותנים משוב. (היום 23.4.17) קיום סדנה בה מתמחה מלמדת את חדר המורים בבית הספר שימושי מחשב.</a:t>
            </a:r>
          </a:p>
          <a:p>
            <a:r>
              <a:rPr lang="he-IL" sz="2400" b="1" dirty="0" smtClean="0"/>
              <a:t>גיל – יחדיו </a:t>
            </a:r>
            <a:r>
              <a:rPr lang="he-IL" sz="2400" dirty="0" smtClean="0"/>
              <a:t>(ת"א ס. הקיבוצים) כתיבת עיתון על ידי המתמחים, קביעת הסילבוס של החממה- </a:t>
            </a:r>
            <a:r>
              <a:rPr lang="en-US" sz="2400" dirty="0" smtClean="0"/>
              <a:t>MIT</a:t>
            </a:r>
            <a:r>
              <a:rPr lang="he-IL" sz="2400" dirty="0" smtClean="0"/>
              <a:t> בעזרת שיתוף פעולה בין הגורמים השונים. </a:t>
            </a:r>
            <a:r>
              <a:rPr lang="he-IL" sz="2400" b="1" dirty="0" smtClean="0"/>
              <a:t>המדריכה מהמכללה שימשה כמתווכת בקביעת נושאים </a:t>
            </a:r>
            <a:r>
              <a:rPr lang="he-IL" sz="2400" dirty="0" smtClean="0"/>
              <a:t>שהועלו על ידי המתמחים וצוות בית הספר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9075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600" dirty="0" smtClean="0">
                <a:solidFill>
                  <a:srgbClr val="0070C0"/>
                </a:solidFill>
              </a:rPr>
              <a:t>תובנות ראשוניות</a:t>
            </a:r>
            <a:endParaRPr lang="he-IL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sz="2800" i="1" dirty="0" smtClean="0">
                <a:solidFill>
                  <a:srgbClr val="0070C0"/>
                </a:solidFill>
              </a:rPr>
              <a:t>אנחנו בתחילת הדרך</a:t>
            </a:r>
            <a:r>
              <a:rPr lang="he-IL" sz="2800" dirty="0" smtClean="0"/>
              <a:t>.... </a:t>
            </a:r>
          </a:p>
          <a:p>
            <a:r>
              <a:rPr lang="he-IL" sz="2800" i="1" dirty="0" smtClean="0">
                <a:solidFill>
                  <a:srgbClr val="0070C0"/>
                </a:solidFill>
              </a:rPr>
              <a:t>יש לנו צוות מצויין ומאד מגוייס למשימה, יש אוירת צוות ופירגון הדדי</a:t>
            </a:r>
          </a:p>
          <a:p>
            <a:r>
              <a:rPr lang="he-IL" sz="2400" dirty="0" smtClean="0"/>
              <a:t>קיים קושי (באקדמיה) במעבר מהתמקדות בפתוח של זהות מקצועית ומתן תמיכה ריגשית למתמחה לשילוב משמעותי של רשויות בית הספר בתהליך הקליטה של המתמחים והמורים החדשים</a:t>
            </a:r>
          </a:p>
          <a:p>
            <a:r>
              <a:rPr lang="he-IL" sz="2400" dirty="0" smtClean="0"/>
              <a:t>קיים עירפול לגבי תפקיד החונכים במערך הבית ספרי והאקדמי- במסגרת של ההתמחות וכן בדרך טובה לשילובם ב </a:t>
            </a:r>
            <a:r>
              <a:rPr lang="en-US" sz="2400" dirty="0" smtClean="0"/>
              <a:t>MIT</a:t>
            </a:r>
            <a:endParaRPr lang="he-IL" sz="2400" dirty="0" smtClean="0"/>
          </a:p>
          <a:p>
            <a:r>
              <a:rPr lang="he-IL" sz="2400" dirty="0" smtClean="0"/>
              <a:t>יש לחפש דרכים ופרוצדורות חדשות שיהפכו את צוות בית הספר למעורב בצורה משמעותית בפעילוית של ה </a:t>
            </a:r>
            <a:r>
              <a:rPr lang="en-US" sz="2400" dirty="0" smtClean="0"/>
              <a:t>MIT</a:t>
            </a:r>
            <a:endParaRPr lang="he-IL" sz="2400" dirty="0" smtClean="0"/>
          </a:p>
          <a:p>
            <a:r>
              <a:rPr lang="he-IL" sz="2400" dirty="0" smtClean="0"/>
              <a:t>יש לדון בשינוי התפקיד של המדריך מהמכללה ב </a:t>
            </a:r>
            <a:r>
              <a:rPr lang="en-US" sz="2400" dirty="0" smtClean="0"/>
              <a:t>MIT</a:t>
            </a:r>
            <a:endParaRPr lang="he-IL" sz="2400" dirty="0" smtClean="0"/>
          </a:p>
          <a:p>
            <a:endParaRPr lang="he-IL" sz="2400" dirty="0" smtClean="0"/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34428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שאלה לדיון (טנטטיבי)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מהם לדעתך הצעדים החשובים ביותר שיש לנקוט בתכנית העבודה של הפרוייקט כדי לממש את מטרת העל שלו </a:t>
            </a:r>
          </a:p>
          <a:p>
            <a:pPr marL="0" indent="0">
              <a:buNone/>
            </a:pPr>
            <a:r>
              <a:rPr lang="he-IL" i="1" dirty="0">
                <a:solidFill>
                  <a:srgbClr val="0070C0"/>
                </a:solidFill>
              </a:rPr>
              <a:t>שיפור תהליכי הכשרת מורים בישראל – תוך כדי העברת "מרכז הכובד" של ההתמחות לבתי הספר- בשיתוף עם האקדמיה</a:t>
            </a:r>
          </a:p>
          <a:p>
            <a:pPr marL="0" indent="0">
              <a:buNone/>
            </a:pPr>
            <a:r>
              <a:rPr lang="he-IL" dirty="0" smtClean="0"/>
              <a:t>השתדל להציג את עמדתך גם בהתאם לגוף אותו אתה מייצג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58141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תודה על שיתוף הפעולה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148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rtl="0"/>
            <a:r>
              <a:rPr lang="en-US" dirty="0" err="1" smtClean="0"/>
              <a:t>Proteach-ing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6508376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24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err="1" smtClean="0"/>
              <a:t>Proteach</a:t>
            </a:r>
            <a:r>
              <a:rPr lang="en-US" sz="3600" dirty="0" smtClean="0"/>
              <a:t>- </a:t>
            </a:r>
            <a:r>
              <a:rPr lang="en-GB" sz="3600" dirty="0"/>
              <a:t>Promoting teachers' success in their induction period </a:t>
            </a:r>
            <a:r>
              <a:rPr lang="en-US" dirty="0"/>
              <a:t/>
            </a:r>
            <a:br>
              <a:rPr lang="en-US" dirty="0"/>
            </a:br>
            <a:r>
              <a:rPr lang="en-GB" b="1" dirty="0" smtClean="0"/>
              <a:t> </a:t>
            </a:r>
            <a:r>
              <a:rPr lang="en-US" dirty="0" smtClean="0"/>
              <a:t>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spcBef>
                <a:spcPts val="1800"/>
              </a:spcBef>
              <a:buNone/>
            </a:pPr>
            <a:r>
              <a:rPr lang="he-IL" sz="3600" b="1" dirty="0" smtClean="0">
                <a:solidFill>
                  <a:srgbClr val="FF0000"/>
                </a:solidFill>
              </a:rPr>
              <a:t>מדוע?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r">
              <a:spcBef>
                <a:spcPts val="1800"/>
              </a:spcBef>
            </a:pPr>
            <a:r>
              <a:rPr lang="he-IL" sz="2400" dirty="0" smtClean="0"/>
              <a:t>קיימת בעיה קשה של נשירת מורים חדשים בחמש השנים הראשונות של עבודתם (בישראל כ- 31%)</a:t>
            </a:r>
            <a:endParaRPr lang="en-US" sz="2400" dirty="0" smtClean="0"/>
          </a:p>
          <a:p>
            <a:pPr algn="r">
              <a:spcBef>
                <a:spcPts val="1800"/>
              </a:spcBef>
            </a:pPr>
            <a:r>
              <a:rPr lang="he-IL" sz="2400" dirty="0" smtClean="0"/>
              <a:t>קיים קושי בתיאום ציפיות בין המוסדות המכשירים (האקדמיה) לבין הצרכים האמיתיים בבית הספר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838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tx2"/>
                </a:solidFill>
              </a:rPr>
              <a:t>Proteach</a:t>
            </a:r>
            <a:r>
              <a:rPr lang="en-US" sz="3200" dirty="0" smtClean="0">
                <a:solidFill>
                  <a:schemeClr val="tx2"/>
                </a:solidFill>
              </a:rPr>
              <a:t>- </a:t>
            </a:r>
            <a:r>
              <a:rPr lang="en-GB" sz="3200" dirty="0" smtClean="0">
                <a:solidFill>
                  <a:schemeClr val="tx2"/>
                </a:solidFill>
              </a:rPr>
              <a:t>Promoting teachers' success in their induction period</a:t>
            </a:r>
            <a:endParaRPr lang="he-IL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spcBef>
                <a:spcPts val="1800"/>
              </a:spcBef>
              <a:buNone/>
            </a:pPr>
            <a:r>
              <a:rPr lang="he-IL" sz="3600" b="1" dirty="0" smtClean="0">
                <a:solidFill>
                  <a:srgbClr val="FF0000"/>
                </a:solidFill>
              </a:rPr>
              <a:t>כיצד?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r">
              <a:spcBef>
                <a:spcPts val="1800"/>
              </a:spcBef>
            </a:pPr>
            <a:r>
              <a:rPr lang="he-IL" sz="2400" dirty="0" smtClean="0"/>
              <a:t>חיזוק מסגרות ההתמחות בתוך בית הספר על-ידי שילוב הדוק יותר בין בית הספר כגורם קולט - ולאקדמיה כגורם שמתמקד במתן ההכשרה המקצועית של ההמתמחה</a:t>
            </a:r>
          </a:p>
          <a:p>
            <a:pPr algn="r">
              <a:spcBef>
                <a:spcPts val="1800"/>
              </a:spcBef>
            </a:pPr>
            <a:r>
              <a:rPr lang="he-IL" sz="2400" dirty="0" smtClean="0"/>
              <a:t>התמקדות ביכולות של המורה המתמחה (והמורה החדש) ככוח שבא להעשיר ולהעצים את בית הספר</a:t>
            </a:r>
          </a:p>
          <a:p>
            <a:pPr algn="r">
              <a:spcBef>
                <a:spcPts val="1800"/>
              </a:spcBef>
            </a:pPr>
            <a:r>
              <a:rPr lang="he-IL" sz="2400" dirty="0" smtClean="0"/>
              <a:t>יצירת מעורבות חזקה יותר של בית הספר (כאירגון) בתהליך הקבלה של המתמחה בבית הספר תוך כדי שיתוף פעולה עם האקדמיה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92281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n-US" sz="3200" b="1" dirty="0" smtClean="0">
                <a:solidFill>
                  <a:srgbClr val="0070C0"/>
                </a:solidFill>
              </a:rPr>
              <a:t>The MIT (multi-player induction teams) idea</a:t>
            </a:r>
            <a:endParaRPr lang="he-IL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98965510"/>
              </p:ext>
            </p:extLst>
          </p:nvPr>
        </p:nvGraphicFramePr>
        <p:xfrm>
          <a:off x="1524000" y="1676400"/>
          <a:ext cx="609600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357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he-IL" sz="4000" dirty="0" smtClean="0">
                <a:solidFill>
                  <a:srgbClr val="0070C0"/>
                </a:solidFill>
              </a:rPr>
              <a:t>מטרות על</a:t>
            </a:r>
            <a:endParaRPr lang="he-IL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spcBef>
                <a:spcPts val="1800"/>
              </a:spcBef>
            </a:pPr>
            <a:r>
              <a:rPr lang="he-IL" dirty="0" smtClean="0"/>
              <a:t>שיפור תהליכי הכשרת מורים בישראל – תוך כדי העברת "מרכז הכובד" של ההתמחות לבתי הספר- בשיתוף עם האקדמיה</a:t>
            </a:r>
          </a:p>
          <a:p>
            <a:pPr algn="r">
              <a:spcBef>
                <a:spcPts val="1800"/>
              </a:spcBef>
            </a:pPr>
            <a:r>
              <a:rPr lang="he-IL" dirty="0" smtClean="0"/>
              <a:t>חיזוק תהליכי הבינאום של המכללות להכשרת מורים בישראל.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3268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he-IL" sz="3600" dirty="0" smtClean="0">
                <a:solidFill>
                  <a:srgbClr val="0070C0"/>
                </a:solidFill>
              </a:rPr>
              <a:t>מטרות ספציפיות ותוצרים</a:t>
            </a:r>
            <a:endParaRPr lang="he-IL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Autofit/>
          </a:bodyPr>
          <a:lstStyle/>
          <a:p>
            <a:pPr algn="r">
              <a:spcBef>
                <a:spcPts val="1800"/>
              </a:spcBef>
            </a:pPr>
            <a:r>
              <a:rPr lang="he-IL" sz="2600" dirty="0" smtClean="0"/>
              <a:t>פתוח והפעלה של קבוצות </a:t>
            </a:r>
            <a:r>
              <a:rPr lang="en-US" sz="2600" dirty="0" smtClean="0"/>
              <a:t>MITs</a:t>
            </a:r>
            <a:r>
              <a:rPr lang="he-IL" sz="2600" dirty="0" smtClean="0"/>
              <a:t> בשש מכללות בישראל- סך הכל 12 קבוצות בשלוש שנים</a:t>
            </a:r>
            <a:endParaRPr lang="en-US" sz="2600" dirty="0"/>
          </a:p>
          <a:p>
            <a:pPr algn="r">
              <a:spcBef>
                <a:spcPts val="1800"/>
              </a:spcBef>
            </a:pPr>
            <a:r>
              <a:rPr lang="he-IL" sz="2600" dirty="0" smtClean="0"/>
              <a:t>העצמה של כ- 180 מורים מתמחים והפיכתם לסוכני שינוי לתקופת ההיתמחות בישראל.</a:t>
            </a:r>
            <a:endParaRPr lang="en-US" sz="2600" dirty="0"/>
          </a:p>
          <a:p>
            <a:pPr algn="r">
              <a:spcBef>
                <a:spcPts val="1800"/>
              </a:spcBef>
            </a:pPr>
            <a:r>
              <a:rPr lang="he-IL" sz="2600" dirty="0" smtClean="0"/>
              <a:t>שיפור באחוזי ההישארות בעבודה של מורים מתחילים באותם בתי ספר בהם מתקיימים ה </a:t>
            </a:r>
            <a:r>
              <a:rPr lang="en-US" sz="2600" dirty="0" smtClean="0"/>
              <a:t>MITs</a:t>
            </a:r>
            <a:endParaRPr lang="en-US" sz="2600" dirty="0">
              <a:solidFill>
                <a:srgbClr val="FF0000"/>
              </a:solidFill>
            </a:endParaRPr>
          </a:p>
          <a:p>
            <a:pPr>
              <a:spcBef>
                <a:spcPts val="1800"/>
              </a:spcBef>
            </a:pPr>
            <a:r>
              <a:rPr lang="he-IL" sz="2600" dirty="0" smtClean="0"/>
              <a:t>שינוי בתהליכי ההכשרה ב 12 מכללות בישראל יחד </a:t>
            </a:r>
            <a:r>
              <a:rPr lang="he-IL" sz="2600" dirty="0"/>
              <a:t>עם התאמה </a:t>
            </a:r>
            <a:r>
              <a:rPr lang="he-IL" sz="2600" dirty="0" smtClean="0"/>
              <a:t>של מדיניות ההערכה  והאקרדיטציה של המתמחים לנסיון שניצבר וללקחים שנילמדו בפרוייקט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600" dirty="0"/>
          </a:p>
          <a:p>
            <a:pPr marL="0" indent="0" algn="l" rtl="0">
              <a:spcBef>
                <a:spcPts val="1800"/>
              </a:spcBef>
              <a:buNone/>
            </a:pPr>
            <a:endParaRPr lang="he-IL" sz="2600" dirty="0"/>
          </a:p>
        </p:txBody>
      </p:sp>
    </p:spTree>
    <p:extLst>
      <p:ext uri="{BB962C8B-B14F-4D97-AF65-F5344CB8AC3E}">
        <p14:creationId xmlns:p14="http://schemas.microsoft.com/office/powerpoint/2010/main" val="143296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000" dirty="0" smtClean="0">
                <a:solidFill>
                  <a:srgbClr val="0070C0"/>
                </a:solidFill>
              </a:rPr>
              <a:t>תמונת מצב עכשווית</a:t>
            </a:r>
            <a:endParaRPr lang="he-IL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u="sng" dirty="0" smtClean="0"/>
              <a:t>פעילויות שהתקיימו:</a:t>
            </a:r>
          </a:p>
          <a:p>
            <a:r>
              <a:rPr lang="he-IL" sz="2400" dirty="0" smtClean="0"/>
              <a:t>פגישת השקה של הפרוייקט  (מכון מופ"ת </a:t>
            </a:r>
            <a:r>
              <a:rPr lang="he-IL" sz="2000" dirty="0" smtClean="0"/>
              <a:t>28-30</a:t>
            </a:r>
            <a:r>
              <a:rPr lang="he-IL" sz="2400" dirty="0" smtClean="0"/>
              <a:t> לנובמבר </a:t>
            </a:r>
            <a:r>
              <a:rPr lang="he-IL" sz="2000" dirty="0" smtClean="0"/>
              <a:t>2016</a:t>
            </a:r>
            <a:r>
              <a:rPr lang="he-IL" sz="2400" dirty="0" smtClean="0"/>
              <a:t>)</a:t>
            </a:r>
          </a:p>
          <a:p>
            <a:r>
              <a:rPr lang="he-IL" sz="2400" dirty="0" smtClean="0"/>
              <a:t>פגישת קונסורטיום (אוניברסיטת בוקרשט, רומניה </a:t>
            </a:r>
            <a:r>
              <a:rPr lang="he-IL" sz="2000" dirty="0" smtClean="0"/>
              <a:t>6-8</a:t>
            </a:r>
            <a:r>
              <a:rPr lang="he-IL" sz="2400" dirty="0" smtClean="0"/>
              <a:t> במרץ </a:t>
            </a:r>
            <a:r>
              <a:rPr lang="he-IL" sz="2000" dirty="0" smtClean="0"/>
              <a:t>2017</a:t>
            </a:r>
            <a:r>
              <a:rPr lang="he-IL" sz="2400" dirty="0" smtClean="0"/>
              <a:t>)</a:t>
            </a:r>
          </a:p>
          <a:p>
            <a:r>
              <a:rPr lang="he-IL" sz="2400" dirty="0" smtClean="0"/>
              <a:t>מפגשי פנים אל פנים של  נציגי  המכללות בפרוייקט אחת לחודש לפחות (התקיימו 5 מיפגשים </a:t>
            </a:r>
            <a:r>
              <a:rPr lang="en-US" sz="2400" dirty="0" smtClean="0"/>
              <a:t>X</a:t>
            </a:r>
            <a:r>
              <a:rPr lang="he-IL" sz="2400" dirty="0" smtClean="0"/>
              <a:t> 4 שעות כל מפגש)</a:t>
            </a:r>
          </a:p>
          <a:p>
            <a:r>
              <a:rPr lang="he-IL" sz="2400" dirty="0" smtClean="0"/>
              <a:t>אתר הפרוייקט הושק בתחילת מרץ </a:t>
            </a:r>
            <a:r>
              <a:rPr lang="he-IL" sz="2000" dirty="0" smtClean="0"/>
              <a:t>2017 </a:t>
            </a:r>
            <a:r>
              <a:rPr lang="en-US" sz="2000" dirty="0">
                <a:hlinkClick r:id="rId2"/>
              </a:rPr>
              <a:t>http://www.proteach-project.org</a:t>
            </a:r>
            <a:r>
              <a:rPr lang="en-US" sz="2000" dirty="0" smtClean="0">
                <a:hlinkClick r:id="rId2"/>
              </a:rPr>
              <a:t>/</a:t>
            </a:r>
            <a:r>
              <a:rPr lang="he-IL" sz="2000" dirty="0" smtClean="0"/>
              <a:t> </a:t>
            </a:r>
          </a:p>
          <a:p>
            <a:r>
              <a:rPr lang="he-IL" sz="2400" dirty="0" smtClean="0"/>
              <a:t>פיילוט ראשוני של שלוש קבוצות ה </a:t>
            </a:r>
            <a:r>
              <a:rPr lang="en-US" sz="2400" dirty="0" smtClean="0"/>
              <a:t>MIT</a:t>
            </a:r>
            <a:r>
              <a:rPr lang="he-IL" sz="2400" dirty="0" smtClean="0"/>
              <a:t> (המשך לחממות הקיימות)</a:t>
            </a:r>
            <a:r>
              <a:rPr lang="en-US" sz="2400" dirty="0" smtClean="0"/>
              <a:t> </a:t>
            </a:r>
            <a:r>
              <a:rPr lang="he-IL" sz="2400" dirty="0" smtClean="0"/>
              <a:t>החל לפעול בסמסטר ב' בשלוש מכללות: </a:t>
            </a:r>
            <a:r>
              <a:rPr lang="he-IL" sz="2400" i="1" dirty="0" smtClean="0"/>
              <a:t>בית ברל </a:t>
            </a:r>
            <a:r>
              <a:rPr lang="he-IL" sz="2400" dirty="0" smtClean="0"/>
              <a:t>(ביה"ס דרור), </a:t>
            </a:r>
            <a:r>
              <a:rPr lang="he-IL" sz="2400" i="1" dirty="0" smtClean="0"/>
              <a:t>קיי</a:t>
            </a:r>
            <a:r>
              <a:rPr lang="he-IL" sz="2400" dirty="0" smtClean="0"/>
              <a:t> (ביה"ס מקיף ו') </a:t>
            </a:r>
            <a:r>
              <a:rPr lang="he-IL" sz="2400" i="1" dirty="0" smtClean="0"/>
              <a:t>וסמינר הקיבוצים </a:t>
            </a:r>
            <a:r>
              <a:rPr lang="he-IL" sz="2400" dirty="0" smtClean="0"/>
              <a:t>(ביה"ס גיל-יחדיו)</a:t>
            </a:r>
          </a:p>
          <a:p>
            <a:pPr marL="0" indent="0">
              <a:buNone/>
            </a:pPr>
            <a:endParaRPr lang="he-IL" sz="2400" dirty="0" smtClean="0"/>
          </a:p>
        </p:txBody>
      </p:sp>
    </p:spTree>
    <p:extLst>
      <p:ext uri="{BB962C8B-B14F-4D97-AF65-F5344CB8AC3E}">
        <p14:creationId xmlns:p14="http://schemas.microsoft.com/office/powerpoint/2010/main" val="228231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000" dirty="0">
                <a:solidFill>
                  <a:srgbClr val="0070C0"/>
                </a:solidFill>
              </a:rPr>
              <a:t>תמונת מצב </a:t>
            </a:r>
            <a:r>
              <a:rPr lang="he-IL" sz="4000" dirty="0" smtClean="0">
                <a:solidFill>
                  <a:srgbClr val="0070C0"/>
                </a:solidFill>
              </a:rPr>
              <a:t>עכשווית (המשך)</a:t>
            </a:r>
            <a:endParaRPr lang="he-I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sz="2400" u="sng" dirty="0" smtClean="0"/>
              <a:t>הכנה של חומרים ופעילויות</a:t>
            </a:r>
          </a:p>
          <a:p>
            <a:r>
              <a:rPr lang="he-IL" sz="2400" dirty="0" smtClean="0"/>
              <a:t>הכנת טפסי דיווח על הפעילויות ב </a:t>
            </a:r>
            <a:r>
              <a:rPr lang="en-US" sz="2400" dirty="0" smtClean="0"/>
              <a:t>MIT </a:t>
            </a:r>
            <a:r>
              <a:rPr lang="he-IL" sz="2400" dirty="0" smtClean="0"/>
              <a:t> לצורך מעקב והערכה</a:t>
            </a:r>
          </a:p>
          <a:p>
            <a:r>
              <a:rPr lang="he-IL" sz="2400" dirty="0" smtClean="0"/>
              <a:t>הכנת סדנה  (3-5 שע') לבתי ספר בהם מתקיימת או תתקיים הפעילות של ה </a:t>
            </a:r>
            <a:r>
              <a:rPr lang="en-US" sz="2400" dirty="0" smtClean="0"/>
              <a:t>MIT</a:t>
            </a:r>
            <a:r>
              <a:rPr lang="he-IL" sz="2400" dirty="0" smtClean="0"/>
              <a:t> (הסדנה תועבר בשנה"ל הנוכחית על ידי נציגי המכללות בפרוייקט עם המתמחים)</a:t>
            </a:r>
          </a:p>
          <a:p>
            <a:r>
              <a:rPr lang="he-IL" sz="2400" dirty="0" smtClean="0"/>
              <a:t>הכנת </a:t>
            </a:r>
            <a:r>
              <a:rPr lang="he-IL" sz="2400" dirty="0"/>
              <a:t>סדנה  (3-5 שע') </a:t>
            </a:r>
            <a:r>
              <a:rPr lang="he-IL" sz="2400" dirty="0" smtClean="0"/>
              <a:t>במכללות לחשיפת הפרוייקט ודרכי העבודה בו. (לוחות זמנים ונושאים באתר)</a:t>
            </a:r>
          </a:p>
          <a:p>
            <a:r>
              <a:rPr lang="he-IL" sz="2400" dirty="0" smtClean="0"/>
              <a:t>שאלוני הערכה למשתתפים ב </a:t>
            </a:r>
            <a:r>
              <a:rPr lang="en-US" sz="2400" dirty="0" smtClean="0"/>
              <a:t>MIT</a:t>
            </a:r>
            <a:endParaRPr lang="he-IL" sz="2400" dirty="0" smtClean="0"/>
          </a:p>
          <a:p>
            <a:r>
              <a:rPr lang="he-IL" sz="2400" dirty="0" smtClean="0"/>
              <a:t>הכנת סילבוס לקורס במכללה – החל משנה"ל תשע"ח (הצעות באתר)</a:t>
            </a:r>
            <a:endParaRPr lang="he-IL" sz="2400" dirty="0"/>
          </a:p>
          <a:p>
            <a:pPr marL="0" indent="0">
              <a:buNone/>
            </a:pPr>
            <a:r>
              <a:rPr lang="he-IL" sz="2400" u="sng" dirty="0" smtClean="0"/>
              <a:t>פעילויות בעתיד הקרוב</a:t>
            </a:r>
          </a:p>
          <a:p>
            <a:r>
              <a:rPr lang="he-IL" sz="2400" dirty="0" smtClean="0"/>
              <a:t>5-9 ליוני- טאלין, אסטוניה סמינר לימודי על תכניות הכשרה של חונכים </a:t>
            </a:r>
          </a:p>
          <a:p>
            <a:r>
              <a:rPr lang="he-IL" sz="2400" dirty="0" smtClean="0"/>
              <a:t>6-11 לנובמבר סמינר בינלאומי – המורה כמחנך (לא סופי)- הכנס יכלול ביקור בשתי </a:t>
            </a:r>
            <a:r>
              <a:rPr lang="en-US" sz="2400" dirty="0" smtClean="0"/>
              <a:t>MIT</a:t>
            </a:r>
            <a:r>
              <a:rPr lang="he-IL" sz="2400" dirty="0" smtClean="0"/>
              <a:t> במרכז הארץ וסידרת הרצאות (אירגון בית ברל)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079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980</TotalTime>
  <Words>793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פרוייקט פרוטיצ' יעדים ותמונת מצב </vt:lpstr>
      <vt:lpstr>Proteach-ing ?</vt:lpstr>
      <vt:lpstr> Proteach- Promoting teachers' success in their induction period    </vt:lpstr>
      <vt:lpstr>Proteach- Promoting teachers' success in their induction period</vt:lpstr>
      <vt:lpstr>The MIT (multi-player induction teams) idea</vt:lpstr>
      <vt:lpstr>מטרות על</vt:lpstr>
      <vt:lpstr>מטרות ספציפיות ותוצרים</vt:lpstr>
      <vt:lpstr>תמונת מצב עכשווית</vt:lpstr>
      <vt:lpstr>תמונת מצב עכשווית (המשך)</vt:lpstr>
      <vt:lpstr>מקבץ פעילוית שהתקיימו במסגרת הפיילוט הראשוני ודווחו על ידי הצוות</vt:lpstr>
      <vt:lpstr>תובנות ראשוניות</vt:lpstr>
      <vt:lpstr>שאלה לדיון (טנטטיבי)</vt:lpstr>
      <vt:lpstr>תודה על שיתוף הפעולה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ראומה</dc:creator>
  <cp:lastModifiedBy>ראומה</cp:lastModifiedBy>
  <cp:revision>46</cp:revision>
  <dcterms:created xsi:type="dcterms:W3CDTF">2016-11-26T09:10:28Z</dcterms:created>
  <dcterms:modified xsi:type="dcterms:W3CDTF">2017-04-22T21:25:57Z</dcterms:modified>
</cp:coreProperties>
</file>